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6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3" r:id="rId3"/>
    <p:sldId id="296" r:id="rId4"/>
    <p:sldId id="297" r:id="rId5"/>
    <p:sldId id="295" r:id="rId6"/>
    <p:sldId id="298" r:id="rId7"/>
    <p:sldId id="299" r:id="rId8"/>
    <p:sldId id="300" r:id="rId9"/>
    <p:sldId id="292" r:id="rId10"/>
    <p:sldId id="285" r:id="rId11"/>
    <p:sldId id="303" r:id="rId12"/>
    <p:sldId id="302" r:id="rId13"/>
    <p:sldId id="281" r:id="rId14"/>
    <p:sldId id="282" r:id="rId15"/>
    <p:sldId id="304" r:id="rId16"/>
    <p:sldId id="283" r:id="rId17"/>
    <p:sldId id="287" r:id="rId18"/>
    <p:sldId id="332" r:id="rId19"/>
    <p:sldId id="306" r:id="rId20"/>
    <p:sldId id="335" r:id="rId21"/>
    <p:sldId id="336" r:id="rId22"/>
    <p:sldId id="337" r:id="rId23"/>
    <p:sldId id="338" r:id="rId24"/>
    <p:sldId id="339" r:id="rId25"/>
    <p:sldId id="307" r:id="rId26"/>
    <p:sldId id="341" r:id="rId27"/>
    <p:sldId id="310" r:id="rId28"/>
    <p:sldId id="312" r:id="rId29"/>
    <p:sldId id="333" r:id="rId30"/>
    <p:sldId id="317" r:id="rId31"/>
    <p:sldId id="318" r:id="rId32"/>
    <p:sldId id="319" r:id="rId33"/>
    <p:sldId id="334" r:id="rId34"/>
    <p:sldId id="322" r:id="rId35"/>
    <p:sldId id="330" r:id="rId36"/>
    <p:sldId id="329" r:id="rId37"/>
    <p:sldId id="342" r:id="rId38"/>
    <p:sldId id="343" r:id="rId39"/>
    <p:sldId id="344" r:id="rId40"/>
    <p:sldId id="345" r:id="rId41"/>
  </p:sldIdLst>
  <p:sldSz cx="9144000" cy="6858000" type="screen4x3"/>
  <p:notesSz cx="6805613" cy="99441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71D6C"/>
    <a:srgbClr val="ECECEC"/>
    <a:srgbClr val="82045E"/>
    <a:srgbClr val="B23D02"/>
    <a:srgbClr val="488225"/>
    <a:srgbClr val="00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4" autoAdjust="0"/>
    <p:restoredTop sz="82769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AA8C61-6D55-4511-9719-99FC0F88CEA7}" type="datetimeFigureOut">
              <a:rPr lang="nl-NL"/>
              <a:pPr>
                <a:defRPr/>
              </a:pPr>
              <a:t>7-11-2016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A263F79-9FB9-4625-B702-E3892D479D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509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1AEEC8-F1CD-4F51-92D8-8EFEE0DA7452}" type="datetimeFigureOut">
              <a:rPr lang="nl-NL"/>
              <a:pPr>
                <a:defRPr/>
              </a:pPr>
              <a:t>7-11-2016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A15013-59CC-49FB-ACAE-5C14B8D9156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531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Zet voordat je begint internet aan met in</a:t>
            </a:r>
            <a:r>
              <a:rPr lang="nl-NL" baseline="0" dirty="0" smtClean="0"/>
              <a:t> </a:t>
            </a:r>
            <a:r>
              <a:rPr lang="nl-NL" baseline="0" smtClean="0"/>
              <a:t>alle tabbladen </a:t>
            </a:r>
            <a:r>
              <a:rPr lang="nl-NL" baseline="0" dirty="0" smtClean="0"/>
              <a:t>de publicaties zoals genoemd </a:t>
            </a:r>
            <a:r>
              <a:rPr lang="nl-NL" baseline="0" smtClean="0"/>
              <a:t>in deel 2.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Antwoord</a:t>
            </a:r>
            <a:r>
              <a:rPr lang="nl-NL" baseline="0" dirty="0" smtClean="0"/>
              <a:t> “</a:t>
            </a:r>
            <a:r>
              <a:rPr lang="nl-NL" dirty="0" smtClean="0"/>
              <a:t>Gelukkig omgeving</a:t>
            </a:r>
            <a:r>
              <a:rPr lang="nl-NL" baseline="0" dirty="0" smtClean="0"/>
              <a:t> van de gemeente Pijnacker-Nootdorp zijn voldoende scholen”. Mogelijk dat verder (CBS) maatwerk nog meer duidelijk kan maken.</a:t>
            </a:r>
          </a:p>
          <a:p>
            <a:r>
              <a:rPr lang="nl-NL" baseline="0" dirty="0" smtClean="0"/>
              <a:t>De gemeente kan deze kaart jaarlijks opnemen in het onderwijs beleidsrapport. Gratis en voor niks en binnen 1 uur gemaakt, met open </a:t>
            </a:r>
            <a:r>
              <a:rPr lang="nl-NL" baseline="0" dirty="0" err="1" smtClean="0"/>
              <a:t>geodata</a:t>
            </a:r>
            <a:r>
              <a:rPr lang="nl-NL" baseline="0" dirty="0" smtClean="0"/>
              <a:t> van het CBS!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8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F2F1B9-99DB-4BB8-BCB6-F36E675EE3AA}" type="slidenum">
              <a:rPr lang="nl-NL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nl-NL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smtClean="0"/>
              <a:t>-er is ook info over mutatiereeks 1996-2008</a:t>
            </a:r>
          </a:p>
          <a:p>
            <a:r>
              <a:rPr lang="nl-NL" smtClean="0"/>
              <a:t>-is basisbestand I&amp;M, PBL voor ruimtelijk beleid</a:t>
            </a:r>
          </a:p>
          <a:p>
            <a:r>
              <a:rPr lang="nl-NL" smtClean="0"/>
              <a:t>-Naast BBG ook LGN van Alterra</a:t>
            </a:r>
          </a:p>
          <a:p>
            <a:endParaRPr lang="nl-NL" smtClean="0"/>
          </a:p>
          <a:p>
            <a:endParaRPr 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F31D7B-1DB0-4A16-BB4E-2D67D0C1E86F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Let op: Hier zit</a:t>
            </a:r>
            <a:r>
              <a:rPr lang="nl-NL" baseline="0" dirty="0" smtClean="0"/>
              <a:t> een animatie in. De eerste verteld over nabijheidsberekening van adres tot voorziening over weg. Die legt uit hoe het gemaakt wordt.</a:t>
            </a:r>
          </a:p>
          <a:p>
            <a:r>
              <a:rPr lang="nl-NL" baseline="0" dirty="0" smtClean="0"/>
              <a:t>De tweede die ook op print staat is de aggregatie van de nabijheidsgegevens. Deze heb ik er in gelaten, omdat cafés bij velen tot verbeelding spreekt.</a:t>
            </a:r>
          </a:p>
          <a:p>
            <a:r>
              <a:rPr lang="nl-NL" baseline="0" dirty="0" smtClean="0"/>
              <a:t>Mogelijk dat we de zaal wakker kunnen maken met de opmerking: Je kunt zien waar het gezellig is in Nederland.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1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fld id="{7561A290-44E2-4737-BEAF-1C60F98C9F0C}" type="slidenum">
              <a:rPr lang="en-US" sz="1200" smtClean="0">
                <a:solidFill>
                  <a:srgbClr val="000000"/>
                </a:solidFill>
                <a:latin typeface="Times New Roman" pitchFamily="18" charset="0"/>
              </a:rPr>
              <a:pPr/>
              <a:t>18</a:t>
            </a:fld>
            <a:endParaRPr 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57217" y="9447930"/>
            <a:ext cx="2948396" cy="49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>
              <a:buClrTx/>
              <a:buFontTx/>
              <a:buNone/>
            </a:pPr>
            <a:fld id="{BC7C9293-4E98-410F-9E84-DF0E60A1BB2D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eaLnBrk="1">
                <a:buClrTx/>
                <a:buFontTx/>
                <a:buNone/>
              </a:pPr>
              <a:t>18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3638" cy="37306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00" y="4724761"/>
            <a:ext cx="4992834" cy="447508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Je kan een</a:t>
            </a:r>
            <a:r>
              <a:rPr lang="nl-NL" baseline="0" dirty="0" smtClean="0"/>
              <a:t> MCA uitvoeren op de kaart, maar realiseer je dat de variabelen apart per </a:t>
            </a:r>
            <a:r>
              <a:rPr lang="nl-NL" baseline="0" dirty="0" err="1" smtClean="0"/>
              <a:t>gba</a:t>
            </a:r>
            <a:r>
              <a:rPr lang="nl-NL" baseline="0" dirty="0" smtClean="0"/>
              <a:t> adres en persoon berekend zijn. Wil je bv voor 65+ onderzoeken welke buurten in NL voldoen aan betreffende query, is het SSB (maatwerk) nodig of bieden toekomstige 100 of 500mtr vierkant </a:t>
            </a:r>
            <a:r>
              <a:rPr lang="nl-NL" baseline="0" dirty="0" err="1" smtClean="0"/>
              <a:t>wfs</a:t>
            </a:r>
            <a:r>
              <a:rPr lang="nl-NL" baseline="0" dirty="0" smtClean="0"/>
              <a:t> (met uitbreiding van </a:t>
            </a:r>
            <a:r>
              <a:rPr lang="nl-NL" baseline="0" dirty="0" err="1" smtClean="0"/>
              <a:t>van</a:t>
            </a:r>
            <a:r>
              <a:rPr lang="nl-NL" baseline="0" dirty="0" smtClean="0"/>
              <a:t> huidige variabelen) services meer mogelijkheden. Het bejaardenhuis kan namelijk ook tegen over de huisarts en supermarkt liggen…..terwijl de rest van de bewoners uit de buurt grotere afstanden moeten afleggen.</a:t>
            </a:r>
          </a:p>
          <a:p>
            <a:r>
              <a:rPr lang="nl-NL" baseline="0" dirty="0" smtClean="0"/>
              <a:t>Een MCA op de wijkbuurt publicatie kan dus een eerste</a:t>
            </a:r>
            <a:r>
              <a:rPr lang="nl-NL" b="1" baseline="0" dirty="0" smtClean="0"/>
              <a:t> indicatie </a:t>
            </a:r>
            <a:r>
              <a:rPr lang="nl-NL" baseline="0" dirty="0" smtClean="0"/>
              <a:t>opleveren maar moet indien voor selecte GBA groep met </a:t>
            </a:r>
            <a:r>
              <a:rPr lang="nl-NL" b="1" baseline="0" dirty="0" smtClean="0"/>
              <a:t>nader maatwerk verder onderzocht </a:t>
            </a:r>
            <a:r>
              <a:rPr lang="nl-NL" baseline="0" dirty="0" smtClean="0"/>
              <a:t>worden!!!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312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Let op het verzorgingstehuis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Leilinde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winkelcentrum en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gezondheidscentrum. Vorige ‘MCA’ op buurtniveau zou de buurt de Vissen niet geselecteerd worden. </a:t>
            </a:r>
          </a:p>
          <a:p>
            <a:r>
              <a:rPr lang="nl-NL" baseline="0" dirty="0" smtClean="0"/>
              <a:t>Maar stel het verzorgingstehuis staat aan de ZO rand &gt; 1 km van centrum, dat zou dan in voorgaande MCA query op buurt niveau opgaan in het grote  geheel; de buurt de Vissen dan ook niet het resultaat zitten! Indien er door het CBS een maatwerkanalyse wordt uitgevoerd (SSB) wel!! het SSB (grote MICRO database; NIET OPEN; EXTRA BEVEILIGD).</a:t>
            </a:r>
          </a:p>
          <a:p>
            <a:r>
              <a:rPr lang="nl-NL" baseline="0" dirty="0" smtClean="0"/>
              <a:t>Vierkanten WFS bieden dan echter ook een mogelijkheid….. Nu nog 10 attributen. Uitbreiding attributen wel een wens; In onderzoek beveiliging </a:t>
            </a:r>
            <a:r>
              <a:rPr lang="nl-NL" baseline="0" dirty="0" err="1" smtClean="0"/>
              <a:t>ivm</a:t>
            </a:r>
            <a:r>
              <a:rPr lang="nl-NL" baseline="0" dirty="0" smtClean="0"/>
              <a:t> onthullingsrisico. Vierkanten wijzigen overigens niet van geometrie door de tijd en wijk\buurt grenzen wijzigingen wel door de tijd; pc4 en 6 gebieden ook. Voor tijdreeksen VK ideaal!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81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Case Zijn er voldoende </a:t>
            </a:r>
            <a:r>
              <a:rPr lang="nl-NL" dirty="0" err="1" smtClean="0"/>
              <a:t>voortgezetscholen</a:t>
            </a:r>
            <a:r>
              <a:rPr lang="nl-NL" baseline="0" dirty="0" smtClean="0"/>
              <a:t> voor mijn gemeente? Vinex Pijnacker-Nootdorp, 1 </a:t>
            </a:r>
            <a:r>
              <a:rPr lang="nl-NL" baseline="0" dirty="0" err="1" smtClean="0"/>
              <a:t>voortegezet</a:t>
            </a:r>
            <a:r>
              <a:rPr lang="nl-NL" baseline="0" dirty="0" smtClean="0"/>
              <a:t> onderwijs. Hebben de inwoners voldoende alternatieven in de buurt (bv 2; 5; 10 km en uitsplitsing naar schooltype (vmbo; havo/vwo; totaal)?</a:t>
            </a:r>
            <a:endParaRPr lang="nl-NL" dirty="0" smtClean="0"/>
          </a:p>
          <a:p>
            <a:r>
              <a:rPr lang="nl-NL" dirty="0" smtClean="0"/>
              <a:t>Aan de CBS gemeentekaart (ook</a:t>
            </a:r>
            <a:r>
              <a:rPr lang="nl-NL" baseline="0" dirty="0" smtClean="0"/>
              <a:t> </a:t>
            </a:r>
            <a:r>
              <a:rPr lang="nl-NL" dirty="0" err="1" smtClean="0"/>
              <a:t>geoservice</a:t>
            </a:r>
            <a:r>
              <a:rPr lang="nl-NL" dirty="0" smtClean="0"/>
              <a:t>!) voegt</a:t>
            </a:r>
            <a:r>
              <a:rPr lang="nl-NL" baseline="0" dirty="0" smtClean="0"/>
              <a:t> de gemeente Pijnacker-Nootdorp n hun eigen GIS omgeving een </a:t>
            </a:r>
            <a:r>
              <a:rPr lang="nl-NL" baseline="0" dirty="0" err="1" smtClean="0"/>
              <a:t>shape</a:t>
            </a:r>
            <a:r>
              <a:rPr lang="nl-NL" baseline="0" dirty="0" smtClean="0"/>
              <a:t> bestand (met de locatie </a:t>
            </a:r>
            <a:r>
              <a:rPr lang="nl-NL" baseline="0" dirty="0" err="1" smtClean="0"/>
              <a:t>xy</a:t>
            </a:r>
            <a:r>
              <a:rPr lang="nl-NL" baseline="0" dirty="0" smtClean="0"/>
              <a:t>) </a:t>
            </a:r>
            <a:r>
              <a:rPr lang="nl-NL" baseline="0" dirty="0" err="1" smtClean="0"/>
              <a:t>Vg</a:t>
            </a:r>
            <a:r>
              <a:rPr lang="nl-NL" baseline="0" dirty="0" smtClean="0"/>
              <a:t>-onderwijs in de gemeente. Vervolgens wordt ook de WFS buurtkaart 2013 geladen en % 0 – 15 en de kaart opgemaakt.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36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Maar de vraag is nog niet beantwoord. Kan de</a:t>
            </a:r>
            <a:r>
              <a:rPr lang="nl-NL" baseline="0" dirty="0" smtClean="0"/>
              <a:t> gemeente nog meer beleidsinformatie uit de buurtkaart halen? Ja natuurlijk!</a:t>
            </a:r>
          </a:p>
          <a:p>
            <a:r>
              <a:rPr lang="nl-NL" baseline="0" dirty="0" smtClean="0"/>
              <a:t>Er worden veel </a:t>
            </a:r>
            <a:r>
              <a:rPr lang="nl-NL" baseline="0" dirty="0" err="1" smtClean="0"/>
              <a:t>nabijheidsstatieken</a:t>
            </a:r>
            <a:r>
              <a:rPr lang="nl-NL" baseline="0" dirty="0" smtClean="0"/>
              <a:t> gemaakt. Hiervoor is per </a:t>
            </a:r>
            <a:r>
              <a:rPr lang="nl-NL" baseline="0" dirty="0" err="1" smtClean="0"/>
              <a:t>gba</a:t>
            </a:r>
            <a:r>
              <a:rPr lang="nl-NL" baseline="0" dirty="0" smtClean="0"/>
              <a:t> adres de afstand over de weg, (dus verbetering </a:t>
            </a:r>
            <a:r>
              <a:rPr lang="nl-NL" baseline="0" dirty="0" err="1" smtClean="0"/>
              <a:t>tov</a:t>
            </a:r>
            <a:r>
              <a:rPr lang="nl-NL" baseline="0" dirty="0" smtClean="0"/>
              <a:t> hemelsbreed!!) tot heel veel voorzieningen. De voorzieningen populatie van heel NL, dus de analyse stopt niet bij de gemeentegrens. Naast afstanden worden ook dichtheid berekend (vaak binnen 1; 3; 5; 10; 20; 25 km over de weg). Deze data worden </a:t>
            </a:r>
            <a:r>
              <a:rPr lang="nl-NL" baseline="0" dirty="0" smtClean="0"/>
              <a:t>geaggregeerd </a:t>
            </a:r>
            <a:r>
              <a:rPr lang="nl-NL" baseline="0" dirty="0" smtClean="0"/>
              <a:t>per buurt; wijk; gemeente gepubliceerd. Microdata resultaat (met resultaten per adres) </a:t>
            </a:r>
            <a:r>
              <a:rPr lang="nl-NL" baseline="0" dirty="0" smtClean="0"/>
              <a:t>wordt </a:t>
            </a:r>
            <a:r>
              <a:rPr lang="nl-NL" baseline="0" dirty="0" smtClean="0"/>
              <a:t>opgeslagen in SSB voor maatwerk analyses die het Centrum voor Beleidsstatistiek uit kunnen voeren. Je kan met maatwerk bijvoorbeeld ook vanuit de voorziening kijken hoeveel 12 – 18 jarig binnen 5 km van de schoollocatie wonen.</a:t>
            </a:r>
          </a:p>
          <a:p>
            <a:r>
              <a:rPr lang="nl-NL" baseline="0" dirty="0" smtClean="0"/>
              <a:t>Verder met de </a:t>
            </a:r>
            <a:r>
              <a:rPr lang="nl-NL" baseline="0" dirty="0" err="1" smtClean="0"/>
              <a:t>opendata</a:t>
            </a:r>
            <a:r>
              <a:rPr lang="nl-NL" baseline="0" dirty="0" smtClean="0"/>
              <a:t>. Het aantal </a:t>
            </a:r>
            <a:r>
              <a:rPr lang="nl-NL" baseline="0" smtClean="0"/>
              <a:t>voortgezet onderwijs </a:t>
            </a:r>
            <a:r>
              <a:rPr lang="nl-NL" baseline="0" dirty="0" smtClean="0"/>
              <a:t>scholen in de omgeving van de buurt kan worden toegevoegd; voor voortgezet onderwijs wordt dit berekend 3; 5 en 10 km. 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A15013-59CC-49FB-ACAE-5C14B8D91560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35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87788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chemeClr val="tx1"/>
              </a:solidFill>
            </a:endParaRPr>
          </a:p>
        </p:txBody>
      </p:sp>
      <p:grpSp>
        <p:nvGrpSpPr>
          <p:cNvPr id="5" name="Groep 20"/>
          <p:cNvGrpSpPr>
            <a:grpSpLocks/>
          </p:cNvGrpSpPr>
          <p:nvPr/>
        </p:nvGrpSpPr>
        <p:grpSpPr bwMode="auto">
          <a:xfrm>
            <a:off x="809625" y="3024188"/>
            <a:ext cx="7974013" cy="3384550"/>
            <a:chOff x="810000" y="3024000"/>
            <a:chExt cx="7974000" cy="3383999"/>
          </a:xfrm>
        </p:grpSpPr>
        <p:sp>
          <p:nvSpPr>
            <p:cNvPr id="6" name="Rond hoek zelfde zijde rechthoek 5"/>
            <p:cNvSpPr/>
            <p:nvPr userDrawn="1"/>
          </p:nvSpPr>
          <p:spPr>
            <a:xfrm rot="16200000">
              <a:off x="3966872" y="-132872"/>
              <a:ext cx="1655492" cy="7969237"/>
            </a:xfrm>
            <a:prstGeom prst="round2SameRect">
              <a:avLst>
                <a:gd name="adj1" fmla="val 4761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7" name="Rond hoek zelfde zijde rechthoek 6"/>
            <p:cNvSpPr/>
            <p:nvPr userDrawn="1"/>
          </p:nvSpPr>
          <p:spPr>
            <a:xfrm rot="16200000">
              <a:off x="4769288" y="1529828"/>
              <a:ext cx="865047" cy="7164376"/>
            </a:xfrm>
            <a:prstGeom prst="round2SameRect">
              <a:avLst>
                <a:gd name="adj1" fmla="val 867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8" name="Rond hoek zelfde zijde rechthoek 7"/>
            <p:cNvSpPr/>
            <p:nvPr userDrawn="1"/>
          </p:nvSpPr>
          <p:spPr>
            <a:xfrm rot="16200000">
              <a:off x="7179903" y="4808665"/>
              <a:ext cx="863459" cy="2335208"/>
            </a:xfrm>
            <a:prstGeom prst="round2SameRect">
              <a:avLst>
                <a:gd name="adj1" fmla="val 4761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pic>
        <p:nvPicPr>
          <p:cNvPr id="9" name="Afbeelding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5634038"/>
            <a:ext cx="19288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000" y="4679999"/>
            <a:ext cx="6943344" cy="864001"/>
          </a:xfrm>
        </p:spPr>
        <p:txBody>
          <a:bodyPr tIns="18000" anchor="ctr">
            <a:noAutofit/>
          </a:bodyPr>
          <a:lstStyle>
            <a:lvl1pPr marL="0" indent="0" algn="l">
              <a:lnSpc>
                <a:spcPts val="3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25" name="Tijdelijke aanduiding voor tekst 24"/>
          <p:cNvSpPr>
            <a:spLocks noGrp="1"/>
          </p:cNvSpPr>
          <p:nvPr>
            <p:ph type="body" sz="quarter" idx="10"/>
          </p:nvPr>
        </p:nvSpPr>
        <p:spPr>
          <a:xfrm>
            <a:off x="1035050" y="3023999"/>
            <a:ext cx="7743990" cy="1475401"/>
          </a:xfrm>
        </p:spPr>
        <p:txBody>
          <a:bodyPr tIns="108000">
            <a:noAutofit/>
          </a:bodyPr>
          <a:lstStyle>
            <a:lvl1pPr marL="0" indent="0">
              <a:lnSpc>
                <a:spcPts val="5400"/>
              </a:lnSpc>
              <a:buFontTx/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  <a:lvl2pPr marL="32004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2pPr>
            <a:lvl3pPr marL="64008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3pPr>
            <a:lvl4pPr marL="91440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4pPr>
            <a:lvl5pPr marL="114300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9508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15"/>
          <p:cNvGrpSpPr>
            <a:grpSpLocks/>
          </p:cNvGrpSpPr>
          <p:nvPr/>
        </p:nvGrpSpPr>
        <p:grpSpPr bwMode="auto">
          <a:xfrm>
            <a:off x="809625" y="3024188"/>
            <a:ext cx="7974013" cy="3384550"/>
            <a:chOff x="810000" y="3024000"/>
            <a:chExt cx="7974000" cy="3383999"/>
          </a:xfrm>
        </p:grpSpPr>
        <p:sp>
          <p:nvSpPr>
            <p:cNvPr id="5" name="Rond hoek zelfde zijde rechthoek 4"/>
            <p:cNvSpPr/>
            <p:nvPr userDrawn="1"/>
          </p:nvSpPr>
          <p:spPr>
            <a:xfrm rot="16200000">
              <a:off x="3966872" y="-132872"/>
              <a:ext cx="1655492" cy="7969237"/>
            </a:xfrm>
            <a:prstGeom prst="round2SameRect">
              <a:avLst>
                <a:gd name="adj1" fmla="val 4761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6" name="Rond hoek zelfde zijde rechthoek 5"/>
            <p:cNvSpPr/>
            <p:nvPr userDrawn="1"/>
          </p:nvSpPr>
          <p:spPr>
            <a:xfrm rot="16200000">
              <a:off x="4769288" y="1529828"/>
              <a:ext cx="865047" cy="7164376"/>
            </a:xfrm>
            <a:prstGeom prst="round2SameRect">
              <a:avLst>
                <a:gd name="adj1" fmla="val 8674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7" name="Rond hoek zelfde zijde rechthoek 6"/>
            <p:cNvSpPr/>
            <p:nvPr userDrawn="1"/>
          </p:nvSpPr>
          <p:spPr>
            <a:xfrm rot="16200000">
              <a:off x="7179903" y="4808665"/>
              <a:ext cx="863459" cy="2335208"/>
            </a:xfrm>
            <a:prstGeom prst="round2SameRect">
              <a:avLst>
                <a:gd name="adj1" fmla="val 4761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pic>
        <p:nvPicPr>
          <p:cNvPr id="8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5634038"/>
            <a:ext cx="19288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87741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000" y="4679999"/>
            <a:ext cx="6943344" cy="864001"/>
          </a:xfrm>
        </p:spPr>
        <p:txBody>
          <a:bodyPr tIns="18000" anchor="ctr">
            <a:noAutofit/>
          </a:bodyPr>
          <a:lstStyle>
            <a:lvl1pPr marL="0" indent="0" algn="l">
              <a:lnSpc>
                <a:spcPts val="3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25" name="Tijdelijke aanduiding voor tekst 24"/>
          <p:cNvSpPr>
            <a:spLocks noGrp="1"/>
          </p:cNvSpPr>
          <p:nvPr>
            <p:ph type="body" sz="quarter" idx="10"/>
          </p:nvPr>
        </p:nvSpPr>
        <p:spPr>
          <a:xfrm>
            <a:off x="1035050" y="3023999"/>
            <a:ext cx="7743990" cy="1475401"/>
          </a:xfrm>
        </p:spPr>
        <p:txBody>
          <a:bodyPr tIns="108000">
            <a:noAutofit/>
          </a:bodyPr>
          <a:lstStyle>
            <a:lvl1pPr marL="0" indent="0">
              <a:lnSpc>
                <a:spcPts val="5400"/>
              </a:lnSpc>
              <a:buFontTx/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  <a:lvl2pPr marL="32004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2pPr>
            <a:lvl3pPr marL="64008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3pPr>
            <a:lvl4pPr marL="91440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4pPr>
            <a:lvl5pPr marL="1143000" indent="0">
              <a:buFontTx/>
              <a:buNone/>
              <a:defRPr sz="4400" b="1">
                <a:solidFill>
                  <a:srgbClr val="00A1CD"/>
                </a:solidFill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539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10" name="Afgeronde rechthoek 9"/>
          <p:cNvSpPr/>
          <p:nvPr userDrawn="1"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0" y="1566000"/>
            <a:ext cx="7596000" cy="4467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71D6C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71D6C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rgbClr val="271D6C"/>
                </a:solidFill>
              </a:defRPr>
            </a:lvl1pPr>
          </a:lstStyle>
          <a:p>
            <a:pPr>
              <a:defRPr/>
            </a:pPr>
            <a:fld id="{A73FA947-A966-4F86-9BAE-E907B20B1C21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4184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Afgeronde rechthoek 4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" name="Afgeronde rechthoek 6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8" name="Afgeronde rechthoek 7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9" name="Afgeronde rechthoek 8"/>
          <p:cNvSpPr/>
          <p:nvPr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449263" y="449263"/>
            <a:ext cx="8586787" cy="1260475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00" y="450000"/>
            <a:ext cx="8298480" cy="1260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0" y="2070000"/>
            <a:ext cx="7596000" cy="3951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2000" b="1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C10BAA-AEC7-438F-8045-AEB77EA2FD7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874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" name="Afgeronde rechthoek 6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8" name="Afgeronde rechthoek 7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9" name="Afgeronde rechthoek 8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0" name="Afgeronde rechthoek 9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66000"/>
            <a:ext cx="3657600" cy="4383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66000"/>
            <a:ext cx="3657600" cy="4383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2000" b="1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35FFCC-EB55-452E-9870-4B736E0075E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9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8" name="Straight Connector 10"/>
          <p:cNvCxnSpPr/>
          <p:nvPr/>
        </p:nvCxnSpPr>
        <p:spPr>
          <a:xfrm>
            <a:off x="758825" y="2205038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2"/>
          <p:cNvCxnSpPr/>
          <p:nvPr/>
        </p:nvCxnSpPr>
        <p:spPr>
          <a:xfrm>
            <a:off x="4645025" y="2205038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fgeronde rechthoek 9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1" name="Afgeronde rechthoek 10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2" name="Afgeronde rechthoek 11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3" name="Afgeronde rechthoek 12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4" name="Afgeronde rechthoek 13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5" name="Afgeronde rechthoek 14"/>
          <p:cNvSpPr/>
          <p:nvPr userDrawn="1"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15660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2276872"/>
            <a:ext cx="3657600" cy="3744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15660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76872"/>
            <a:ext cx="3657600" cy="3744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2000" b="1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DEB2E0-19B5-4516-BFEF-60D51F79B908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592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5" name="Afgeronde rechthoek 4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" name="Afgeronde rechthoek 6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8" name="Afgeronde rechthoek 7"/>
          <p:cNvSpPr/>
          <p:nvPr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449263" y="449263"/>
            <a:ext cx="8586787" cy="757237"/>
          </a:xfrm>
          <a:prstGeom prst="roundRect">
            <a:avLst>
              <a:gd name="adj" fmla="val 7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2000" b="0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2000" b="1">
                <a:solidFill>
                  <a:srgbClr val="271D6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7F417B-446C-40ED-8E56-039DFF5C1BC0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076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EA5FD-5A20-4E1F-BF96-C2FA9C771A56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550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nd hoek zelfde zijde rechthoek 12"/>
          <p:cNvSpPr/>
          <p:nvPr/>
        </p:nvSpPr>
        <p:spPr>
          <a:xfrm rot="16200000">
            <a:off x="8099426" y="5903912"/>
            <a:ext cx="684212" cy="684213"/>
          </a:xfrm>
          <a:prstGeom prst="round2SameRect">
            <a:avLst>
              <a:gd name="adj1" fmla="val 1358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latin typeface="Calibri" panose="020F0502020204030204" pitchFamily="34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76263" y="449263"/>
            <a:ext cx="82978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7200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7575" y="1565275"/>
            <a:ext cx="75438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  <a:p>
            <a:pPr lvl="4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1863" y="6065838"/>
            <a:ext cx="1247775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b="0">
                <a:solidFill>
                  <a:srgbClr val="271D6C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575" y="6065838"/>
            <a:ext cx="6342063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000" b="0">
                <a:solidFill>
                  <a:srgbClr val="271D6C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08850" y="6065838"/>
            <a:ext cx="568325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271D6C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670BDA36-B847-48F8-823C-0D75C5A4A04C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pic>
        <p:nvPicPr>
          <p:cNvPr id="1034" name="Afbeelding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85"/>
          <a:stretch>
            <a:fillRect/>
          </a:stretch>
        </p:blipFill>
        <p:spPr bwMode="auto">
          <a:xfrm>
            <a:off x="8243888" y="5983288"/>
            <a:ext cx="317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20" name="Rechthoek 19"/>
          <p:cNvSpPr/>
          <p:nvPr/>
        </p:nvSpPr>
        <p:spPr>
          <a:xfrm>
            <a:off x="8783638" y="0"/>
            <a:ext cx="3603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1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mbr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buFont typeface="Corbel" pitchFamily="34" charset="0"/>
        <a:buChar char="–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593725" indent="-273050"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buFont typeface="Corbel" pitchFamily="34" charset="0"/>
        <a:buChar char="‐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868363" indent="-228600"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1143000" indent="-228600"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buFont typeface="Arial" charset="0"/>
        <a:buChar char="•"/>
        <a:defRPr lang="nl-NL"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cbsinuwbuurt.nl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link_arcgis.bat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cbsnl.maps.arcgis.com/apps/MapSeries/index.html?appid=a1436b9f26ad48c6aacb8a5ee9156b6d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nationaalgeoregister.nl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0vFwlBQkuA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ae6uM6AwgY" TargetMode="External"/><Relationship Id="rId2" Type="http://schemas.openxmlformats.org/officeDocument/2006/relationships/hyperlink" Target="http://nationaalgeoregister.nl/geonetwork/srv/dut/search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eodata.nationaalgeoregister.nl/wijkenbuurten2013/wf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gis.org/nl/site/forusers/download.html" TargetMode="External"/><Relationship Id="rId2" Type="http://schemas.openxmlformats.org/officeDocument/2006/relationships/hyperlink" Target="https://www.qgis.org/nl/site/forusers/alldownloads.htm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s.n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hyperlink" Target="http://www.cbs.nl/ssb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.Bresters@cbs.nl" TargetMode="External"/><Relationship Id="rId2" Type="http://schemas.openxmlformats.org/officeDocument/2006/relationships/hyperlink" Target="mailto:mzud@cbs.n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info@cbs.n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cbs.nl/nl-NL/menu/themas/dossiers/nederland-regionaal/cijfers/cartografische-toegang/geoviewer.htm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854200" y="4679950"/>
            <a:ext cx="6943725" cy="863600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Pieter </a:t>
            </a:r>
            <a:r>
              <a:rPr lang="nl-NL" dirty="0" err="1" smtClean="0"/>
              <a:t>Bresters</a:t>
            </a:r>
            <a:r>
              <a:rPr lang="nl-NL" dirty="0" smtClean="0"/>
              <a:t> en Marijn Zuurmond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1035050" y="3024188"/>
            <a:ext cx="7743825" cy="1474787"/>
          </a:xfrm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De </a:t>
            </a:r>
            <a:r>
              <a:rPr lang="nl-NL" dirty="0"/>
              <a:t>kaarten van het </a:t>
            </a:r>
            <a:r>
              <a:rPr lang="nl-NL" dirty="0" smtClean="0"/>
              <a:t>CBS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200" dirty="0"/>
              <a:t>Wat en hoe gepubliceerd?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Deel</a:t>
            </a:r>
            <a:r>
              <a:rPr lang="en-GB" dirty="0" smtClean="0"/>
              <a:t> 2: </a:t>
            </a:r>
            <a:r>
              <a:rPr lang="en-GB" dirty="0" err="1" smtClean="0"/>
              <a:t>Publicatievormen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GB" dirty="0" smtClean="0"/>
              <a:t>eoservices</a:t>
            </a:r>
          </a:p>
          <a:p>
            <a:r>
              <a:rPr lang="en-GB" dirty="0" smtClean="0"/>
              <a:t>Statline / Statline app</a:t>
            </a:r>
          </a:p>
          <a:p>
            <a:r>
              <a:rPr lang="en-GB" dirty="0" smtClean="0"/>
              <a:t>CBSinuwbuurt.nl</a:t>
            </a:r>
          </a:p>
          <a:p>
            <a:r>
              <a:rPr lang="en-GB" dirty="0"/>
              <a:t>ArcGIS O</a:t>
            </a:r>
            <a:r>
              <a:rPr lang="en-GB" dirty="0" smtClean="0"/>
              <a:t>nline / </a:t>
            </a:r>
            <a:r>
              <a:rPr lang="en-GB" dirty="0" err="1" smtClean="0"/>
              <a:t>storymaps</a:t>
            </a:r>
            <a:endParaRPr lang="en-GB" dirty="0"/>
          </a:p>
          <a:p>
            <a:r>
              <a:rPr lang="en-GB" dirty="0" smtClean="0"/>
              <a:t>Nationaal Georegister</a:t>
            </a:r>
          </a:p>
          <a:p>
            <a:r>
              <a:rPr lang="en-GB" dirty="0" smtClean="0"/>
              <a:t>CLO</a:t>
            </a:r>
          </a:p>
          <a:p>
            <a:r>
              <a:rPr lang="en-GB" dirty="0" smtClean="0"/>
              <a:t>TJS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1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Geoservices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11</a:t>
            </a:fld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08257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5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0" y="332656"/>
            <a:ext cx="8298480" cy="1377344"/>
          </a:xfrm>
        </p:spPr>
        <p:txBody>
          <a:bodyPr/>
          <a:lstStyle/>
          <a:p>
            <a:r>
              <a:rPr lang="nl-NL" dirty="0" err="1" smtClean="0"/>
              <a:t>Statline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http://opendata.cbs.nl/dataportaal/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12</a:t>
            </a:fld>
            <a:endParaRPr lang="nl-NL" dirty="0"/>
          </a:p>
        </p:txBody>
      </p:sp>
      <p:pic>
        <p:nvPicPr>
          <p:cNvPr id="3074" name="Picture 2" descr="Inline 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8030299" cy="537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9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http://www.cbsinuwbuurt.nl/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0562"/>
            <a:ext cx="6264696" cy="567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hlinkClick r:id="rId2" action="ppaction://hlinkfile"/>
              </a:rPr>
              <a:t>http://cbsnl.maps.arcgis.com/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14</a:t>
            </a:fld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644092" cy="56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hlinkClick r:id="rId2"/>
              </a:rPr>
              <a:t>Storymaps</a:t>
            </a:r>
            <a:r>
              <a:rPr lang="nl-NL" dirty="0" smtClean="0">
                <a:hlinkClick r:id="rId2"/>
              </a:rPr>
              <a:t> in </a:t>
            </a:r>
            <a:r>
              <a:rPr lang="nl-NL" dirty="0" err="1" smtClean="0">
                <a:hlinkClick r:id="rId2"/>
              </a:rPr>
              <a:t>ArcGIS</a:t>
            </a:r>
            <a:r>
              <a:rPr lang="nl-NL" dirty="0" smtClean="0">
                <a:hlinkClick r:id="rId2"/>
              </a:rPr>
              <a:t> online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15</a:t>
            </a:fld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696744" cy="551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4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http://www.nationaalgeoregister.nl/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16</a:t>
            </a:fld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8886"/>
            <a:ext cx="7128792" cy="570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17</a:t>
            </a:fld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9" y="0"/>
            <a:ext cx="6197128" cy="687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857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268413"/>
            <a:ext cx="2389187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1"/>
          <p:cNvSpPr txBox="1">
            <a:spLocks noChangeArrowheads="1"/>
          </p:cNvSpPr>
          <p:nvPr/>
        </p:nvSpPr>
        <p:spPr bwMode="auto">
          <a:xfrm>
            <a:off x="685800" y="6248400"/>
            <a:ext cx="655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500">
                <a:solidFill>
                  <a:srgbClr val="FFFFFF"/>
                </a:solidFill>
              </a:rPr>
              <a:t>Speerpunt Toegankelijkheid: TJS</a:t>
            </a:r>
          </a:p>
        </p:txBody>
      </p:sp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7315200" y="6248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buClrTx/>
              <a:buFontTx/>
              <a:buNone/>
            </a:pPr>
            <a:fld id="{3925EAB4-B785-4F85-9A80-4EFE8E58F421}" type="slidenum">
              <a:rPr lang="en-US" sz="4000" b="1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en-US" sz="4000" b="1">
              <a:solidFill>
                <a:srgbClr val="FFFFFF"/>
              </a:solidFill>
            </a:endParaRP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301625" y="1936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nl-NL" sz="3000" b="1">
                <a:solidFill>
                  <a:srgbClr val="005595"/>
                </a:solidFill>
              </a:rPr>
              <a:t>Koppelen met de kaart</a:t>
            </a:r>
          </a:p>
          <a:p>
            <a:pPr algn="ctr" eaLnBrk="1" hangingPunct="1">
              <a:buClrTx/>
              <a:buFontTx/>
              <a:buNone/>
            </a:pPr>
            <a:r>
              <a:rPr lang="nl-NL" sz="3000" b="1">
                <a:solidFill>
                  <a:srgbClr val="005595"/>
                </a:solidFill>
              </a:rPr>
              <a:t>TJS</a:t>
            </a: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nl-NL" sz="3000">
              <a:solidFill>
                <a:srgbClr val="000000"/>
              </a:solidFill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nl-NL" sz="3000">
              <a:solidFill>
                <a:srgbClr val="000000"/>
              </a:solidFill>
            </a:endParaRPr>
          </a:p>
        </p:txBody>
      </p:sp>
      <p:grpSp>
        <p:nvGrpSpPr>
          <p:cNvPr id="2056" name="Group 6"/>
          <p:cNvGrpSpPr>
            <a:grpSpLocks/>
          </p:cNvGrpSpPr>
          <p:nvPr/>
        </p:nvGrpSpPr>
        <p:grpSpPr bwMode="auto">
          <a:xfrm>
            <a:off x="684213" y="1549400"/>
            <a:ext cx="6827837" cy="5308600"/>
            <a:chOff x="385" y="975"/>
            <a:chExt cx="4301" cy="3344"/>
          </a:xfrm>
        </p:grpSpPr>
        <p:grpSp>
          <p:nvGrpSpPr>
            <p:cNvPr id="2058" name="Group 7"/>
            <p:cNvGrpSpPr>
              <a:grpSpLocks/>
            </p:cNvGrpSpPr>
            <p:nvPr/>
          </p:nvGrpSpPr>
          <p:grpSpPr bwMode="auto">
            <a:xfrm>
              <a:off x="2511" y="2037"/>
              <a:ext cx="1305" cy="309"/>
              <a:chOff x="2511" y="2037"/>
              <a:chExt cx="1305" cy="309"/>
            </a:xfrm>
          </p:grpSpPr>
          <p:sp>
            <p:nvSpPr>
              <p:cNvPr id="2067" name="AutoShape 8"/>
              <p:cNvSpPr>
                <a:spLocks noChangeArrowheads="1"/>
              </p:cNvSpPr>
              <p:nvPr/>
            </p:nvSpPr>
            <p:spPr bwMode="auto">
              <a:xfrm>
                <a:off x="2511" y="2037"/>
                <a:ext cx="1305" cy="309"/>
              </a:xfrm>
              <a:prstGeom prst="flowChartAlternateProcess">
                <a:avLst/>
              </a:prstGeom>
              <a:solidFill>
                <a:srgbClr val="00CC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2068" name="Text Box 9"/>
              <p:cNvSpPr txBox="1">
                <a:spLocks noChangeArrowheads="1"/>
              </p:cNvSpPr>
              <p:nvPr/>
            </p:nvSpPr>
            <p:spPr bwMode="auto">
              <a:xfrm>
                <a:off x="2608" y="2037"/>
                <a:ext cx="111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ts val="1500"/>
                  </a:spcBef>
                  <a:buClrTx/>
                  <a:buFontTx/>
                  <a:buNone/>
                </a:pPr>
                <a:r>
                  <a:rPr lang="nl-NL">
                    <a:solidFill>
                      <a:srgbClr val="FFFFFF"/>
                    </a:solidFill>
                  </a:rPr>
                  <a:t>TJS</a:t>
                </a:r>
              </a:p>
            </p:txBody>
          </p:sp>
        </p:grpSp>
        <p:sp>
          <p:nvSpPr>
            <p:cNvPr id="2059" name="AutoShape 10"/>
            <p:cNvSpPr>
              <a:spLocks noChangeArrowheads="1"/>
            </p:cNvSpPr>
            <p:nvPr/>
          </p:nvSpPr>
          <p:spPr bwMode="auto">
            <a:xfrm>
              <a:off x="530" y="1107"/>
              <a:ext cx="1402" cy="1016"/>
            </a:xfrm>
            <a:prstGeom prst="flowChartInternalStorag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60" name="AutoShape 11"/>
            <p:cNvSpPr>
              <a:spLocks noChangeArrowheads="1"/>
            </p:cNvSpPr>
            <p:nvPr/>
          </p:nvSpPr>
          <p:spPr bwMode="auto">
            <a:xfrm>
              <a:off x="385" y="975"/>
              <a:ext cx="1402" cy="1016"/>
            </a:xfrm>
            <a:prstGeom prst="flowChartInternalStorag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61" name="Text Box 12"/>
            <p:cNvSpPr txBox="1">
              <a:spLocks noChangeArrowheads="1"/>
            </p:cNvSpPr>
            <p:nvPr/>
          </p:nvSpPr>
          <p:spPr bwMode="auto">
            <a:xfrm>
              <a:off x="723" y="1240"/>
              <a:ext cx="918" cy="6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spcBef>
                  <a:spcPts val="1500"/>
                </a:spcBef>
                <a:buClrTx/>
                <a:buFontTx/>
                <a:buNone/>
              </a:pPr>
              <a:r>
                <a:rPr lang="nl-NL" dirty="0">
                  <a:solidFill>
                    <a:srgbClr val="000000"/>
                  </a:solidFill>
                </a:rPr>
                <a:t>Tabel</a:t>
              </a:r>
            </a:p>
            <a:p>
              <a:pPr>
                <a:spcBef>
                  <a:spcPts val="1500"/>
                </a:spcBef>
                <a:buClrTx/>
                <a:buFontTx/>
                <a:buNone/>
              </a:pPr>
              <a:endParaRPr lang="nl-NL" dirty="0">
                <a:solidFill>
                  <a:srgbClr val="000000"/>
                </a:solidFill>
              </a:endParaRPr>
            </a:p>
          </p:txBody>
        </p:sp>
        <p:sp>
          <p:nvSpPr>
            <p:cNvPr id="2062" name="Line 13"/>
            <p:cNvSpPr>
              <a:spLocks noChangeShapeType="1"/>
            </p:cNvSpPr>
            <p:nvPr/>
          </p:nvSpPr>
          <p:spPr bwMode="auto">
            <a:xfrm>
              <a:off x="1931" y="1461"/>
              <a:ext cx="579" cy="5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3" name="Line 14"/>
            <p:cNvSpPr>
              <a:spLocks noChangeShapeType="1"/>
            </p:cNvSpPr>
            <p:nvPr/>
          </p:nvSpPr>
          <p:spPr bwMode="auto">
            <a:xfrm flipH="1">
              <a:off x="3816" y="1550"/>
              <a:ext cx="533" cy="48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4" name="Text Box 15"/>
            <p:cNvSpPr txBox="1">
              <a:spLocks noChangeArrowheads="1"/>
            </p:cNvSpPr>
            <p:nvPr/>
          </p:nvSpPr>
          <p:spPr bwMode="auto">
            <a:xfrm>
              <a:off x="3061" y="1025"/>
              <a:ext cx="1624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spcBef>
                  <a:spcPts val="1500"/>
                </a:spcBef>
                <a:buClrTx/>
                <a:buFontTx/>
                <a:buNone/>
              </a:pPr>
              <a:r>
                <a:rPr lang="nl-NL">
                  <a:solidFill>
                    <a:srgbClr val="000000"/>
                  </a:solidFill>
                </a:rPr>
                <a:t>Geoservices</a:t>
              </a:r>
            </a:p>
            <a:p>
              <a:pPr>
                <a:spcBef>
                  <a:spcPts val="1500"/>
                </a:spcBef>
                <a:buClrTx/>
                <a:buFontTx/>
                <a:buNone/>
              </a:pPr>
              <a:endParaRPr lang="nl-NL">
                <a:solidFill>
                  <a:srgbClr val="000000"/>
                </a:solidFill>
              </a:endParaRPr>
            </a:p>
          </p:txBody>
        </p:sp>
        <p:pic>
          <p:nvPicPr>
            <p:cNvPr id="206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3" y="2789"/>
              <a:ext cx="1400" cy="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66" name="Line 17"/>
            <p:cNvSpPr>
              <a:spLocks noChangeShapeType="1"/>
            </p:cNvSpPr>
            <p:nvPr/>
          </p:nvSpPr>
          <p:spPr bwMode="auto">
            <a:xfrm>
              <a:off x="3188" y="2346"/>
              <a:ext cx="0" cy="52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8212" name="Picture 13" descr="http://usernomics.com/images/computer-ki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49500"/>
            <a:ext cx="208915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309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Deel 3: Hoe te gebruiken?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CBSinuwBuurt.nl</a:t>
            </a:r>
          </a:p>
          <a:p>
            <a:r>
              <a:rPr lang="nl-NL" dirty="0" smtClean="0"/>
              <a:t>QGIS  en CBS </a:t>
            </a:r>
            <a:r>
              <a:rPr lang="nl-NL" dirty="0" err="1" smtClean="0"/>
              <a:t>geoservices</a:t>
            </a:r>
            <a:endParaRPr lang="nl-NL" dirty="0" smtClean="0"/>
          </a:p>
          <a:p>
            <a:pPr lvl="1"/>
            <a:r>
              <a:rPr lang="nl-NL" dirty="0" smtClean="0"/>
              <a:t>Acties</a:t>
            </a:r>
          </a:p>
          <a:p>
            <a:pPr lvl="2"/>
            <a:r>
              <a:rPr lang="nl-NL" dirty="0" smtClean="0"/>
              <a:t>Installatie QGIS</a:t>
            </a:r>
            <a:endParaRPr lang="nl-NL" dirty="0"/>
          </a:p>
          <a:p>
            <a:pPr lvl="2"/>
            <a:r>
              <a:rPr lang="nl-NL" dirty="0" smtClean="0"/>
              <a:t>Zoeken in NGR</a:t>
            </a:r>
            <a:endParaRPr lang="nl-NL" dirty="0" smtClean="0"/>
          </a:p>
          <a:p>
            <a:pPr lvl="2"/>
            <a:r>
              <a:rPr lang="nl-NL" dirty="0" smtClean="0"/>
              <a:t>Laden CBS </a:t>
            </a:r>
            <a:r>
              <a:rPr lang="nl-NL" dirty="0" err="1" smtClean="0"/>
              <a:t>geoservices</a:t>
            </a:r>
            <a:r>
              <a:rPr lang="nl-NL" dirty="0" smtClean="0"/>
              <a:t> en kaart opmaak </a:t>
            </a:r>
          </a:p>
          <a:p>
            <a:pPr lvl="1"/>
            <a:r>
              <a:rPr lang="nl-NL" dirty="0" smtClean="0"/>
              <a:t>Inhoud en voorbeelden: Sociaal Domein</a:t>
            </a:r>
          </a:p>
          <a:p>
            <a:pPr lvl="3"/>
            <a:r>
              <a:rPr lang="nl-NL" dirty="0" smtClean="0"/>
              <a:t>Wijk en Buurten (3 versies)</a:t>
            </a:r>
          </a:p>
          <a:p>
            <a:pPr lvl="3"/>
            <a:r>
              <a:rPr lang="nl-NL" dirty="0" smtClean="0"/>
              <a:t>Vierkanten</a:t>
            </a:r>
          </a:p>
          <a:p>
            <a:r>
              <a:rPr lang="nl-NL" dirty="0" smtClean="0"/>
              <a:t>Conclusie &amp; vragen</a:t>
            </a:r>
          </a:p>
          <a:p>
            <a:pPr lvl="3"/>
            <a:r>
              <a:rPr lang="nl-NL" dirty="0" smtClean="0"/>
              <a:t>(Optioneel: Toevoegen eigen data)</a:t>
            </a:r>
          </a:p>
          <a:p>
            <a:endParaRPr lang="nl-NL" dirty="0"/>
          </a:p>
          <a:p>
            <a:r>
              <a:rPr lang="nl-NL" dirty="0" smtClean="0"/>
              <a:t>NB: handleiding ‘QGIS en CBS </a:t>
            </a:r>
            <a:r>
              <a:rPr lang="nl-NL" dirty="0" err="1" smtClean="0"/>
              <a:t>geoservices</a:t>
            </a:r>
            <a:r>
              <a:rPr lang="nl-NL" dirty="0" smtClean="0"/>
              <a:t>’ en instructie video komen binnenkort online!</a:t>
            </a:r>
          </a:p>
          <a:p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53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0"/>
          <p:cNvSpPr>
            <a:spLocks noGrp="1"/>
          </p:cNvSpPr>
          <p:nvPr>
            <p:ph type="title"/>
          </p:nvPr>
        </p:nvSpPr>
        <p:spPr>
          <a:xfrm>
            <a:off x="593725" y="449263"/>
            <a:ext cx="8299450" cy="1260475"/>
          </a:xfrm>
        </p:spPr>
        <p:txBody>
          <a:bodyPr/>
          <a:lstStyle/>
          <a:p>
            <a:pPr eaLnBrk="1" hangingPunct="1"/>
            <a:r>
              <a:rPr lang="nl-NL" dirty="0" smtClean="0"/>
              <a:t>Inhoud</a:t>
            </a:r>
          </a:p>
        </p:txBody>
      </p:sp>
      <p:sp>
        <p:nvSpPr>
          <p:cNvPr id="10243" name="Tijdelijke aanduiding voor inhoud 11"/>
          <p:cNvSpPr>
            <a:spLocks noGrp="1"/>
          </p:cNvSpPr>
          <p:nvPr>
            <p:ph idx="1"/>
          </p:nvPr>
        </p:nvSpPr>
        <p:spPr>
          <a:xfrm>
            <a:off x="917575" y="2070100"/>
            <a:ext cx="7596188" cy="39512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NL" dirty="0" smtClean="0"/>
              <a:t>Deel 1: Wat voor </a:t>
            </a:r>
            <a:r>
              <a:rPr lang="nl-NL" dirty="0"/>
              <a:t> </a:t>
            </a:r>
            <a:r>
              <a:rPr lang="nl-NL" dirty="0" smtClean="0"/>
              <a:t>ruimtelijke informatie maakt CBS?</a:t>
            </a:r>
          </a:p>
          <a:p>
            <a:pPr eaLnBrk="1" hangingPunct="1"/>
            <a:endParaRPr lang="nl-NL" dirty="0" smtClean="0"/>
          </a:p>
          <a:p>
            <a:pPr marL="0" indent="0" eaLnBrk="1" hangingPunct="1">
              <a:buNone/>
            </a:pPr>
            <a:r>
              <a:rPr lang="nl-NL" dirty="0" smtClean="0"/>
              <a:t>Deel 2: Hoe wordt het  gepubliceerd?</a:t>
            </a:r>
          </a:p>
          <a:p>
            <a:pPr marL="0" indent="0" eaLnBrk="1" hangingPunct="1">
              <a:buNone/>
            </a:pPr>
            <a:endParaRPr lang="nl-NL" dirty="0"/>
          </a:p>
          <a:p>
            <a:pPr marL="0" indent="0" eaLnBrk="1" hangingPunct="1">
              <a:buNone/>
            </a:pPr>
            <a:r>
              <a:rPr lang="nl-NL" dirty="0" smtClean="0"/>
              <a:t>Deel 3: Hoe te gebruiken?</a:t>
            </a:r>
          </a:p>
          <a:p>
            <a:pPr marL="0" indent="0" eaLnBrk="1" hangingPunct="1">
              <a:buNone/>
            </a:pPr>
            <a:endParaRPr lang="nl-NL" dirty="0" smtClean="0"/>
          </a:p>
          <a:p>
            <a:pPr eaLnBrk="1" hangingPunct="1"/>
            <a:endParaRPr lang="nl-NL" dirty="0" smtClean="0"/>
          </a:p>
        </p:txBody>
      </p:sp>
      <p:sp>
        <p:nvSpPr>
          <p:cNvPr id="10244" name="Tijdelijke aanduiding voor dianummer 12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D2871A-C09E-450B-8DC4-89B49B532C1A}" type="slidenum">
              <a:rPr lang="nl-NL" smtClean="0">
                <a:solidFill>
                  <a:srgbClr val="271D6C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nl-NL" smtClean="0">
              <a:solidFill>
                <a:srgbClr val="271D6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Gebruik van CBSinuwBuurt.nl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CBS ‘</a:t>
            </a:r>
            <a:r>
              <a:rPr lang="nl-NL" dirty="0" err="1" smtClean="0"/>
              <a:t>maps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beginners’</a:t>
            </a:r>
          </a:p>
          <a:p>
            <a:r>
              <a:rPr lang="nl-NL" dirty="0" smtClean="0"/>
              <a:t>Maakt ‘onderwater’ gebruik van alle CBS </a:t>
            </a:r>
            <a:r>
              <a:rPr lang="nl-NL" dirty="0" err="1" smtClean="0"/>
              <a:t>geoservices</a:t>
            </a:r>
            <a:endParaRPr lang="nl-NL" dirty="0" smtClean="0"/>
          </a:p>
          <a:p>
            <a:r>
              <a:rPr lang="nl-NL" dirty="0" smtClean="0"/>
              <a:t>Kant en klaar kaartje</a:t>
            </a:r>
          </a:p>
          <a:p>
            <a:r>
              <a:rPr lang="nl-NL" dirty="0" smtClean="0"/>
              <a:t>Max. 1 </a:t>
            </a:r>
            <a:r>
              <a:rPr lang="nl-NL" dirty="0" err="1" smtClean="0"/>
              <a:t>kaartlaag</a:t>
            </a:r>
            <a:r>
              <a:rPr lang="nl-NL" dirty="0" smtClean="0"/>
              <a:t>  per kaart; enorme keuzen uit kaartlagen! </a:t>
            </a:r>
          </a:p>
          <a:p>
            <a:r>
              <a:rPr lang="nl-NL" dirty="0" smtClean="0"/>
              <a:t>Legenda niet aanpasbaar</a:t>
            </a:r>
          </a:p>
          <a:p>
            <a:r>
              <a:rPr lang="nl-NL" dirty="0" smtClean="0"/>
              <a:t>Met:</a:t>
            </a:r>
          </a:p>
          <a:p>
            <a:pPr lvl="1"/>
            <a:r>
              <a:rPr lang="nl-NL" dirty="0" smtClean="0"/>
              <a:t>vergelijk  buurt tool</a:t>
            </a:r>
          </a:p>
          <a:p>
            <a:pPr lvl="1"/>
            <a:r>
              <a:rPr lang="nl-NL" dirty="0" smtClean="0"/>
              <a:t>Help</a:t>
            </a:r>
            <a:endParaRPr lang="nl-NL" dirty="0"/>
          </a:p>
          <a:p>
            <a:r>
              <a:rPr lang="nl-NL" dirty="0" smtClean="0"/>
              <a:t>Voor: iedereen</a:t>
            </a:r>
          </a:p>
          <a:p>
            <a:r>
              <a:rPr lang="nl-NL" dirty="0" smtClean="0"/>
              <a:t>Meer info: </a:t>
            </a:r>
            <a:r>
              <a:rPr lang="nl-NL" u="sng" dirty="0">
                <a:hlinkClick r:id="rId2"/>
              </a:rPr>
              <a:t>https://www.youtube.com/watch?v=E0vFwlBQkuA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47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CBSinuwBuurt.nl: Startscherm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21</a:t>
            </a:fld>
            <a:endParaRPr lang="nl-N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190"/>
            <a:ext cx="9331659" cy="532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9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826" y="511523"/>
            <a:ext cx="8297862" cy="757237"/>
          </a:xfrm>
        </p:spPr>
        <p:txBody>
          <a:bodyPr/>
          <a:lstStyle/>
          <a:p>
            <a:r>
              <a:rPr lang="nl-NL" sz="2800" dirty="0" err="1" smtClean="0"/>
              <a:t>CBSinuwBuurt</a:t>
            </a:r>
            <a:r>
              <a:rPr lang="nl-NL" sz="2800" dirty="0" smtClean="0"/>
              <a:t>: Aantal inwoners buurt (2014)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22</a:t>
            </a:fld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1268760"/>
            <a:ext cx="8676456" cy="488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1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CBSinuwbuurt</a:t>
            </a:r>
            <a:r>
              <a:rPr lang="nl-NL" dirty="0" smtClean="0"/>
              <a:t>: Informatie en vergelijk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23</a:t>
            </a:fld>
            <a:endParaRPr lang="nl-N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68" y="1988840"/>
            <a:ext cx="90789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1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Gebruik van QGIS en CBS </a:t>
            </a:r>
            <a:r>
              <a:rPr lang="nl-NL" dirty="0" err="1" smtClean="0"/>
              <a:t>geoservices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772816"/>
            <a:ext cx="7812024" cy="4392488"/>
          </a:xfrm>
        </p:spPr>
        <p:txBody>
          <a:bodyPr/>
          <a:lstStyle/>
          <a:p>
            <a:r>
              <a:rPr lang="nl-NL" dirty="0" smtClean="0"/>
              <a:t>Complexer dan </a:t>
            </a:r>
            <a:r>
              <a:rPr lang="nl-NL" dirty="0" err="1" smtClean="0"/>
              <a:t>CBSinuwBuurt</a:t>
            </a:r>
            <a:r>
              <a:rPr lang="nl-NL" dirty="0" smtClean="0"/>
              <a:t> maar meer mogelijkheden</a:t>
            </a:r>
          </a:p>
          <a:p>
            <a:r>
              <a:rPr lang="nl-NL" dirty="0" smtClean="0"/>
              <a:t>Twee typen </a:t>
            </a:r>
            <a:r>
              <a:rPr lang="nl-NL" dirty="0" err="1" smtClean="0"/>
              <a:t>geoservices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WMS: kant en klaar kaartje met legenda</a:t>
            </a:r>
          </a:p>
          <a:p>
            <a:pPr lvl="1"/>
            <a:r>
              <a:rPr lang="nl-NL" dirty="0" smtClean="0"/>
              <a:t>WFS: </a:t>
            </a:r>
          </a:p>
          <a:p>
            <a:pPr lvl="2"/>
            <a:r>
              <a:rPr lang="nl-NL" dirty="0" smtClean="0"/>
              <a:t>Kaart en legenda op te maken door gebruiker</a:t>
            </a:r>
          </a:p>
          <a:p>
            <a:pPr lvl="2"/>
            <a:r>
              <a:rPr lang="nl-NL" dirty="0" smtClean="0"/>
              <a:t>Analyse mogelijk en </a:t>
            </a:r>
            <a:r>
              <a:rPr lang="nl-NL" dirty="0" err="1" smtClean="0"/>
              <a:t>downloadbaar</a:t>
            </a:r>
            <a:r>
              <a:rPr lang="nl-NL" dirty="0" smtClean="0"/>
              <a:t> naar GIS formaat</a:t>
            </a:r>
          </a:p>
          <a:p>
            <a:r>
              <a:rPr lang="nl-NL" dirty="0" smtClean="0"/>
              <a:t>Combinatie van eigen </a:t>
            </a:r>
            <a:r>
              <a:rPr lang="nl-NL" dirty="0" err="1" smtClean="0"/>
              <a:t>geodata</a:t>
            </a:r>
            <a:r>
              <a:rPr lang="nl-NL" dirty="0" smtClean="0"/>
              <a:t> en andere </a:t>
            </a:r>
            <a:r>
              <a:rPr lang="nl-NL" dirty="0" err="1" smtClean="0"/>
              <a:t>geoservices</a:t>
            </a:r>
            <a:r>
              <a:rPr lang="nl-NL" dirty="0" smtClean="0"/>
              <a:t> mogelijk (= Meerdere kaartlagen!)</a:t>
            </a:r>
          </a:p>
          <a:p>
            <a:r>
              <a:rPr lang="nl-NL" dirty="0" smtClean="0"/>
              <a:t>Voor de </a:t>
            </a:r>
            <a:r>
              <a:rPr lang="nl-NL" dirty="0" err="1" smtClean="0"/>
              <a:t>geo</a:t>
            </a:r>
            <a:r>
              <a:rPr lang="nl-NL" dirty="0" smtClean="0"/>
              <a:t>-specialist  of iemand die van kaarten houdt!</a:t>
            </a:r>
          </a:p>
          <a:p>
            <a:endParaRPr lang="nl-NL" dirty="0" smtClean="0"/>
          </a:p>
          <a:p>
            <a:pPr lvl="1"/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2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Actie 1) Nationaal </a:t>
            </a:r>
            <a:r>
              <a:rPr lang="nl-NL" dirty="0" err="1" smtClean="0"/>
              <a:t>Georegister</a:t>
            </a:r>
            <a:r>
              <a:rPr lang="nl-NL" dirty="0" smtClean="0"/>
              <a:t> (NGR)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25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Bekijk bijvoorbeeld:</a:t>
            </a:r>
          </a:p>
          <a:p>
            <a:pPr lvl="1"/>
            <a:r>
              <a:rPr lang="nl-NL" sz="2000" u="sng" dirty="0" smtClean="0">
                <a:hlinkClick r:id="rId2"/>
              </a:rPr>
              <a:t>http</a:t>
            </a:r>
            <a:r>
              <a:rPr lang="nl-NL" sz="2000" u="sng" dirty="0">
                <a:hlinkClick r:id="rId2"/>
              </a:rPr>
              <a:t>://</a:t>
            </a:r>
            <a:r>
              <a:rPr lang="nl-NL" sz="2000" u="sng" dirty="0" smtClean="0">
                <a:hlinkClick r:id="rId2"/>
              </a:rPr>
              <a:t>nationaalgeoregister.nl/geonetwork/srv/dut/search</a:t>
            </a:r>
            <a:endParaRPr lang="nl-NL" sz="2000" dirty="0"/>
          </a:p>
          <a:p>
            <a:pPr lvl="1"/>
            <a:r>
              <a:rPr lang="nl-NL" sz="2000" u="sng" dirty="0">
                <a:hlinkClick r:id="rId3"/>
              </a:rPr>
              <a:t>https://</a:t>
            </a:r>
            <a:r>
              <a:rPr lang="nl-NL" sz="2000" u="sng" dirty="0" smtClean="0">
                <a:hlinkClick r:id="rId3"/>
              </a:rPr>
              <a:t>www.youtube.com/watch?v=Fae6uM6AwgY</a:t>
            </a:r>
            <a:endParaRPr lang="nl-NL" sz="2000" u="sng" dirty="0" smtClean="0"/>
          </a:p>
          <a:p>
            <a:endParaRPr lang="nl-NL" sz="1800" u="sng" dirty="0"/>
          </a:p>
          <a:p>
            <a:r>
              <a:rPr lang="nl-NL" dirty="0" smtClean="0"/>
              <a:t>En ga op zoek naar de WMS of WFS </a:t>
            </a:r>
            <a:r>
              <a:rPr lang="nl-NL" dirty="0" err="1" smtClean="0"/>
              <a:t>url</a:t>
            </a:r>
            <a:r>
              <a:rPr lang="nl-NL" dirty="0" smtClean="0"/>
              <a:t> </a:t>
            </a:r>
            <a:r>
              <a:rPr lang="nl-NL" dirty="0" err="1" smtClean="0"/>
              <a:t>vd</a:t>
            </a:r>
            <a:r>
              <a:rPr lang="nl-NL" dirty="0" smtClean="0"/>
              <a:t> CBS </a:t>
            </a:r>
            <a:r>
              <a:rPr lang="nl-NL" dirty="0" err="1" smtClean="0"/>
              <a:t>geoservice</a:t>
            </a:r>
            <a:r>
              <a:rPr lang="nl-NL" dirty="0"/>
              <a:t> </a:t>
            </a:r>
            <a:r>
              <a:rPr lang="nl-NL" dirty="0" smtClean="0"/>
              <a:t>bijvoorbeeld: wijk en buurt 2013 WFS heeft de url:</a:t>
            </a:r>
          </a:p>
          <a:p>
            <a:pPr marL="320675" lvl="1" indent="0">
              <a:buNone/>
            </a:pPr>
            <a:r>
              <a:rPr lang="nl-NL" sz="2000" u="sng" dirty="0">
                <a:hlinkClick r:id="rId4"/>
              </a:rPr>
              <a:t>https://geodata.nationaalgeoregister.nl/wijkenbuurten2013/wfs</a:t>
            </a:r>
            <a:r>
              <a:rPr lang="nl-NL" sz="2000" u="sng" dirty="0"/>
              <a:t>?</a:t>
            </a:r>
            <a:endParaRPr lang="nl-NL" sz="2000" dirty="0"/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337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Actie 2) QGIS installatie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Ga naar </a:t>
            </a:r>
            <a:r>
              <a:rPr lang="nl-NL" u="sng" dirty="0">
                <a:hlinkClick r:id="rId2"/>
              </a:rPr>
              <a:t>https://www.qgis.org/nl/site/forusers/alldownloads.html</a:t>
            </a:r>
            <a:endParaRPr lang="nl-NL" dirty="0"/>
          </a:p>
          <a:p>
            <a:pPr lvl="0"/>
            <a:r>
              <a:rPr lang="en-GB" sz="1800" dirty="0"/>
              <a:t>Voor windows download </a:t>
            </a:r>
            <a:r>
              <a:rPr lang="en-GB" sz="1800" u="sng" dirty="0">
                <a:hlinkClick r:id="rId3"/>
              </a:rPr>
              <a:t>https://www.qgis.org/nl/site/forusers/download.html</a:t>
            </a:r>
            <a:endParaRPr lang="nl-NL" sz="1800" dirty="0"/>
          </a:p>
          <a:p>
            <a:pPr lvl="0"/>
            <a:r>
              <a:rPr lang="nl-NL" sz="1800" dirty="0"/>
              <a:t>Kies de geschikte versie (32 of 64 bit Windows versie, afhankelijk van je eigen computer)  en download QGIS. Standaard komt het installatiebestand in de download map terecht.</a:t>
            </a:r>
          </a:p>
          <a:p>
            <a:pPr lvl="0"/>
            <a:r>
              <a:rPr lang="nl-NL" sz="1800" dirty="0"/>
              <a:t>Voer de installatie uit, bijvoorbeeld QGIS-OSGeo4W-2.14.0-1-Setup-x86_64.exe, met next </a:t>
            </a:r>
            <a:r>
              <a:rPr lang="nl-NL" sz="1800" dirty="0" err="1"/>
              <a:t>next</a:t>
            </a:r>
            <a:r>
              <a:rPr lang="nl-NL" sz="1800" dirty="0"/>
              <a:t> finish.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19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Actie 3) Laden </a:t>
            </a:r>
            <a:r>
              <a:rPr lang="nl-NL" dirty="0" err="1" smtClean="0"/>
              <a:t>geoservice</a:t>
            </a:r>
            <a:r>
              <a:rPr lang="nl-NL" dirty="0" smtClean="0"/>
              <a:t> in bv QGIS</a:t>
            </a:r>
            <a:endParaRPr lang="nl-NL" dirty="0"/>
          </a:p>
        </p:txBody>
      </p:sp>
      <p:pic>
        <p:nvPicPr>
          <p:cNvPr id="8" name="Afbeelding 7" descr="C:\CBSTEMP\USER\Temporary Internet Files\MZUD\Content.Word\start_qgis_deskto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7872"/>
            <a:ext cx="2304256" cy="2983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27</a:t>
            </a:fld>
            <a:endParaRPr lang="nl-NL" dirty="0"/>
          </a:p>
        </p:txBody>
      </p:sp>
      <p:pic>
        <p:nvPicPr>
          <p:cNvPr id="16386" name="Picture 2" descr="F:\ppt_zoetermeer\AddWFSl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59" y="1412775"/>
            <a:ext cx="48101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ppt_zoetermeer\AddWFSlay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2436071"/>
            <a:ext cx="5857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C:\CBSTEMP\USER\Temporary Internet Files\MZUD\Content.Word\buurt201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23" y="3602526"/>
            <a:ext cx="5310138" cy="3121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3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kaart opmaken bij WFS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28</a:t>
            </a:fld>
            <a:endParaRPr lang="nl-NL" dirty="0"/>
          </a:p>
        </p:txBody>
      </p:sp>
      <p:pic>
        <p:nvPicPr>
          <p:cNvPr id="6" name="Afbeelding 5" descr="C:\CBSTEMP\USER\Temporary Internet Files\MZUD\Content.Word\buurt2013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84784"/>
            <a:ext cx="7920880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C:\CBSTEMP\USER\Temporary Internet Files\MZUD\Content.Word\buurt2013_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97" y="2117725"/>
            <a:ext cx="4967605" cy="26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C:\CBSTEMP\USER\Temporary Internet Files\MZUD\Content.Word\buurt2013_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3" y="1484784"/>
            <a:ext cx="7920880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7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 en voorbeelden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8000" y="1268760"/>
            <a:ext cx="7596000" cy="476484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3 versies wijk en buurt </a:t>
            </a:r>
            <a:r>
              <a:rPr lang="nl-NL" dirty="0" smtClean="0"/>
              <a:t>kaarten:</a:t>
            </a:r>
          </a:p>
          <a:p>
            <a:r>
              <a:rPr lang="nl-NL" dirty="0" smtClean="0"/>
              <a:t>Versie 1: min. 25 variabelen (najaar)</a:t>
            </a:r>
          </a:p>
          <a:p>
            <a:r>
              <a:rPr lang="nl-NL" dirty="0" smtClean="0"/>
              <a:t>Versie 2: min. 100 variabelen (1 jaar later)</a:t>
            </a:r>
            <a:endParaRPr lang="nl-NL" dirty="0"/>
          </a:p>
          <a:p>
            <a:r>
              <a:rPr lang="nl-NL" dirty="0" smtClean="0"/>
              <a:t>Versie 3: min. 200 variabelen (2 jaar later)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29</a:t>
            </a:fld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96" y="3068960"/>
            <a:ext cx="396674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1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Statline</a:t>
            </a:r>
            <a:endParaRPr lang="nl-NL" dirty="0" smtClean="0"/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954088" y="1565275"/>
            <a:ext cx="7559675" cy="4468813"/>
          </a:xfrm>
        </p:spPr>
        <p:txBody>
          <a:bodyPr/>
          <a:lstStyle/>
          <a:p>
            <a:endParaRPr 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4E963-25D8-48D6-B2EC-36CCEBB05AE0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98575"/>
            <a:ext cx="8677275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 smtClean="0"/>
              <a:t>Wat kan je met versie 1? bijvoorbeeld: % ouderen 65+</a:t>
            </a:r>
            <a:endParaRPr lang="nl-NL" sz="2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30</a:t>
            </a:fld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209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1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7862" cy="757237"/>
          </a:xfrm>
        </p:spPr>
        <p:txBody>
          <a:bodyPr/>
          <a:lstStyle/>
          <a:p>
            <a:r>
              <a:rPr lang="nl-NL" sz="2800" dirty="0"/>
              <a:t>Wat kan je met versie </a:t>
            </a:r>
            <a:r>
              <a:rPr lang="nl-NL" sz="2800" dirty="0" smtClean="0"/>
              <a:t>2? </a:t>
            </a:r>
            <a:r>
              <a:rPr lang="nl-NL" sz="2800" dirty="0"/>
              <a:t>bijvoorbeeld: </a:t>
            </a:r>
            <a:r>
              <a:rPr lang="nl-NL" sz="2800" dirty="0" smtClean="0"/>
              <a:t>minimum afstand tot  huisarts [km]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31</a:t>
            </a:fld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844893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9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97862" cy="757237"/>
          </a:xfrm>
        </p:spPr>
        <p:txBody>
          <a:bodyPr/>
          <a:lstStyle/>
          <a:p>
            <a:r>
              <a:rPr lang="nl-NL" sz="2800" dirty="0" smtClean="0"/>
              <a:t>Wat kan je met versie 3? Bijvoorbeeld: Hoeveel supermarkten binnen 1 km</a:t>
            </a:r>
            <a:endParaRPr lang="nl-NL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32</a:t>
            </a:fld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55246" cy="475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smtClean="0"/>
              <a:t>MCA over bv alleen 65+? </a:t>
            </a:r>
            <a:r>
              <a:rPr lang="nl-NL" sz="3200" dirty="0" smtClean="0">
                <a:sym typeface="Wingdings" pitchFamily="2" charset="2"/>
              </a:rPr>
              <a:t> SSB maatwerk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 smtClean="0"/>
              <a:t>Welke buurt in NL heeft? "percentage_personen_65_jaar_en_ouder</a:t>
            </a:r>
            <a:r>
              <a:rPr lang="nl-NL" sz="2000" dirty="0"/>
              <a:t>"  &gt; 50 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br>
              <a:rPr lang="nl-NL" sz="2000" dirty="0"/>
            </a:br>
            <a:r>
              <a:rPr lang="nl-NL" sz="2000" dirty="0"/>
              <a:t> "</a:t>
            </a:r>
            <a:r>
              <a:rPr lang="nl-NL" sz="2000" dirty="0" err="1"/>
              <a:t>percentage_verweduwd</a:t>
            </a:r>
            <a:r>
              <a:rPr lang="nl-NL" sz="2000" dirty="0"/>
              <a:t>"  &gt; 20  </a:t>
            </a:r>
            <a:r>
              <a:rPr lang="nl-NL" sz="2000" dirty="0" err="1"/>
              <a:t>and</a:t>
            </a:r>
            <a:r>
              <a:rPr lang="nl-NL" sz="2000" dirty="0"/>
              <a:t>   </a:t>
            </a:r>
            <a:br>
              <a:rPr lang="nl-NL" sz="2000" dirty="0"/>
            </a:br>
            <a:r>
              <a:rPr lang="nl-NL" sz="2000" dirty="0"/>
              <a:t> "</a:t>
            </a:r>
            <a:r>
              <a:rPr lang="nl-NL" sz="2000" dirty="0" err="1"/>
              <a:t>huisartsenpraktijk_gemiddelde_afstand_in_km</a:t>
            </a:r>
            <a:r>
              <a:rPr lang="nl-NL" sz="2000" dirty="0"/>
              <a:t>"  &gt; 1  </a:t>
            </a:r>
            <a:r>
              <a:rPr lang="nl-NL" sz="2000" dirty="0" err="1"/>
              <a:t>and</a:t>
            </a: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/>
              <a:t> ("grote_supermarkt_gemiddeld_aantal_binnen_1_km"  &lt; 1 or  </a:t>
            </a:r>
            <a:br>
              <a:rPr lang="nl-NL" sz="2000" dirty="0"/>
            </a:br>
            <a:r>
              <a:rPr lang="nl-NL" sz="2000" dirty="0"/>
              <a:t> "winkels_ov_dagel_levensm_gem_aantal_binnen_1_km" &lt; 5)</a:t>
            </a:r>
            <a:br>
              <a:rPr lang="nl-NL" sz="2000" dirty="0"/>
            </a:br>
            <a:r>
              <a:rPr lang="nl-NL" sz="2000" dirty="0"/>
              <a:t> </a:t>
            </a:r>
            <a:r>
              <a:rPr lang="nl-NL" sz="2000" dirty="0" err="1"/>
              <a:t>and</a:t>
            </a: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/>
              <a:t> "</a:t>
            </a:r>
            <a:r>
              <a:rPr lang="nl-NL" sz="2000" dirty="0" err="1"/>
              <a:t>aantal_inwoners</a:t>
            </a:r>
            <a:r>
              <a:rPr lang="nl-NL" sz="2000" dirty="0"/>
              <a:t>"  &gt; 500</a:t>
            </a:r>
          </a:p>
          <a:p>
            <a:endParaRPr lang="nl-NL" dirty="0" smtClean="0"/>
          </a:p>
          <a:p>
            <a:pPr lvl="1"/>
            <a:r>
              <a:rPr lang="nl-NL" dirty="0" smtClean="0"/>
              <a:t>Zie ‘Maatwerk </a:t>
            </a:r>
            <a:r>
              <a:rPr lang="nl-NL" dirty="0"/>
              <a:t>&amp; microdata’ op </a:t>
            </a:r>
            <a:r>
              <a:rPr lang="nl-NL" dirty="0">
                <a:hlinkClick r:id="rId3"/>
              </a:rPr>
              <a:t>www.cbs.nl</a:t>
            </a:r>
            <a:r>
              <a:rPr lang="nl-NL" dirty="0" smtClean="0"/>
              <a:t>.</a:t>
            </a:r>
          </a:p>
          <a:p>
            <a:pPr lvl="1"/>
            <a:r>
              <a:rPr lang="nl-NL" dirty="0">
                <a:hlinkClick r:id="rId4"/>
              </a:rPr>
              <a:t>www.cbs.nl\</a:t>
            </a:r>
            <a:r>
              <a:rPr lang="nl-NL" dirty="0" err="1">
                <a:hlinkClick r:id="rId4"/>
              </a:rPr>
              <a:t>ssb</a:t>
            </a:r>
            <a:r>
              <a:rPr lang="nl-NL" dirty="0"/>
              <a:t>;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33</a:t>
            </a:fld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4158"/>
            <a:ext cx="8412910" cy="47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1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72" y="332656"/>
            <a:ext cx="7830517" cy="513804"/>
          </a:xfrm>
        </p:spPr>
        <p:txBody>
          <a:bodyPr/>
          <a:lstStyle/>
          <a:p>
            <a:r>
              <a:rPr lang="nl-NL" sz="2400" dirty="0" smtClean="0"/>
              <a:t>Wat kan je met vierkant 100 (500)m? bijvoorbeeld: aantal 65 +.   (toekomstige uitbreiding attributen?!..)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34</a:t>
            </a:fld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" y="1484784"/>
            <a:ext cx="8947348" cy="503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6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CBSinuwBuurt.nl </a:t>
            </a:r>
            <a:r>
              <a:rPr lang="nl-NL" dirty="0" smtClean="0"/>
              <a:t>en QGIS zijn hulpmiddelen om </a:t>
            </a:r>
            <a:r>
              <a:rPr lang="nl-NL" dirty="0" smtClean="0"/>
              <a:t>de </a:t>
            </a:r>
            <a:r>
              <a:rPr lang="nl-NL" dirty="0"/>
              <a:t>grote hoeveelheid open CBS </a:t>
            </a:r>
            <a:r>
              <a:rPr lang="nl-NL" dirty="0" err="1" smtClean="0"/>
              <a:t>geodata</a:t>
            </a:r>
            <a:r>
              <a:rPr lang="nl-NL" dirty="0" smtClean="0"/>
              <a:t> </a:t>
            </a:r>
            <a:r>
              <a:rPr lang="nl-NL" dirty="0" smtClean="0"/>
              <a:t>te </a:t>
            </a:r>
            <a:r>
              <a:rPr lang="nl-NL" dirty="0" smtClean="0"/>
              <a:t>bekijken</a:t>
            </a:r>
          </a:p>
          <a:p>
            <a:endParaRPr lang="nl-NL" dirty="0" smtClean="0"/>
          </a:p>
          <a:p>
            <a:r>
              <a:rPr lang="nl-NL" dirty="0" smtClean="0"/>
              <a:t>Door </a:t>
            </a:r>
            <a:r>
              <a:rPr lang="nl-NL" dirty="0" smtClean="0"/>
              <a:t>CBS </a:t>
            </a:r>
            <a:r>
              <a:rPr lang="nl-NL" dirty="0" err="1" smtClean="0"/>
              <a:t>geodata</a:t>
            </a:r>
            <a:r>
              <a:rPr lang="nl-NL" dirty="0" smtClean="0"/>
              <a:t> te gebruiken </a:t>
            </a:r>
            <a:r>
              <a:rPr lang="nl-NL" dirty="0" smtClean="0"/>
              <a:t>kunnen andere overheden  veel tijd besparen</a:t>
            </a:r>
          </a:p>
          <a:p>
            <a:endParaRPr lang="nl-NL" dirty="0" smtClean="0"/>
          </a:p>
          <a:p>
            <a:r>
              <a:rPr lang="nl-NL" dirty="0" smtClean="0"/>
              <a:t>Aanvullend maatwerk is </a:t>
            </a:r>
            <a:r>
              <a:rPr lang="nl-NL" dirty="0" smtClean="0"/>
              <a:t>mogelijk</a:t>
            </a:r>
          </a:p>
          <a:p>
            <a:endParaRPr lang="nl-NL" dirty="0" smtClean="0"/>
          </a:p>
          <a:p>
            <a:r>
              <a:rPr lang="nl-NL" dirty="0" smtClean="0"/>
              <a:t>Gebruik ze in combinatie met uw eigen data en er gaat een wereld voor u open!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28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 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Meer weten:</a:t>
            </a:r>
          </a:p>
          <a:p>
            <a:r>
              <a:rPr lang="nl-NL" dirty="0" smtClean="0">
                <a:hlinkClick r:id="rId2"/>
              </a:rPr>
              <a:t>M.Zuurmond@cbs.nl</a:t>
            </a:r>
            <a:endParaRPr lang="nl-NL" dirty="0" smtClean="0"/>
          </a:p>
          <a:p>
            <a:r>
              <a:rPr lang="nl-NL" dirty="0" smtClean="0">
                <a:hlinkClick r:id="rId3"/>
              </a:rPr>
              <a:t>P.Bresters@cbs.nl</a:t>
            </a:r>
            <a:endParaRPr lang="nl-NL" dirty="0"/>
          </a:p>
          <a:p>
            <a:r>
              <a:rPr lang="nl-NL" dirty="0" smtClean="0">
                <a:hlinkClick r:id="rId4"/>
              </a:rPr>
              <a:t>info@cbs.nl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7308304" y="6066000"/>
            <a:ext cx="569558" cy="432000"/>
          </a:xfrm>
          <a:prstGeom prst="rect">
            <a:avLst/>
          </a:prstGeom>
        </p:spPr>
        <p:txBody>
          <a:bodyPr/>
          <a:lstStyle/>
          <a:p>
            <a:pPr algn="r"/>
            <a:fld id="{845CA951-4815-4987-9CD6-BB5D6648C0B5}" type="slidenum">
              <a:rPr lang="nl-NL" smtClean="0"/>
              <a:pPr algn="r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02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Eigen data </a:t>
            </a:r>
            <a:r>
              <a:rPr lang="nl-NL" dirty="0" err="1" smtClean="0"/>
              <a:t>icm</a:t>
            </a:r>
            <a:r>
              <a:rPr lang="nl-NL" dirty="0" smtClean="0"/>
              <a:t> CBS kaartlagen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37</a:t>
            </a:fld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07241" cy="47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31" y="3777312"/>
            <a:ext cx="61476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1800200" cy="339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4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Locatie </a:t>
            </a:r>
            <a:r>
              <a:rPr lang="nl-NL" dirty="0" err="1" smtClean="0"/>
              <a:t>vgo</a:t>
            </a:r>
            <a:r>
              <a:rPr lang="nl-NL" dirty="0" smtClean="0"/>
              <a:t> </a:t>
            </a:r>
            <a:r>
              <a:rPr lang="nl-NL" dirty="0" smtClean="0"/>
              <a:t>en % 0 – </a:t>
            </a:r>
            <a:r>
              <a:rPr lang="nl-NL" dirty="0" smtClean="0"/>
              <a:t>15 </a:t>
            </a:r>
            <a:r>
              <a:rPr lang="nl-NL" dirty="0" err="1" smtClean="0"/>
              <a:t>jr</a:t>
            </a:r>
            <a:r>
              <a:rPr lang="nl-NL" dirty="0" smtClean="0"/>
              <a:t> </a:t>
            </a:r>
            <a:r>
              <a:rPr lang="nl-NL" dirty="0" smtClean="0"/>
              <a:t>per buurt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38</a:t>
            </a:fld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99240" cy="472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4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49263"/>
            <a:ext cx="8478589" cy="757237"/>
          </a:xfrm>
        </p:spPr>
        <p:txBody>
          <a:bodyPr/>
          <a:lstStyle/>
          <a:p>
            <a:r>
              <a:rPr lang="nl-NL" dirty="0" smtClean="0"/>
              <a:t>Gem. aantal VGO binnen 3 (of 5 of 10) km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39</a:t>
            </a:fld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3209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80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 deel is ruimtelijk?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923CB-9923-4E58-B2AF-FCF2F5A3D113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  <p:sp>
        <p:nvSpPr>
          <p:cNvPr id="20484" name="Tekstvak 1"/>
          <p:cNvSpPr txBox="1">
            <a:spLocks noChangeArrowheads="1"/>
          </p:cNvSpPr>
          <p:nvPr/>
        </p:nvSpPr>
        <p:spPr bwMode="auto">
          <a:xfrm>
            <a:off x="1376363" y="1406525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9pPr>
          </a:lstStyle>
          <a:p>
            <a:pPr eaLnBrk="1" hangingPunct="1"/>
            <a:r>
              <a:rPr lang="nl-NL" sz="2400" dirty="0" smtClean="0"/>
              <a:t>428 </a:t>
            </a:r>
            <a:r>
              <a:rPr lang="nl-NL" sz="2400" dirty="0"/>
              <a:t>van de </a:t>
            </a:r>
            <a:r>
              <a:rPr lang="nl-NL" sz="2400" dirty="0" smtClean="0"/>
              <a:t>3900 </a:t>
            </a:r>
            <a:r>
              <a:rPr lang="nl-NL" sz="2400" dirty="0"/>
              <a:t>tabellen zijn ruimtelijk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577975" y="2636838"/>
            <a:ext cx="460375" cy="3460750"/>
          </a:xfrm>
          <a:prstGeom prst="rect">
            <a:avLst/>
          </a:prstGeom>
          <a:noFill/>
        </p:spPr>
        <p:txBody>
          <a:bodyPr vert="vert">
            <a:spAutoFit/>
          </a:bodyPr>
          <a:lstStyle/>
          <a:p>
            <a:pPr>
              <a:defRPr/>
            </a:pPr>
            <a:r>
              <a:rPr lang="nl-NL" dirty="0">
                <a:sym typeface="Wingdings" pitchFamily="2" charset="2"/>
              </a:rPr>
              <a:t> </a:t>
            </a:r>
            <a:r>
              <a:rPr lang="nl-NL" dirty="0"/>
              <a:t>Grootte ruimtelijke indeling</a:t>
            </a:r>
          </a:p>
        </p:txBody>
      </p:sp>
      <p:sp>
        <p:nvSpPr>
          <p:cNvPr id="20486" name="Tekstvak 2"/>
          <p:cNvSpPr txBox="1">
            <a:spLocks noChangeArrowheads="1"/>
          </p:cNvSpPr>
          <p:nvPr/>
        </p:nvSpPr>
        <p:spPr bwMode="auto">
          <a:xfrm>
            <a:off x="4076700" y="5732463"/>
            <a:ext cx="351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  <a:cs typeface="Arial" charset="0"/>
              </a:defRPr>
            </a:lvl9pPr>
          </a:lstStyle>
          <a:p>
            <a:pPr eaLnBrk="1" hangingPunct="1"/>
            <a:r>
              <a:rPr lang="nl-NL"/>
              <a:t>Aantal variabelen </a:t>
            </a:r>
            <a:r>
              <a:rPr lang="nl-NL">
                <a:sym typeface="Wingdings" pitchFamily="2" charset="2"/>
              </a:rPr>
              <a:t></a:t>
            </a:r>
            <a:endParaRPr lang="nl-NL"/>
          </a:p>
        </p:txBody>
      </p:sp>
      <p:pic>
        <p:nvPicPr>
          <p:cNvPr id="20487" name="Picture 6" descr="Beschrijving: cid:image003.jpg@01CE99D0.C7B0E7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960563"/>
            <a:ext cx="441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 het bewijs…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FA947-A966-4F86-9BAE-E907B20B1C21}" type="slidenum">
              <a:rPr lang="nl-NL" smtClean="0"/>
              <a:pPr>
                <a:defRPr/>
              </a:pPr>
              <a:t>40</a:t>
            </a:fld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199218" cy="461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3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Regionale indelingen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1628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7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268413"/>
            <a:ext cx="6954837" cy="548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31140-3909-4CD2-A1AC-3A24C1EECD9D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  <p:sp>
        <p:nvSpPr>
          <p:cNvPr id="2355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Wijken en Buurten</a:t>
            </a:r>
          </a:p>
        </p:txBody>
      </p:sp>
    </p:spTree>
    <p:extLst>
      <p:ext uri="{BB962C8B-B14F-4D97-AF65-F5344CB8AC3E}">
        <p14:creationId xmlns:p14="http://schemas.microsoft.com/office/powerpoint/2010/main" val="3619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963"/>
            <a:ext cx="787717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Vierkantstatistieken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E2BC8-7EF4-4D69-BF6C-E6F25F07F254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0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Bestand Bodemgebruik</a:t>
            </a:r>
          </a:p>
        </p:txBody>
      </p:sp>
      <p:sp>
        <p:nvSpPr>
          <p:cNvPr id="27651" name="Tijdelijke aanduiding voor inhoud 2"/>
          <p:cNvSpPr>
            <a:spLocks noGrp="1"/>
          </p:cNvSpPr>
          <p:nvPr>
            <p:ph idx="1"/>
          </p:nvPr>
        </p:nvSpPr>
        <p:spPr>
          <a:xfrm>
            <a:off x="954088" y="1565275"/>
            <a:ext cx="7559675" cy="4468813"/>
          </a:xfrm>
        </p:spPr>
        <p:txBody>
          <a:bodyPr/>
          <a:lstStyle/>
          <a:p>
            <a:endParaRPr 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A5A8E-736D-441F-8D8F-5F2E0C852C3B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81113"/>
            <a:ext cx="7596187" cy="557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3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Nabijheid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10BAA-AEC7-438F-8045-AEB77EA2FD7C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pic>
        <p:nvPicPr>
          <p:cNvPr id="6" name="Picture 4" descr="afstandkl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301" y="1855649"/>
            <a:ext cx="6427058" cy="5130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1691680" y="1832807"/>
            <a:ext cx="6439679" cy="5051276"/>
            <a:chOff x="1691680" y="1844824"/>
            <a:chExt cx="6439679" cy="505127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844824"/>
              <a:ext cx="6439679" cy="5051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ijdelijke aanduiding voor inhoud 2"/>
            <p:cNvSpPr txBox="1">
              <a:spLocks/>
            </p:cNvSpPr>
            <p:nvPr/>
          </p:nvSpPr>
          <p:spPr bwMode="auto">
            <a:xfrm>
              <a:off x="1704301" y="1916832"/>
              <a:ext cx="1763688" cy="157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73050" indent="-273050" algn="l" rtl="0" eaLnBrk="0" fontAlgn="base" hangingPunct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 typeface="Corbel" pitchFamily="34" charset="0"/>
                <a:buChar char="–"/>
                <a:defRPr sz="24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593725" indent="-273050" algn="l" rtl="0" eaLnBrk="0" fontAlgn="base" hangingPunct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 typeface="Corbel" pitchFamily="34" charset="0"/>
                <a:buChar char="‐"/>
                <a:defRPr sz="24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868363" indent="-228600" algn="l" rtl="0" eaLnBrk="0" fontAlgn="base" hangingPunct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  <a:defRPr lang="nl-NL" sz="2400" kern="120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Corbel" pitchFamily="34" charset="0"/>
                <a:buNone/>
              </a:pPr>
              <a:r>
                <a:rPr lang="nl-NL" dirty="0" smtClean="0"/>
                <a:t>Gemiddelde</a:t>
              </a:r>
            </a:p>
            <a:p>
              <a:pPr marL="0" indent="0">
                <a:buFont typeface="Corbel" pitchFamily="34" charset="0"/>
                <a:buNone/>
              </a:pPr>
              <a:r>
                <a:rPr lang="nl-NL" dirty="0" smtClean="0"/>
                <a:t>afstand</a:t>
              </a:r>
            </a:p>
            <a:p>
              <a:pPr marL="0" indent="0">
                <a:buFont typeface="Corbel" pitchFamily="34" charset="0"/>
                <a:buNone/>
              </a:pPr>
              <a:r>
                <a:rPr lang="nl-NL" dirty="0" smtClean="0"/>
                <a:t>tot cafés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1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BS Powerpoint blauw">
  <a:themeElements>
    <a:clrScheme name="CBS_1">
      <a:dk1>
        <a:srgbClr val="271D6C"/>
      </a:dk1>
      <a:lt1>
        <a:srgbClr val="FFFFFF"/>
      </a:lt1>
      <a:dk2>
        <a:srgbClr val="271D6C"/>
      </a:dk2>
      <a:lt2>
        <a:srgbClr val="D8D8D8"/>
      </a:lt2>
      <a:accent1>
        <a:srgbClr val="00A1CD"/>
      </a:accent1>
      <a:accent2>
        <a:srgbClr val="0058B8"/>
      </a:accent2>
      <a:accent3>
        <a:srgbClr val="53A31D"/>
      </a:accent3>
      <a:accent4>
        <a:srgbClr val="AF0E80"/>
      </a:accent4>
      <a:accent5>
        <a:srgbClr val="FFCC00"/>
      </a:accent5>
      <a:accent6>
        <a:srgbClr val="E94C0A"/>
      </a:accent6>
      <a:hlink>
        <a:srgbClr val="271D6C"/>
      </a:hlink>
      <a:folHlink>
        <a:srgbClr val="271D6C"/>
      </a:folHlink>
    </a:clrScheme>
    <a:fontScheme name="CBS_1">
      <a:majorFont>
        <a:latin typeface="Cambria"/>
        <a:ea typeface=""/>
        <a:cs typeface=""/>
      </a:majorFont>
      <a:minorFont>
        <a:latin typeface="Corbe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BS Powerpoint blauw 140312.potx [Alleen-lezen]" id="{77267414-0736-40F9-8280-C24DA38DC65C}" vid="{428F68DB-2027-491A-A5F0-CDDB4382CE28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CBS Powerpoint blauw</Template>
  <TotalTime>0</TotalTime>
  <Words>1419</Words>
  <Application>Microsoft Office PowerPoint</Application>
  <PresentationFormat>Diavoorstelling (4:3)</PresentationFormat>
  <Paragraphs>194</Paragraphs>
  <Slides>40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1" baseType="lpstr">
      <vt:lpstr>CBS Powerpoint blauw</vt:lpstr>
      <vt:lpstr>PowerPoint-presentatie</vt:lpstr>
      <vt:lpstr>Inhoud</vt:lpstr>
      <vt:lpstr>Statline</vt:lpstr>
      <vt:lpstr>Welk deel is ruimtelijk?</vt:lpstr>
      <vt:lpstr>Regionale indelingen</vt:lpstr>
      <vt:lpstr>Wijken en Buurten</vt:lpstr>
      <vt:lpstr>Vierkantstatistieken</vt:lpstr>
      <vt:lpstr>Bestand Bodemgebruik</vt:lpstr>
      <vt:lpstr>Nabijheid</vt:lpstr>
      <vt:lpstr>Deel 2: Publicatievormen</vt:lpstr>
      <vt:lpstr>Geoservices</vt:lpstr>
      <vt:lpstr>Statline App http://opendata.cbs.nl/dataportaal/</vt:lpstr>
      <vt:lpstr>http://www.cbsinuwbuurt.nl/  </vt:lpstr>
      <vt:lpstr>http://cbsnl.maps.arcgis.com/  </vt:lpstr>
      <vt:lpstr>Storymaps in ArcGIS online</vt:lpstr>
      <vt:lpstr>http://www.nationaalgeoregister.nl/  </vt:lpstr>
      <vt:lpstr>PowerPoint-presentatie</vt:lpstr>
      <vt:lpstr>PowerPoint-presentatie</vt:lpstr>
      <vt:lpstr>Deel 3: Hoe te gebruiken?</vt:lpstr>
      <vt:lpstr>Gebruik van CBSinuwBuurt.nl</vt:lpstr>
      <vt:lpstr>CBSinuwBuurt.nl: Startscherm</vt:lpstr>
      <vt:lpstr>CBSinuwBuurt: Aantal inwoners buurt (2014)</vt:lpstr>
      <vt:lpstr>CBSinuwbuurt: Informatie en vergelijk</vt:lpstr>
      <vt:lpstr>Gebruik van QGIS en CBS geoservices</vt:lpstr>
      <vt:lpstr>Actie 1) Nationaal Georegister (NGR)</vt:lpstr>
      <vt:lpstr>Actie 2) QGIS installatie</vt:lpstr>
      <vt:lpstr>Actie 3) Laden geoservice in bv QGIS</vt:lpstr>
      <vt:lpstr>kaart opmaken bij WFS</vt:lpstr>
      <vt:lpstr>Inhoud en voorbeelden</vt:lpstr>
      <vt:lpstr>Wat kan je met versie 1? bijvoorbeeld: % ouderen 65+</vt:lpstr>
      <vt:lpstr>Wat kan je met versie 2? bijvoorbeeld: minimum afstand tot  huisarts [km]</vt:lpstr>
      <vt:lpstr>Wat kan je met versie 3? Bijvoorbeeld: Hoeveel supermarkten binnen 1 km</vt:lpstr>
      <vt:lpstr>MCA over bv alleen 65+?  SSB maatwerk</vt:lpstr>
      <vt:lpstr>Wat kan je met vierkant 100 (500)m? bijvoorbeeld: aantal 65 +.   (toekomstige uitbreiding attributen?!..)</vt:lpstr>
      <vt:lpstr>Conclusies</vt:lpstr>
      <vt:lpstr>Vragen ?</vt:lpstr>
      <vt:lpstr>Eigen data icm CBS kaartlagen</vt:lpstr>
      <vt:lpstr>Locatie vgo en % 0 – 15 jr per buurt</vt:lpstr>
      <vt:lpstr>Gem. aantal VGO binnen 3 (of 5 of 10) km</vt:lpstr>
      <vt:lpstr>Even het bewijs…</vt:lpstr>
    </vt:vector>
  </TitlesOfParts>
  <Company>CBS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CBS PowerPoint sjabloon</dc:subject>
  <dc:creator>Zuurmond, Drs. M.</dc:creator>
  <cp:lastModifiedBy>Zuurmond, Drs. M.</cp:lastModifiedBy>
  <cp:revision>154</cp:revision>
  <cp:lastPrinted>2014-04-23T08:10:25Z</cp:lastPrinted>
  <dcterms:created xsi:type="dcterms:W3CDTF">2014-04-23T06:42:11Z</dcterms:created>
  <dcterms:modified xsi:type="dcterms:W3CDTF">2016-11-07T09:10:30Z</dcterms:modified>
</cp:coreProperties>
</file>