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13"/>
  </p:notesMasterIdLst>
  <p:sldIdLst>
    <p:sldId id="256" r:id="rId3"/>
    <p:sldId id="268" r:id="rId4"/>
    <p:sldId id="258" r:id="rId5"/>
    <p:sldId id="259" r:id="rId6"/>
    <p:sldId id="264" r:id="rId7"/>
    <p:sldId id="269" r:id="rId8"/>
    <p:sldId id="272" r:id="rId9"/>
    <p:sldId id="270" r:id="rId10"/>
    <p:sldId id="271" r:id="rId11"/>
    <p:sldId id="262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4211" autoAdjust="0"/>
  </p:normalViewPr>
  <p:slideViewPr>
    <p:cSldViewPr>
      <p:cViewPr varScale="1">
        <p:scale>
          <a:sx n="127" d="100"/>
          <a:sy n="127" d="100"/>
        </p:scale>
        <p:origin x="120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98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2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24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99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.korte@cbs.nl" TargetMode="External"/><Relationship Id="rId2" Type="http://schemas.openxmlformats.org/officeDocument/2006/relationships/hyperlink" Target="https://tinyurl.com/LinkedinBob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portal.cbs.nl/" TargetMode="External"/><Relationship Id="rId7" Type="http://schemas.openxmlformats.org/officeDocument/2006/relationships/hyperlink" Target="mailto:b.korte@cbs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inyurl.com/LinkedinBobK" TargetMode="External"/><Relationship Id="rId5" Type="http://schemas.openxmlformats.org/officeDocument/2006/relationships/hyperlink" Target="https://tinyurl.com/LinkedinOpenData/" TargetMode="External"/><Relationship Id="rId4" Type="http://schemas.openxmlformats.org/officeDocument/2006/relationships/hyperlink" Target="https://beta-dataportal.cbs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CBS Open Data, wat is het einddoel?</a:t>
            </a:r>
          </a:p>
        </p:txBody>
      </p:sp>
    </p:spTree>
    <p:extLst>
      <p:ext uri="{BB962C8B-B14F-4D97-AF65-F5344CB8AC3E}">
        <p14:creationId xmlns:p14="http://schemas.microsoft.com/office/powerpoint/2010/main" val="391912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A80EECB-C798-44AC-9DEC-84B9E3DC78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127" y="843558"/>
            <a:ext cx="7632848" cy="3096344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rgbClr val="00B0F0"/>
                </a:solidFill>
              </a:rPr>
              <a:t>Bob Korte</a:t>
            </a:r>
          </a:p>
          <a:p>
            <a:r>
              <a:rPr lang="nl-NL" sz="2800" i="0" dirty="0">
                <a:solidFill>
                  <a:srgbClr val="212529"/>
                </a:solidFill>
                <a:effectLst/>
                <a:latin typeface="Montserrat"/>
                <a:hlinkClick r:id="rId2"/>
              </a:rPr>
              <a:t>https://tinyurl.com/LinkedinBobK</a:t>
            </a:r>
            <a:endParaRPr lang="nl-NL" sz="2800" i="0" dirty="0">
              <a:solidFill>
                <a:srgbClr val="212529"/>
              </a:solidFill>
              <a:effectLst/>
              <a:latin typeface="Montserrat"/>
            </a:endParaRPr>
          </a:p>
          <a:p>
            <a:r>
              <a:rPr lang="nl-NL" sz="2800" i="0" dirty="0">
                <a:solidFill>
                  <a:srgbClr val="212529"/>
                </a:solidFill>
                <a:effectLst/>
                <a:latin typeface="Montserrat"/>
                <a:hlinkClick r:id="rId3"/>
              </a:rPr>
              <a:t>b.korte@cbs.nl</a:t>
            </a:r>
            <a:r>
              <a:rPr lang="nl-NL" sz="2800" i="0" dirty="0">
                <a:solidFill>
                  <a:srgbClr val="212529"/>
                </a:solidFill>
                <a:effectLst/>
                <a:latin typeface="Montserrat"/>
              </a:rPr>
              <a:t> </a:t>
            </a:r>
          </a:p>
          <a:p>
            <a:endParaRPr lang="nl-NL" sz="2800" dirty="0"/>
          </a:p>
          <a:p>
            <a:r>
              <a:rPr lang="nl-NL" sz="2800" dirty="0">
                <a:solidFill>
                  <a:srgbClr val="00B0F0"/>
                </a:solidFill>
              </a:rPr>
              <a:t>Product </a:t>
            </a:r>
            <a:r>
              <a:rPr lang="nl-NL" sz="2800" dirty="0" err="1">
                <a:solidFill>
                  <a:srgbClr val="00B0F0"/>
                </a:solidFill>
              </a:rPr>
              <a:t>owner</a:t>
            </a:r>
            <a:r>
              <a:rPr lang="nl-NL" sz="2800" dirty="0">
                <a:solidFill>
                  <a:srgbClr val="00B0F0"/>
                </a:solidFill>
              </a:rPr>
              <a:t> team Open Data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00B0F0"/>
                </a:solidFill>
              </a:rPr>
              <a:t>StatLine Suite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00B0F0"/>
                </a:solidFill>
              </a:rPr>
              <a:t>CBS Cijfer Bank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CF7055D-93A9-4941-9224-3062C2955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648072"/>
          </a:xfrm>
        </p:spPr>
        <p:txBody>
          <a:bodyPr/>
          <a:lstStyle/>
          <a:p>
            <a:r>
              <a:rPr lang="nl-NL" dirty="0"/>
              <a:t>Even voorstellen</a:t>
            </a:r>
          </a:p>
        </p:txBody>
      </p:sp>
    </p:spTree>
    <p:extLst>
      <p:ext uri="{BB962C8B-B14F-4D97-AF65-F5344CB8AC3E}">
        <p14:creationId xmlns:p14="http://schemas.microsoft.com/office/powerpoint/2010/main" val="219476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CBS Open Data, stand van zaken</a:t>
            </a:r>
          </a:p>
        </p:txBody>
      </p:sp>
    </p:spTree>
    <p:extLst>
      <p:ext uri="{BB962C8B-B14F-4D97-AF65-F5344CB8AC3E}">
        <p14:creationId xmlns:p14="http://schemas.microsoft.com/office/powerpoint/2010/main" val="2445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868144" y="2220018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StatLine app</a:t>
            </a:r>
          </a:p>
        </p:txBody>
      </p:sp>
      <p:sp>
        <p:nvSpPr>
          <p:cNvPr id="6" name="Rechthoek 5"/>
          <p:cNvSpPr/>
          <p:nvPr/>
        </p:nvSpPr>
        <p:spPr>
          <a:xfrm>
            <a:off x="5868144" y="1563638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StatLine</a:t>
            </a:r>
            <a:br>
              <a:rPr lang="nl-NL" dirty="0"/>
            </a:br>
            <a:r>
              <a:rPr lang="nl-NL" dirty="0"/>
              <a:t>Dataportaal</a:t>
            </a:r>
          </a:p>
        </p:txBody>
      </p:sp>
      <p:sp>
        <p:nvSpPr>
          <p:cNvPr id="7" name="Rechthoek 6"/>
          <p:cNvSpPr/>
          <p:nvPr/>
        </p:nvSpPr>
        <p:spPr>
          <a:xfrm>
            <a:off x="3563888" y="2220018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StatLine</a:t>
            </a:r>
            <a:br>
              <a:rPr lang="nl-NL" dirty="0"/>
            </a:br>
            <a:r>
              <a:rPr lang="nl-NL" dirty="0"/>
              <a:t>oData v3</a:t>
            </a:r>
          </a:p>
        </p:txBody>
      </p:sp>
      <p:sp>
        <p:nvSpPr>
          <p:cNvPr id="8" name="Rechthoek 7"/>
          <p:cNvSpPr/>
          <p:nvPr/>
        </p:nvSpPr>
        <p:spPr>
          <a:xfrm>
            <a:off x="5868144" y="3084114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Tools</a:t>
            </a:r>
            <a:br>
              <a:rPr lang="nl-NL" dirty="0"/>
            </a:br>
            <a:r>
              <a:rPr lang="nl-NL" dirty="0"/>
              <a:t>van derden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1331640" y="2220018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tools voor maken datasets</a:t>
            </a:r>
          </a:p>
        </p:txBody>
      </p:sp>
      <p:cxnSp>
        <p:nvCxnSpPr>
          <p:cNvPr id="14" name="Gebogen verbindingslijn 13"/>
          <p:cNvCxnSpPr>
            <a:stCxn id="7" idx="3"/>
            <a:endCxn id="8" idx="1"/>
          </p:cNvCxnSpPr>
          <p:nvPr/>
        </p:nvCxnSpPr>
        <p:spPr>
          <a:xfrm>
            <a:off x="5220072" y="2508050"/>
            <a:ext cx="648072" cy="864096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3"/>
            <a:endCxn id="5" idx="1"/>
          </p:cNvCxnSpPr>
          <p:nvPr/>
        </p:nvCxnSpPr>
        <p:spPr>
          <a:xfrm>
            <a:off x="5220072" y="2508050"/>
            <a:ext cx="648072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>
            <a:stCxn id="7" idx="3"/>
            <a:endCxn id="6" idx="1"/>
          </p:cNvCxnSpPr>
          <p:nvPr/>
        </p:nvCxnSpPr>
        <p:spPr>
          <a:xfrm flipV="1">
            <a:off x="5220072" y="1851670"/>
            <a:ext cx="648072" cy="656380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stCxn id="10" idx="3"/>
            <a:endCxn id="7" idx="1"/>
          </p:cNvCxnSpPr>
          <p:nvPr/>
        </p:nvCxnSpPr>
        <p:spPr>
          <a:xfrm>
            <a:off x="2987824" y="2508050"/>
            <a:ext cx="576064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468313" y="195264"/>
            <a:ext cx="7704087" cy="792310"/>
          </a:xfrm>
        </p:spPr>
        <p:txBody>
          <a:bodyPr/>
          <a:lstStyle/>
          <a:p>
            <a:r>
              <a:rPr lang="nl-NL" dirty="0"/>
              <a:t>Huidige StatLine omgeving</a:t>
            </a:r>
          </a:p>
        </p:txBody>
      </p:sp>
    </p:spTree>
    <p:extLst>
      <p:ext uri="{BB962C8B-B14F-4D97-AF65-F5344CB8AC3E}">
        <p14:creationId xmlns:p14="http://schemas.microsoft.com/office/powerpoint/2010/main" val="179882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>
          <a:xfrm>
            <a:off x="6930086" y="3327870"/>
            <a:ext cx="589730" cy="324000"/>
          </a:xfrm>
        </p:spPr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27" name="Rechthoek 26"/>
          <p:cNvSpPr/>
          <p:nvPr/>
        </p:nvSpPr>
        <p:spPr>
          <a:xfrm>
            <a:off x="5796136" y="1551408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</a:t>
            </a:r>
            <a:br>
              <a:rPr lang="nl-NL" dirty="0"/>
            </a:br>
            <a:r>
              <a:rPr lang="nl-NL" dirty="0"/>
              <a:t>Dataportaal</a:t>
            </a:r>
          </a:p>
        </p:txBody>
      </p:sp>
      <p:sp>
        <p:nvSpPr>
          <p:cNvPr id="28" name="Rechthoek 27"/>
          <p:cNvSpPr/>
          <p:nvPr/>
        </p:nvSpPr>
        <p:spPr>
          <a:xfrm>
            <a:off x="3491880" y="1839440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</a:t>
            </a:r>
            <a:br>
              <a:rPr lang="nl-NL" dirty="0"/>
            </a:br>
            <a:r>
              <a:rPr lang="nl-NL" dirty="0"/>
              <a:t>Open Data</a:t>
            </a:r>
          </a:p>
        </p:txBody>
      </p:sp>
      <p:sp>
        <p:nvSpPr>
          <p:cNvPr id="29" name="Rechthoek 28"/>
          <p:cNvSpPr/>
          <p:nvPr/>
        </p:nvSpPr>
        <p:spPr>
          <a:xfrm>
            <a:off x="5796136" y="2991568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Tools</a:t>
            </a:r>
            <a:br>
              <a:rPr lang="nl-NL" dirty="0"/>
            </a:br>
            <a:r>
              <a:rPr lang="nl-NL" dirty="0"/>
              <a:t>van derden</a:t>
            </a:r>
          </a:p>
        </p:txBody>
      </p:sp>
      <p:sp>
        <p:nvSpPr>
          <p:cNvPr id="31" name="Rechthoek 30"/>
          <p:cNvSpPr/>
          <p:nvPr/>
        </p:nvSpPr>
        <p:spPr>
          <a:xfrm>
            <a:off x="1259632" y="1839440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tools voor maken datasets</a:t>
            </a:r>
          </a:p>
        </p:txBody>
      </p:sp>
      <p:cxnSp>
        <p:nvCxnSpPr>
          <p:cNvPr id="32" name="Gebogen verbindingslijn 31"/>
          <p:cNvCxnSpPr>
            <a:stCxn id="28" idx="2"/>
          </p:cNvCxnSpPr>
          <p:nvPr/>
        </p:nvCxnSpPr>
        <p:spPr>
          <a:xfrm rot="16200000" flipH="1">
            <a:off x="4626006" y="2109470"/>
            <a:ext cx="864096" cy="1476164"/>
          </a:xfrm>
          <a:prstGeom prst="bentConnector2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bogen verbindingslijn 33"/>
          <p:cNvCxnSpPr>
            <a:stCxn id="28" idx="3"/>
            <a:endCxn id="27" idx="1"/>
          </p:cNvCxnSpPr>
          <p:nvPr/>
        </p:nvCxnSpPr>
        <p:spPr>
          <a:xfrm flipV="1">
            <a:off x="5148064" y="1839440"/>
            <a:ext cx="648072" cy="288032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31" idx="3"/>
            <a:endCxn id="28" idx="1"/>
          </p:cNvCxnSpPr>
          <p:nvPr/>
        </p:nvCxnSpPr>
        <p:spPr>
          <a:xfrm>
            <a:off x="2915816" y="2127472"/>
            <a:ext cx="576064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/>
          <p:cNvSpPr/>
          <p:nvPr/>
        </p:nvSpPr>
        <p:spPr>
          <a:xfrm>
            <a:off x="5777294" y="2206036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 </a:t>
            </a:r>
            <a:r>
              <a:rPr lang="nl-NL" dirty="0" err="1"/>
              <a:t>Presentatielaag</a:t>
            </a:r>
            <a:endParaRPr lang="nl-NL" dirty="0"/>
          </a:p>
        </p:txBody>
      </p:sp>
      <p:cxnSp>
        <p:nvCxnSpPr>
          <p:cNvPr id="13" name="Gebogen verbindingslijn 12"/>
          <p:cNvCxnSpPr>
            <a:endCxn id="33" idx="1"/>
          </p:cNvCxnSpPr>
          <p:nvPr/>
        </p:nvCxnSpPr>
        <p:spPr>
          <a:xfrm>
            <a:off x="5148064" y="2127472"/>
            <a:ext cx="629230" cy="366596"/>
          </a:xfrm>
          <a:prstGeom prst="bentConnector3">
            <a:avLst>
              <a:gd name="adj1" fmla="val 51093"/>
            </a:avLst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467544" y="195263"/>
            <a:ext cx="7920879" cy="936327"/>
          </a:xfrm>
        </p:spPr>
        <p:txBody>
          <a:bodyPr/>
          <a:lstStyle/>
          <a:p>
            <a:r>
              <a:rPr lang="nl-NL" dirty="0"/>
              <a:t>Waar hadden we volgens planning willen zijn?</a:t>
            </a:r>
          </a:p>
        </p:txBody>
      </p:sp>
    </p:spTree>
    <p:extLst>
      <p:ext uri="{BB962C8B-B14F-4D97-AF65-F5344CB8AC3E}">
        <p14:creationId xmlns:p14="http://schemas.microsoft.com/office/powerpoint/2010/main" val="12721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868144" y="1643954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StatLine app</a:t>
            </a:r>
          </a:p>
        </p:txBody>
      </p:sp>
      <p:sp>
        <p:nvSpPr>
          <p:cNvPr id="6" name="Rechthoek 5"/>
          <p:cNvSpPr/>
          <p:nvPr/>
        </p:nvSpPr>
        <p:spPr>
          <a:xfrm>
            <a:off x="5868144" y="987574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StatLine</a:t>
            </a:r>
            <a:br>
              <a:rPr lang="nl-NL" dirty="0"/>
            </a:br>
            <a:r>
              <a:rPr lang="nl-NL" dirty="0"/>
              <a:t>Dataportaal</a:t>
            </a:r>
          </a:p>
        </p:txBody>
      </p:sp>
      <p:sp>
        <p:nvSpPr>
          <p:cNvPr id="7" name="Rechthoek 6"/>
          <p:cNvSpPr/>
          <p:nvPr/>
        </p:nvSpPr>
        <p:spPr>
          <a:xfrm>
            <a:off x="3563888" y="1643954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StatLine</a:t>
            </a:r>
            <a:br>
              <a:rPr lang="nl-NL" dirty="0"/>
            </a:br>
            <a:r>
              <a:rPr lang="nl-NL" dirty="0"/>
              <a:t>oData v3</a:t>
            </a:r>
          </a:p>
        </p:txBody>
      </p:sp>
      <p:sp>
        <p:nvSpPr>
          <p:cNvPr id="8" name="Rechthoek 7"/>
          <p:cNvSpPr/>
          <p:nvPr/>
        </p:nvSpPr>
        <p:spPr>
          <a:xfrm>
            <a:off x="5868144" y="2354682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Tools</a:t>
            </a:r>
            <a:br>
              <a:rPr lang="nl-NL" dirty="0"/>
            </a:br>
            <a:r>
              <a:rPr lang="nl-NL" dirty="0"/>
              <a:t>van derden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1331640" y="1643954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tools voor maken tabellen</a:t>
            </a:r>
          </a:p>
        </p:txBody>
      </p:sp>
      <p:cxnSp>
        <p:nvCxnSpPr>
          <p:cNvPr id="14" name="Gebogen verbindingslijn 13"/>
          <p:cNvCxnSpPr>
            <a:stCxn id="7" idx="3"/>
            <a:endCxn id="8" idx="1"/>
          </p:cNvCxnSpPr>
          <p:nvPr/>
        </p:nvCxnSpPr>
        <p:spPr>
          <a:xfrm>
            <a:off x="5220072" y="1931986"/>
            <a:ext cx="648072" cy="710728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3"/>
            <a:endCxn id="5" idx="1"/>
          </p:cNvCxnSpPr>
          <p:nvPr/>
        </p:nvCxnSpPr>
        <p:spPr>
          <a:xfrm>
            <a:off x="5220072" y="1931986"/>
            <a:ext cx="648072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>
            <a:stCxn id="7" idx="3"/>
            <a:endCxn id="6" idx="1"/>
          </p:cNvCxnSpPr>
          <p:nvPr/>
        </p:nvCxnSpPr>
        <p:spPr>
          <a:xfrm flipV="1">
            <a:off x="5220072" y="1275606"/>
            <a:ext cx="648072" cy="656380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stCxn id="10" idx="3"/>
            <a:endCxn id="7" idx="1"/>
          </p:cNvCxnSpPr>
          <p:nvPr/>
        </p:nvCxnSpPr>
        <p:spPr>
          <a:xfrm>
            <a:off x="2987824" y="1931986"/>
            <a:ext cx="576064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5870400" y="3228130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</a:t>
            </a:r>
            <a:br>
              <a:rPr lang="nl-NL" dirty="0"/>
            </a:br>
            <a:r>
              <a:rPr lang="nl-NL" dirty="0"/>
              <a:t>Dataportaal</a:t>
            </a:r>
          </a:p>
        </p:txBody>
      </p:sp>
      <p:sp>
        <p:nvSpPr>
          <p:cNvPr id="28" name="Rechthoek 27"/>
          <p:cNvSpPr/>
          <p:nvPr/>
        </p:nvSpPr>
        <p:spPr>
          <a:xfrm>
            <a:off x="3566144" y="3516162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</a:t>
            </a:r>
            <a:br>
              <a:rPr lang="nl-NL" dirty="0"/>
            </a:br>
            <a:r>
              <a:rPr lang="nl-NL" dirty="0"/>
              <a:t>oData v4</a:t>
            </a:r>
          </a:p>
        </p:txBody>
      </p:sp>
      <p:sp>
        <p:nvSpPr>
          <p:cNvPr id="29" name="Rechthoek 28"/>
          <p:cNvSpPr/>
          <p:nvPr/>
        </p:nvSpPr>
        <p:spPr>
          <a:xfrm>
            <a:off x="5870400" y="4236242"/>
            <a:ext cx="1656184" cy="576064"/>
          </a:xfrm>
          <a:prstGeom prst="rect">
            <a:avLst/>
          </a:prstGeom>
          <a:solidFill>
            <a:srgbClr val="00B0F0"/>
          </a:solidFill>
          <a:ln>
            <a:solidFill>
              <a:srgbClr val="271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Tools</a:t>
            </a:r>
            <a:br>
              <a:rPr lang="nl-NL" dirty="0"/>
            </a:br>
            <a:r>
              <a:rPr lang="nl-NL" dirty="0"/>
              <a:t>van derden</a:t>
            </a:r>
          </a:p>
        </p:txBody>
      </p:sp>
      <p:cxnSp>
        <p:nvCxnSpPr>
          <p:cNvPr id="32" name="Gebogen verbindingslijn 31"/>
          <p:cNvCxnSpPr>
            <a:stCxn id="28" idx="3"/>
            <a:endCxn id="29" idx="1"/>
          </p:cNvCxnSpPr>
          <p:nvPr/>
        </p:nvCxnSpPr>
        <p:spPr>
          <a:xfrm>
            <a:off x="5222328" y="3804194"/>
            <a:ext cx="648072" cy="720080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bogen verbindingslijn 33"/>
          <p:cNvCxnSpPr>
            <a:stCxn id="28" idx="3"/>
            <a:endCxn id="27" idx="1"/>
          </p:cNvCxnSpPr>
          <p:nvPr/>
        </p:nvCxnSpPr>
        <p:spPr>
          <a:xfrm flipV="1">
            <a:off x="5222328" y="3516162"/>
            <a:ext cx="648072" cy="288032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076056" y="2220018"/>
            <a:ext cx="0" cy="1296144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-18256" y="3075806"/>
            <a:ext cx="889248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468313" y="195263"/>
            <a:ext cx="7704087" cy="592903"/>
          </a:xfrm>
          <a:noFill/>
          <a:ln>
            <a:solidFill>
              <a:srgbClr val="271D6C"/>
            </a:solidFill>
          </a:ln>
        </p:spPr>
        <p:txBody>
          <a:bodyPr/>
          <a:lstStyle/>
          <a:p>
            <a:r>
              <a:rPr lang="nl-NL" dirty="0"/>
              <a:t>Waar staan we nu?</a:t>
            </a:r>
          </a:p>
        </p:txBody>
      </p:sp>
    </p:spTree>
    <p:extLst>
      <p:ext uri="{BB962C8B-B14F-4D97-AF65-F5344CB8AC3E}">
        <p14:creationId xmlns:p14="http://schemas.microsoft.com/office/powerpoint/2010/main" val="405122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CBS Open Data, de komende periode</a:t>
            </a:r>
          </a:p>
        </p:txBody>
      </p:sp>
    </p:spTree>
    <p:extLst>
      <p:ext uri="{BB962C8B-B14F-4D97-AF65-F5344CB8AC3E}">
        <p14:creationId xmlns:p14="http://schemas.microsoft.com/office/powerpoint/2010/main" val="259166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868144" y="1643954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StatLine app</a:t>
            </a:r>
          </a:p>
        </p:txBody>
      </p:sp>
      <p:sp>
        <p:nvSpPr>
          <p:cNvPr id="6" name="Rechthoek 5"/>
          <p:cNvSpPr/>
          <p:nvPr/>
        </p:nvSpPr>
        <p:spPr>
          <a:xfrm>
            <a:off x="5868144" y="987574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StatLine</a:t>
            </a:r>
            <a:br>
              <a:rPr lang="nl-NL" dirty="0"/>
            </a:br>
            <a:r>
              <a:rPr lang="nl-NL" dirty="0"/>
              <a:t>Dataportaal</a:t>
            </a:r>
          </a:p>
        </p:txBody>
      </p:sp>
      <p:sp>
        <p:nvSpPr>
          <p:cNvPr id="7" name="Rechthoek 6"/>
          <p:cNvSpPr/>
          <p:nvPr/>
        </p:nvSpPr>
        <p:spPr>
          <a:xfrm>
            <a:off x="3563888" y="1643954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StatLine</a:t>
            </a:r>
            <a:br>
              <a:rPr lang="nl-NL" dirty="0"/>
            </a:br>
            <a:r>
              <a:rPr lang="nl-NL" dirty="0"/>
              <a:t>oData v3</a:t>
            </a:r>
          </a:p>
        </p:txBody>
      </p:sp>
      <p:sp>
        <p:nvSpPr>
          <p:cNvPr id="8" name="Rechthoek 7"/>
          <p:cNvSpPr/>
          <p:nvPr/>
        </p:nvSpPr>
        <p:spPr>
          <a:xfrm>
            <a:off x="5868144" y="2354682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Tools</a:t>
            </a:r>
            <a:br>
              <a:rPr lang="nl-NL" dirty="0"/>
            </a:br>
            <a:r>
              <a:rPr lang="nl-NL" dirty="0"/>
              <a:t>van derden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1331640" y="1643954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CBS tools voor maken tabellen</a:t>
            </a:r>
          </a:p>
        </p:txBody>
      </p:sp>
      <p:cxnSp>
        <p:nvCxnSpPr>
          <p:cNvPr id="14" name="Gebogen verbindingslijn 13"/>
          <p:cNvCxnSpPr>
            <a:stCxn id="7" idx="3"/>
            <a:endCxn id="8" idx="1"/>
          </p:cNvCxnSpPr>
          <p:nvPr/>
        </p:nvCxnSpPr>
        <p:spPr>
          <a:xfrm>
            <a:off x="5220072" y="1931986"/>
            <a:ext cx="648072" cy="710728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3"/>
            <a:endCxn id="5" idx="1"/>
          </p:cNvCxnSpPr>
          <p:nvPr/>
        </p:nvCxnSpPr>
        <p:spPr>
          <a:xfrm>
            <a:off x="5220072" y="1931986"/>
            <a:ext cx="648072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>
            <a:stCxn id="7" idx="3"/>
            <a:endCxn id="6" idx="1"/>
          </p:cNvCxnSpPr>
          <p:nvPr/>
        </p:nvCxnSpPr>
        <p:spPr>
          <a:xfrm flipV="1">
            <a:off x="5220072" y="1275606"/>
            <a:ext cx="648072" cy="656380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stCxn id="10" idx="3"/>
            <a:endCxn id="7" idx="1"/>
          </p:cNvCxnSpPr>
          <p:nvPr/>
        </p:nvCxnSpPr>
        <p:spPr>
          <a:xfrm>
            <a:off x="2987824" y="1931986"/>
            <a:ext cx="576064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jdelijke aanduiding voor dianummer 1"/>
          <p:cNvSpPr txBox="1">
            <a:spLocks/>
          </p:cNvSpPr>
          <p:nvPr/>
        </p:nvSpPr>
        <p:spPr>
          <a:xfrm>
            <a:off x="8230742" y="7504334"/>
            <a:ext cx="589730" cy="324000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 baseline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27" name="Rechthoek 26"/>
          <p:cNvSpPr/>
          <p:nvPr/>
        </p:nvSpPr>
        <p:spPr>
          <a:xfrm>
            <a:off x="5870400" y="3228130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</a:t>
            </a:r>
            <a:br>
              <a:rPr lang="nl-NL" dirty="0"/>
            </a:br>
            <a:r>
              <a:rPr lang="nl-NL" dirty="0"/>
              <a:t>Dataportaal</a:t>
            </a:r>
          </a:p>
        </p:txBody>
      </p:sp>
      <p:sp>
        <p:nvSpPr>
          <p:cNvPr id="28" name="Rechthoek 27"/>
          <p:cNvSpPr/>
          <p:nvPr/>
        </p:nvSpPr>
        <p:spPr>
          <a:xfrm>
            <a:off x="3566144" y="3516162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CBS Cijfer Bank</a:t>
            </a:r>
            <a:br>
              <a:rPr lang="nl-NL" dirty="0"/>
            </a:br>
            <a:r>
              <a:rPr lang="nl-NL" dirty="0"/>
              <a:t>oData v4</a:t>
            </a:r>
          </a:p>
        </p:txBody>
      </p:sp>
      <p:sp>
        <p:nvSpPr>
          <p:cNvPr id="29" name="Rechthoek 28"/>
          <p:cNvSpPr/>
          <p:nvPr/>
        </p:nvSpPr>
        <p:spPr>
          <a:xfrm>
            <a:off x="5870400" y="4236242"/>
            <a:ext cx="16561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Tools</a:t>
            </a:r>
            <a:br>
              <a:rPr lang="nl-NL" dirty="0"/>
            </a:br>
            <a:r>
              <a:rPr lang="nl-NL" dirty="0"/>
              <a:t>van derden</a:t>
            </a:r>
          </a:p>
        </p:txBody>
      </p:sp>
      <p:sp>
        <p:nvSpPr>
          <p:cNvPr id="31" name="Rechthoek 30"/>
          <p:cNvSpPr/>
          <p:nvPr/>
        </p:nvSpPr>
        <p:spPr>
          <a:xfrm>
            <a:off x="1333896" y="3516162"/>
            <a:ext cx="165618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CBS tools voor maken datasets</a:t>
            </a:r>
          </a:p>
        </p:txBody>
      </p:sp>
      <p:cxnSp>
        <p:nvCxnSpPr>
          <p:cNvPr id="32" name="Gebogen verbindingslijn 31"/>
          <p:cNvCxnSpPr>
            <a:stCxn id="28" idx="3"/>
            <a:endCxn id="29" idx="1"/>
          </p:cNvCxnSpPr>
          <p:nvPr/>
        </p:nvCxnSpPr>
        <p:spPr>
          <a:xfrm>
            <a:off x="5222328" y="3804194"/>
            <a:ext cx="648072" cy="720080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bogen verbindingslijn 33"/>
          <p:cNvCxnSpPr>
            <a:stCxn id="28" idx="3"/>
            <a:endCxn id="27" idx="1"/>
          </p:cNvCxnSpPr>
          <p:nvPr/>
        </p:nvCxnSpPr>
        <p:spPr>
          <a:xfrm flipV="1">
            <a:off x="5222328" y="3516162"/>
            <a:ext cx="648072" cy="288032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31" idx="3"/>
            <a:endCxn id="28" idx="1"/>
          </p:cNvCxnSpPr>
          <p:nvPr/>
        </p:nvCxnSpPr>
        <p:spPr>
          <a:xfrm>
            <a:off x="2990080" y="3804194"/>
            <a:ext cx="576064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076056" y="2220018"/>
            <a:ext cx="0" cy="1296144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-18256" y="3075806"/>
            <a:ext cx="889248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468313" y="195263"/>
            <a:ext cx="7704087" cy="936327"/>
          </a:xfrm>
        </p:spPr>
        <p:txBody>
          <a:bodyPr/>
          <a:lstStyle/>
          <a:p>
            <a:r>
              <a:rPr lang="nl-NL" dirty="0"/>
              <a:t>Ontwikkelingen voor de komende tijd</a:t>
            </a:r>
          </a:p>
        </p:txBody>
      </p:sp>
    </p:spTree>
    <p:extLst>
      <p:ext uri="{BB962C8B-B14F-4D97-AF65-F5344CB8AC3E}">
        <p14:creationId xmlns:p14="http://schemas.microsoft.com/office/powerpoint/2010/main" val="146632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6294FC5-C9E0-4251-9918-377696DEA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42865D-DB96-427B-BF33-E284B0A9FB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Quick links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C9A1E93-4157-4ACA-AC30-8B593E999442}"/>
              </a:ext>
            </a:extLst>
          </p:cNvPr>
          <p:cNvSpPr txBox="1"/>
          <p:nvPr/>
        </p:nvSpPr>
        <p:spPr>
          <a:xfrm>
            <a:off x="691529" y="843558"/>
            <a:ext cx="7760942" cy="40934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nl-NL" sz="2600" dirty="0">
                <a:solidFill>
                  <a:srgbClr val="00B0F0"/>
                </a:solidFill>
              </a:rPr>
              <a:t>CCB Data portaal</a:t>
            </a:r>
          </a:p>
          <a:p>
            <a:r>
              <a:rPr lang="nl-NL" sz="2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https://dataportal.cbs.nl/</a:t>
            </a:r>
            <a:r>
              <a:rPr lang="nl-NL" sz="2600" dirty="0">
                <a:solidFill>
                  <a:srgbClr val="0070C0"/>
                </a:solidFill>
              </a:rPr>
              <a:t>  </a:t>
            </a:r>
          </a:p>
          <a:p>
            <a:r>
              <a:rPr lang="nl-NL" sz="2600" dirty="0">
                <a:solidFill>
                  <a:srgbClr val="00B0F0"/>
                </a:solidFill>
              </a:rPr>
              <a:t>CCB Data portaal </a:t>
            </a:r>
            <a:r>
              <a:rPr lang="nl-NL" sz="2600" dirty="0" err="1">
                <a:solidFill>
                  <a:srgbClr val="00B0F0"/>
                </a:solidFill>
              </a:rPr>
              <a:t>beta</a:t>
            </a:r>
            <a:endParaRPr lang="nl-NL" sz="2600" dirty="0">
              <a:solidFill>
                <a:srgbClr val="00B0F0"/>
              </a:solidFill>
            </a:endParaRPr>
          </a:p>
          <a:p>
            <a:r>
              <a:rPr lang="nl-NL" sz="2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https://beta-dataportal.cbs.nl/</a:t>
            </a:r>
            <a:r>
              <a:rPr lang="nl-NL" sz="2600" dirty="0">
                <a:solidFill>
                  <a:srgbClr val="0070C0"/>
                </a:solidFill>
              </a:rPr>
              <a:t> </a:t>
            </a:r>
          </a:p>
          <a:p>
            <a:r>
              <a:rPr lang="nl-NL" sz="2600" dirty="0">
                <a:solidFill>
                  <a:srgbClr val="00B0F0"/>
                </a:solidFill>
              </a:rPr>
              <a:t>Open data </a:t>
            </a:r>
            <a:r>
              <a:rPr lang="nl-NL" sz="2600" dirty="0" err="1">
                <a:solidFill>
                  <a:srgbClr val="00B0F0"/>
                </a:solidFill>
              </a:rPr>
              <a:t>Linkedin</a:t>
            </a:r>
            <a:r>
              <a:rPr lang="nl-NL" sz="2600" dirty="0">
                <a:solidFill>
                  <a:srgbClr val="00B0F0"/>
                </a:solidFill>
              </a:rPr>
              <a:t> groep</a:t>
            </a:r>
          </a:p>
          <a:p>
            <a:r>
              <a:rPr lang="nl-NL" sz="2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https://tinyurl.com/LinkedinOpenData/</a:t>
            </a:r>
            <a:endParaRPr lang="nl-NL" sz="2600" dirty="0">
              <a:solidFill>
                <a:srgbClr val="0070C0"/>
              </a:solidFill>
            </a:endParaRPr>
          </a:p>
          <a:p>
            <a:r>
              <a:rPr lang="nl-NL" sz="2600" dirty="0">
                <a:solidFill>
                  <a:srgbClr val="00B0F0"/>
                </a:solidFill>
              </a:rPr>
              <a:t>Mijn </a:t>
            </a:r>
            <a:r>
              <a:rPr lang="nl-NL" sz="2600" dirty="0" err="1">
                <a:solidFill>
                  <a:srgbClr val="00B0F0"/>
                </a:solidFill>
              </a:rPr>
              <a:t>Linkedin</a:t>
            </a:r>
            <a:r>
              <a:rPr lang="nl-NL" sz="2600" dirty="0">
                <a:solidFill>
                  <a:srgbClr val="00B0F0"/>
                </a:solidFill>
              </a:rPr>
              <a:t> </a:t>
            </a:r>
          </a:p>
          <a:p>
            <a:r>
              <a:rPr lang="nl-NL" sz="2600" i="0" dirty="0">
                <a:solidFill>
                  <a:srgbClr val="0070C0"/>
                </a:solidFill>
                <a:effectLst/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https://tinyurl.com/LinkedinBobK</a:t>
            </a:r>
            <a:endParaRPr lang="nl-NL" sz="2600" i="0" dirty="0">
              <a:solidFill>
                <a:srgbClr val="0070C0"/>
              </a:solidFill>
              <a:effectLst/>
              <a:latin typeface="Montserrat"/>
            </a:endParaRPr>
          </a:p>
          <a:p>
            <a:r>
              <a:rPr lang="nl-NL" sz="2600" dirty="0">
                <a:solidFill>
                  <a:srgbClr val="00B0F0"/>
                </a:solidFill>
                <a:latin typeface="Montserrat"/>
              </a:rPr>
              <a:t>Mijn mailadres</a:t>
            </a:r>
            <a:endParaRPr lang="nl-NL" sz="2600" i="0" dirty="0">
              <a:solidFill>
                <a:srgbClr val="00B0F0"/>
              </a:solidFill>
              <a:effectLst/>
              <a:latin typeface="Montserrat"/>
            </a:endParaRPr>
          </a:p>
          <a:p>
            <a:r>
              <a:rPr lang="nl-NL" sz="2600" i="0" dirty="0">
                <a:solidFill>
                  <a:srgbClr val="0070C0"/>
                </a:solidFill>
                <a:effectLst/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b.korte@cbs.nl</a:t>
            </a:r>
            <a:r>
              <a:rPr lang="nl-NL" sz="2600" i="0" dirty="0">
                <a:solidFill>
                  <a:srgbClr val="0070C0"/>
                </a:solidFill>
                <a:effectLst/>
                <a:latin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184735"/>
      </p:ext>
    </p:extLst>
  </p:cSld>
  <p:clrMapOvr>
    <a:masterClrMapping/>
  </p:clrMapOvr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1244</TotalTime>
  <Words>247</Words>
  <Application>Microsoft Office PowerPoint</Application>
  <PresentationFormat>Diavoorstelling (16:9)</PresentationFormat>
  <Paragraphs>60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</vt:lpstr>
      <vt:lpstr>CBS indelingen</vt:lpstr>
      <vt:lpstr>Samenwerking</vt:lpstr>
      <vt:lpstr>PowerPoint-presentatie</vt:lpstr>
      <vt:lpstr>PowerPoint-presentatie</vt:lpstr>
      <vt:lpstr>CBS Open Data, stand van zaken</vt:lpstr>
      <vt:lpstr>PowerPoint-presentatie</vt:lpstr>
      <vt:lpstr>PowerPoint-presentatie</vt:lpstr>
      <vt:lpstr>PowerPoint-presentatie</vt:lpstr>
      <vt:lpstr>CBS Open Data, de komende periode</vt:lpstr>
      <vt:lpstr>PowerPoint-presentatie</vt:lpstr>
      <vt:lpstr>PowerPoint-presentatie</vt:lpstr>
      <vt:lpstr>CBS Open Data, wat is het einddoel?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Korte, B. (Bob)</dc:creator>
  <dc:description>19-1-21: samenwerking slides toegevoegd</dc:description>
  <cp:lastModifiedBy>Bob Korte</cp:lastModifiedBy>
  <cp:revision>35</cp:revision>
  <dcterms:created xsi:type="dcterms:W3CDTF">2021-05-17T12:18:30Z</dcterms:created>
  <dcterms:modified xsi:type="dcterms:W3CDTF">2021-06-03T13:38:25Z</dcterms:modified>
</cp:coreProperties>
</file>