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2"/>
  </p:notesMasterIdLst>
  <p:sldIdLst>
    <p:sldId id="284" r:id="rId3"/>
    <p:sldId id="289" r:id="rId4"/>
    <p:sldId id="295" r:id="rId5"/>
    <p:sldId id="286" r:id="rId6"/>
    <p:sldId id="290" r:id="rId7"/>
    <p:sldId id="291" r:id="rId8"/>
    <p:sldId id="292" r:id="rId9"/>
    <p:sldId id="297" r:id="rId10"/>
    <p:sldId id="29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9F9F9F"/>
    <a:srgbClr val="271D6C"/>
    <a:srgbClr val="00A1CD"/>
    <a:srgbClr val="003D59"/>
    <a:srgbClr val="0DCBFF"/>
    <a:srgbClr val="A8BD3A"/>
    <a:srgbClr val="7787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3" autoAdjust="0"/>
    <p:restoredTop sz="75465" autoAdjust="0"/>
  </p:normalViewPr>
  <p:slideViewPr>
    <p:cSldViewPr snapToGrid="0">
      <p:cViewPr varScale="1">
        <p:scale>
          <a:sx n="87" d="100"/>
          <a:sy n="87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p.nl\HomeDirectory\Productie\LSOR\Downloads\Overledenen%20(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bsp.nl\HomeDirectory\Productie\LSOR\Downloads\overledenen-per-dag-vanaf-27-februari-2020%20(3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600" dirty="0" smtClean="0"/>
              <a:t>Total </a:t>
            </a:r>
            <a:r>
              <a:rPr lang="nl-NL" sz="1600" dirty="0" err="1" smtClean="0"/>
              <a:t>mortality</a:t>
            </a:r>
            <a:r>
              <a:rPr lang="nl-NL" sz="1600" dirty="0" smtClean="0"/>
              <a:t> </a:t>
            </a:r>
            <a:r>
              <a:rPr lang="nl-NL" sz="1600" dirty="0"/>
              <a:t>per week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'Overledenen ()'!$B$1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'Overledenen ()'!$A$2:$A$51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cat>
          <c:val>
            <c:numRef>
              <c:f>'Overledenen ()'!$B$2:$B$51</c:f>
              <c:numCache>
                <c:formatCode>General</c:formatCode>
                <c:ptCount val="50"/>
                <c:pt idx="0">
                  <c:v>3075</c:v>
                </c:pt>
                <c:pt idx="1">
                  <c:v>3062</c:v>
                </c:pt>
                <c:pt idx="2">
                  <c:v>3201</c:v>
                </c:pt>
                <c:pt idx="3">
                  <c:v>3103</c:v>
                </c:pt>
                <c:pt idx="4">
                  <c:v>3036</c:v>
                </c:pt>
                <c:pt idx="5">
                  <c:v>3027</c:v>
                </c:pt>
                <c:pt idx="6">
                  <c:v>3319</c:v>
                </c:pt>
                <c:pt idx="7">
                  <c:v>3185</c:v>
                </c:pt>
                <c:pt idx="8">
                  <c:v>3151</c:v>
                </c:pt>
                <c:pt idx="9">
                  <c:v>3062</c:v>
                </c:pt>
                <c:pt idx="10">
                  <c:v>3028</c:v>
                </c:pt>
                <c:pt idx="11">
                  <c:v>3037</c:v>
                </c:pt>
                <c:pt idx="12">
                  <c:v>3010</c:v>
                </c:pt>
                <c:pt idx="13">
                  <c:v>2767</c:v>
                </c:pt>
                <c:pt idx="14">
                  <c:v>2751</c:v>
                </c:pt>
                <c:pt idx="15">
                  <c:v>2742</c:v>
                </c:pt>
                <c:pt idx="16">
                  <c:v>2754</c:v>
                </c:pt>
                <c:pt idx="17">
                  <c:v>2952</c:v>
                </c:pt>
                <c:pt idx="18">
                  <c:v>2671</c:v>
                </c:pt>
                <c:pt idx="19">
                  <c:v>2713</c:v>
                </c:pt>
                <c:pt idx="20">
                  <c:v>2682</c:v>
                </c:pt>
                <c:pt idx="21">
                  <c:v>2587</c:v>
                </c:pt>
                <c:pt idx="22">
                  <c:v>2620</c:v>
                </c:pt>
                <c:pt idx="23">
                  <c:v>2597</c:v>
                </c:pt>
                <c:pt idx="24">
                  <c:v>2609</c:v>
                </c:pt>
                <c:pt idx="25">
                  <c:v>2693</c:v>
                </c:pt>
                <c:pt idx="26">
                  <c:v>2627</c:v>
                </c:pt>
                <c:pt idx="27">
                  <c:v>2753</c:v>
                </c:pt>
                <c:pt idx="28">
                  <c:v>2542</c:v>
                </c:pt>
                <c:pt idx="29">
                  <c:v>2500</c:v>
                </c:pt>
                <c:pt idx="30">
                  <c:v>2558</c:v>
                </c:pt>
                <c:pt idx="31">
                  <c:v>2568</c:v>
                </c:pt>
                <c:pt idx="32">
                  <c:v>2701</c:v>
                </c:pt>
                <c:pt idx="33">
                  <c:v>2591</c:v>
                </c:pt>
                <c:pt idx="34">
                  <c:v>2584</c:v>
                </c:pt>
                <c:pt idx="35">
                  <c:v>2725</c:v>
                </c:pt>
                <c:pt idx="36">
                  <c:v>2500</c:v>
                </c:pt>
                <c:pt idx="37">
                  <c:v>2665</c:v>
                </c:pt>
                <c:pt idx="38">
                  <c:v>2683</c:v>
                </c:pt>
                <c:pt idx="39">
                  <c:v>2934</c:v>
                </c:pt>
                <c:pt idx="40">
                  <c:v>2744</c:v>
                </c:pt>
                <c:pt idx="41">
                  <c:v>2948</c:v>
                </c:pt>
                <c:pt idx="42">
                  <c:v>2731</c:v>
                </c:pt>
                <c:pt idx="43">
                  <c:v>2912</c:v>
                </c:pt>
                <c:pt idx="44">
                  <c:v>2902</c:v>
                </c:pt>
                <c:pt idx="45">
                  <c:v>2908</c:v>
                </c:pt>
                <c:pt idx="46">
                  <c:v>2949</c:v>
                </c:pt>
                <c:pt idx="47">
                  <c:v>3042</c:v>
                </c:pt>
                <c:pt idx="48">
                  <c:v>3129</c:v>
                </c:pt>
                <c:pt idx="49">
                  <c:v>3072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DC-4208-8834-6FEAD9431E9A}"/>
            </c:ext>
          </c:extLst>
        </c:ser>
        <c:ser>
          <c:idx val="1"/>
          <c:order val="1"/>
          <c:tx>
            <c:strRef>
              <c:f>'Overledenen ()'!$C$1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'Overledenen ()'!$A$2:$A$51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cat>
          <c:val>
            <c:numRef>
              <c:f>'Overledenen ()'!$C$2:$C$51</c:f>
              <c:numCache>
                <c:formatCode>General</c:formatCode>
                <c:ptCount val="50"/>
                <c:pt idx="0">
                  <c:v>3637</c:v>
                </c:pt>
                <c:pt idx="1">
                  <c:v>3487</c:v>
                </c:pt>
                <c:pt idx="2">
                  <c:v>3626</c:v>
                </c:pt>
                <c:pt idx="3">
                  <c:v>3574</c:v>
                </c:pt>
                <c:pt idx="4">
                  <c:v>3446</c:v>
                </c:pt>
                <c:pt idx="5">
                  <c:v>3417</c:v>
                </c:pt>
                <c:pt idx="6">
                  <c:v>3328</c:v>
                </c:pt>
                <c:pt idx="7">
                  <c:v>3152</c:v>
                </c:pt>
                <c:pt idx="8">
                  <c:v>3054</c:v>
                </c:pt>
                <c:pt idx="9">
                  <c:v>2843</c:v>
                </c:pt>
                <c:pt idx="10">
                  <c:v>2778</c:v>
                </c:pt>
                <c:pt idx="11">
                  <c:v>2850</c:v>
                </c:pt>
                <c:pt idx="12">
                  <c:v>2764</c:v>
                </c:pt>
                <c:pt idx="13">
                  <c:v>2810</c:v>
                </c:pt>
                <c:pt idx="14">
                  <c:v>2713</c:v>
                </c:pt>
                <c:pt idx="15">
                  <c:v>2778</c:v>
                </c:pt>
                <c:pt idx="16">
                  <c:v>2769</c:v>
                </c:pt>
                <c:pt idx="17">
                  <c:v>2802</c:v>
                </c:pt>
                <c:pt idx="18">
                  <c:v>2801</c:v>
                </c:pt>
                <c:pt idx="19">
                  <c:v>2772</c:v>
                </c:pt>
                <c:pt idx="20">
                  <c:v>2701</c:v>
                </c:pt>
                <c:pt idx="21">
                  <c:v>2624</c:v>
                </c:pt>
                <c:pt idx="22">
                  <c:v>2643</c:v>
                </c:pt>
                <c:pt idx="23">
                  <c:v>2627</c:v>
                </c:pt>
                <c:pt idx="24">
                  <c:v>2691</c:v>
                </c:pt>
                <c:pt idx="25">
                  <c:v>2697</c:v>
                </c:pt>
                <c:pt idx="26">
                  <c:v>2520</c:v>
                </c:pt>
                <c:pt idx="27">
                  <c:v>2674</c:v>
                </c:pt>
                <c:pt idx="28">
                  <c:v>2571</c:v>
                </c:pt>
                <c:pt idx="29">
                  <c:v>2510</c:v>
                </c:pt>
                <c:pt idx="30">
                  <c:v>2657</c:v>
                </c:pt>
                <c:pt idx="31">
                  <c:v>2540</c:v>
                </c:pt>
                <c:pt idx="32">
                  <c:v>2545</c:v>
                </c:pt>
                <c:pt idx="33">
                  <c:v>2576</c:v>
                </c:pt>
                <c:pt idx="34">
                  <c:v>2570</c:v>
                </c:pt>
                <c:pt idx="35">
                  <c:v>2707</c:v>
                </c:pt>
                <c:pt idx="36">
                  <c:v>2715</c:v>
                </c:pt>
                <c:pt idx="37">
                  <c:v>2669</c:v>
                </c:pt>
                <c:pt idx="38">
                  <c:v>2641</c:v>
                </c:pt>
                <c:pt idx="39">
                  <c:v>2763</c:v>
                </c:pt>
                <c:pt idx="40">
                  <c:v>2706</c:v>
                </c:pt>
                <c:pt idx="41">
                  <c:v>2676</c:v>
                </c:pt>
                <c:pt idx="42">
                  <c:v>2726</c:v>
                </c:pt>
                <c:pt idx="43">
                  <c:v>2797</c:v>
                </c:pt>
                <c:pt idx="44">
                  <c:v>2916</c:v>
                </c:pt>
                <c:pt idx="45">
                  <c:v>2917</c:v>
                </c:pt>
                <c:pt idx="46">
                  <c:v>2886</c:v>
                </c:pt>
                <c:pt idx="47">
                  <c:v>3027</c:v>
                </c:pt>
                <c:pt idx="48">
                  <c:v>3218</c:v>
                </c:pt>
                <c:pt idx="49">
                  <c:v>3079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DC-4208-8834-6FEAD9431E9A}"/>
            </c:ext>
          </c:extLst>
        </c:ser>
        <c:ser>
          <c:idx val="2"/>
          <c:order val="2"/>
          <c:tx>
            <c:strRef>
              <c:f>'Overledenen ()'!$D$1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'Overledenen ()'!$A$2:$A$51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cat>
          <c:val>
            <c:numRef>
              <c:f>'Overledenen ()'!$D$2:$D$51</c:f>
              <c:numCache>
                <c:formatCode>General</c:formatCode>
                <c:ptCount val="50"/>
                <c:pt idx="0">
                  <c:v>3359</c:v>
                </c:pt>
                <c:pt idx="1">
                  <c:v>3364</c:v>
                </c:pt>
                <c:pt idx="2">
                  <c:v>3322</c:v>
                </c:pt>
                <c:pt idx="3">
                  <c:v>3403</c:v>
                </c:pt>
                <c:pt idx="4">
                  <c:v>3513</c:v>
                </c:pt>
                <c:pt idx="5">
                  <c:v>3660</c:v>
                </c:pt>
                <c:pt idx="6">
                  <c:v>3691</c:v>
                </c:pt>
                <c:pt idx="7">
                  <c:v>3937</c:v>
                </c:pt>
                <c:pt idx="8">
                  <c:v>4092</c:v>
                </c:pt>
                <c:pt idx="9">
                  <c:v>3733</c:v>
                </c:pt>
                <c:pt idx="10">
                  <c:v>3430</c:v>
                </c:pt>
                <c:pt idx="11">
                  <c:v>3225</c:v>
                </c:pt>
                <c:pt idx="12">
                  <c:v>3040</c:v>
                </c:pt>
                <c:pt idx="13">
                  <c:v>2860</c:v>
                </c:pt>
                <c:pt idx="14">
                  <c:v>2760</c:v>
                </c:pt>
                <c:pt idx="15">
                  <c:v>2663</c:v>
                </c:pt>
                <c:pt idx="16">
                  <c:v>2645</c:v>
                </c:pt>
                <c:pt idx="17">
                  <c:v>2641</c:v>
                </c:pt>
                <c:pt idx="18">
                  <c:v>2606</c:v>
                </c:pt>
                <c:pt idx="19">
                  <c:v>2674</c:v>
                </c:pt>
                <c:pt idx="20">
                  <c:v>2776</c:v>
                </c:pt>
                <c:pt idx="21">
                  <c:v>2679</c:v>
                </c:pt>
                <c:pt idx="22">
                  <c:v>2557</c:v>
                </c:pt>
                <c:pt idx="23">
                  <c:v>2601</c:v>
                </c:pt>
                <c:pt idx="24">
                  <c:v>2619</c:v>
                </c:pt>
                <c:pt idx="25">
                  <c:v>2726</c:v>
                </c:pt>
                <c:pt idx="26">
                  <c:v>2671</c:v>
                </c:pt>
                <c:pt idx="27">
                  <c:v>2704</c:v>
                </c:pt>
                <c:pt idx="28">
                  <c:v>2767</c:v>
                </c:pt>
                <c:pt idx="29">
                  <c:v>2760</c:v>
                </c:pt>
                <c:pt idx="30">
                  <c:v>2745</c:v>
                </c:pt>
                <c:pt idx="31">
                  <c:v>2605</c:v>
                </c:pt>
                <c:pt idx="32">
                  <c:v>2612</c:v>
                </c:pt>
                <c:pt idx="33">
                  <c:v>2527</c:v>
                </c:pt>
                <c:pt idx="34">
                  <c:v>2613</c:v>
                </c:pt>
                <c:pt idx="35">
                  <c:v>2539</c:v>
                </c:pt>
                <c:pt idx="36">
                  <c:v>2706</c:v>
                </c:pt>
                <c:pt idx="37">
                  <c:v>2696</c:v>
                </c:pt>
                <c:pt idx="38">
                  <c:v>2806</c:v>
                </c:pt>
                <c:pt idx="39">
                  <c:v>2760</c:v>
                </c:pt>
                <c:pt idx="40">
                  <c:v>2739</c:v>
                </c:pt>
                <c:pt idx="41">
                  <c:v>2671</c:v>
                </c:pt>
                <c:pt idx="42">
                  <c:v>2815</c:v>
                </c:pt>
                <c:pt idx="43">
                  <c:v>2798</c:v>
                </c:pt>
                <c:pt idx="44">
                  <c:v>2761</c:v>
                </c:pt>
                <c:pt idx="45">
                  <c:v>2859</c:v>
                </c:pt>
                <c:pt idx="46">
                  <c:v>2907</c:v>
                </c:pt>
                <c:pt idx="47">
                  <c:v>2968</c:v>
                </c:pt>
                <c:pt idx="48">
                  <c:v>3017</c:v>
                </c:pt>
                <c:pt idx="49">
                  <c:v>3041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DC-4208-8834-6FEAD9431E9A}"/>
            </c:ext>
          </c:extLst>
        </c:ser>
        <c:ser>
          <c:idx val="3"/>
          <c:order val="3"/>
          <c:tx>
            <c:strRef>
              <c:f>'Overledenen ()'!$E$1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'Overledenen ()'!$A$2:$A$51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cat>
          <c:val>
            <c:numRef>
              <c:f>'Overledenen ()'!$E$2:$E$51</c:f>
              <c:numCache>
                <c:formatCode>General</c:formatCode>
                <c:ptCount val="50"/>
                <c:pt idx="0">
                  <c:v>3262</c:v>
                </c:pt>
                <c:pt idx="1">
                  <c:v>3152</c:v>
                </c:pt>
                <c:pt idx="2">
                  <c:v>3179</c:v>
                </c:pt>
                <c:pt idx="3">
                  <c:v>3139</c:v>
                </c:pt>
                <c:pt idx="4">
                  <c:v>3183</c:v>
                </c:pt>
                <c:pt idx="5">
                  <c:v>3254</c:v>
                </c:pt>
                <c:pt idx="6">
                  <c:v>3220</c:v>
                </c:pt>
                <c:pt idx="7">
                  <c:v>3065</c:v>
                </c:pt>
                <c:pt idx="8">
                  <c:v>3172</c:v>
                </c:pt>
                <c:pt idx="9">
                  <c:v>3225</c:v>
                </c:pt>
                <c:pt idx="10">
                  <c:v>3043</c:v>
                </c:pt>
                <c:pt idx="11">
                  <c:v>3013</c:v>
                </c:pt>
                <c:pt idx="12">
                  <c:v>2898</c:v>
                </c:pt>
                <c:pt idx="13">
                  <c:v>2902</c:v>
                </c:pt>
                <c:pt idx="14">
                  <c:v>3036</c:v>
                </c:pt>
                <c:pt idx="15">
                  <c:v>2956</c:v>
                </c:pt>
                <c:pt idx="16">
                  <c:v>2806</c:v>
                </c:pt>
                <c:pt idx="17">
                  <c:v>2772</c:v>
                </c:pt>
                <c:pt idx="18">
                  <c:v>2821</c:v>
                </c:pt>
                <c:pt idx="19">
                  <c:v>2873</c:v>
                </c:pt>
                <c:pt idx="20">
                  <c:v>2730</c:v>
                </c:pt>
                <c:pt idx="21">
                  <c:v>2734</c:v>
                </c:pt>
                <c:pt idx="22">
                  <c:v>2647</c:v>
                </c:pt>
                <c:pt idx="23">
                  <c:v>2692</c:v>
                </c:pt>
                <c:pt idx="24">
                  <c:v>2836</c:v>
                </c:pt>
                <c:pt idx="25">
                  <c:v>2725</c:v>
                </c:pt>
                <c:pt idx="26">
                  <c:v>2761</c:v>
                </c:pt>
                <c:pt idx="27">
                  <c:v>2586</c:v>
                </c:pt>
                <c:pt idx="28">
                  <c:v>3006</c:v>
                </c:pt>
                <c:pt idx="29">
                  <c:v>2731</c:v>
                </c:pt>
                <c:pt idx="30">
                  <c:v>2629</c:v>
                </c:pt>
                <c:pt idx="31">
                  <c:v>2613</c:v>
                </c:pt>
                <c:pt idx="32">
                  <c:v>2617</c:v>
                </c:pt>
                <c:pt idx="33">
                  <c:v>2783</c:v>
                </c:pt>
                <c:pt idx="34">
                  <c:v>2553</c:v>
                </c:pt>
                <c:pt idx="35">
                  <c:v>2642</c:v>
                </c:pt>
                <c:pt idx="36">
                  <c:v>2580</c:v>
                </c:pt>
                <c:pt idx="37">
                  <c:v>2751</c:v>
                </c:pt>
                <c:pt idx="38">
                  <c:v>2717</c:v>
                </c:pt>
                <c:pt idx="39">
                  <c:v>2912</c:v>
                </c:pt>
                <c:pt idx="40">
                  <c:v>2879</c:v>
                </c:pt>
                <c:pt idx="41">
                  <c:v>2867</c:v>
                </c:pt>
                <c:pt idx="42">
                  <c:v>2856</c:v>
                </c:pt>
                <c:pt idx="43">
                  <c:v>3015</c:v>
                </c:pt>
                <c:pt idx="44">
                  <c:v>3060</c:v>
                </c:pt>
                <c:pt idx="45">
                  <c:v>3023</c:v>
                </c:pt>
                <c:pt idx="46">
                  <c:v>3045</c:v>
                </c:pt>
                <c:pt idx="47">
                  <c:v>3018</c:v>
                </c:pt>
                <c:pt idx="48">
                  <c:v>3161</c:v>
                </c:pt>
                <c:pt idx="49">
                  <c:v>3253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DC-4208-8834-6FEAD9431E9A}"/>
            </c:ext>
          </c:extLst>
        </c:ser>
        <c:ser>
          <c:idx val="4"/>
          <c:order val="4"/>
          <c:tx>
            <c:strRef>
              <c:f>'Overledenen ()'!$F$1</c:f>
              <c:strCache>
                <c:ptCount val="1"/>
                <c:pt idx="0">
                  <c:v>2020</c:v>
                </c:pt>
              </c:strCache>
            </c:strRef>
          </c:tx>
          <c:spPr>
            <a:ln w="571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'Overledenen ()'!$A$2:$A$51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cat>
          <c:val>
            <c:numRef>
              <c:f>'Overledenen ()'!$F$2:$F$51</c:f>
              <c:numCache>
                <c:formatCode>General</c:formatCode>
                <c:ptCount val="50"/>
                <c:pt idx="0">
                  <c:v>3366</c:v>
                </c:pt>
                <c:pt idx="1">
                  <c:v>3157</c:v>
                </c:pt>
                <c:pt idx="2">
                  <c:v>3046</c:v>
                </c:pt>
                <c:pt idx="3">
                  <c:v>3163</c:v>
                </c:pt>
                <c:pt idx="4">
                  <c:v>3194</c:v>
                </c:pt>
                <c:pt idx="5">
                  <c:v>3199</c:v>
                </c:pt>
                <c:pt idx="6">
                  <c:v>2959</c:v>
                </c:pt>
                <c:pt idx="7">
                  <c:v>3098</c:v>
                </c:pt>
                <c:pt idx="8">
                  <c:v>3106</c:v>
                </c:pt>
                <c:pt idx="9">
                  <c:v>3219</c:v>
                </c:pt>
                <c:pt idx="10">
                  <c:v>3615</c:v>
                </c:pt>
                <c:pt idx="11">
                  <c:v>4459</c:v>
                </c:pt>
                <c:pt idx="12">
                  <c:v>5085</c:v>
                </c:pt>
                <c:pt idx="13">
                  <c:v>4981</c:v>
                </c:pt>
                <c:pt idx="14">
                  <c:v>4307</c:v>
                </c:pt>
                <c:pt idx="15">
                  <c:v>3907</c:v>
                </c:pt>
                <c:pt idx="16">
                  <c:v>3379</c:v>
                </c:pt>
                <c:pt idx="17">
                  <c:v>2986</c:v>
                </c:pt>
                <c:pt idx="18">
                  <c:v>2777</c:v>
                </c:pt>
                <c:pt idx="19">
                  <c:v>2771</c:v>
                </c:pt>
                <c:pt idx="20">
                  <c:v>2729</c:v>
                </c:pt>
                <c:pt idx="21">
                  <c:v>2682</c:v>
                </c:pt>
                <c:pt idx="22">
                  <c:v>2692</c:v>
                </c:pt>
                <c:pt idx="23">
                  <c:v>2695</c:v>
                </c:pt>
                <c:pt idx="24">
                  <c:v>2661</c:v>
                </c:pt>
                <c:pt idx="25">
                  <c:v>2639</c:v>
                </c:pt>
                <c:pt idx="26">
                  <c:v>2619</c:v>
                </c:pt>
                <c:pt idx="27">
                  <c:v>2528</c:v>
                </c:pt>
                <c:pt idx="28">
                  <c:v>2673</c:v>
                </c:pt>
                <c:pt idx="29">
                  <c:v>2668</c:v>
                </c:pt>
                <c:pt idx="30">
                  <c:v>2640</c:v>
                </c:pt>
                <c:pt idx="31">
                  <c:v>3209</c:v>
                </c:pt>
                <c:pt idx="32">
                  <c:v>2855</c:v>
                </c:pt>
                <c:pt idx="33">
                  <c:v>2733</c:v>
                </c:pt>
                <c:pt idx="34">
                  <c:v>2690</c:v>
                </c:pt>
                <c:pt idx="35">
                  <c:v>2739</c:v>
                </c:pt>
                <c:pt idx="36">
                  <c:v>2720</c:v>
                </c:pt>
                <c:pt idx="37">
                  <c:v>2892</c:v>
                </c:pt>
                <c:pt idx="38">
                  <c:v>2997</c:v>
                </c:pt>
                <c:pt idx="39">
                  <c:v>3020</c:v>
                </c:pt>
                <c:pt idx="40">
                  <c:v>3220</c:v>
                </c:pt>
                <c:pt idx="41">
                  <c:v>3449</c:v>
                </c:pt>
                <c:pt idx="42">
                  <c:v>3679</c:v>
                </c:pt>
                <c:pt idx="43">
                  <c:v>3589</c:v>
                </c:pt>
                <c:pt idx="44">
                  <c:v>3575</c:v>
                </c:pt>
                <c:pt idx="45">
                  <c:v>3329</c:v>
                </c:pt>
                <c:pt idx="46">
                  <c:v>3401</c:v>
                </c:pt>
                <c:pt idx="47">
                  <c:v>3519</c:v>
                </c:pt>
                <c:pt idx="48">
                  <c:v>3606</c:v>
                </c:pt>
                <c:pt idx="49">
                  <c:v>3896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DC-4208-8834-6FEAD9431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635800"/>
        <c:axId val="555636456"/>
      </c:lineChart>
      <c:catAx>
        <c:axId val="55563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55636456"/>
        <c:crosses val="autoZero"/>
        <c:auto val="1"/>
        <c:lblAlgn val="ctr"/>
        <c:lblOffset val="100"/>
        <c:tickLblSkip val="6"/>
        <c:noMultiLvlLbl val="0"/>
      </c:catAx>
      <c:valAx>
        <c:axId val="55563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55635800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nl-NL" sz="1200" dirty="0"/>
                    <a:t>x 1 000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000"/>
              <a:t>Mortality per</a:t>
            </a:r>
            <a:r>
              <a:rPr lang="nl-NL" sz="2000" baseline="0"/>
              <a:t> week</a:t>
            </a:r>
            <a:endParaRPr lang="nl-NL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1017290945935848"/>
          <c:y val="0.11848328085644244"/>
          <c:w val="0.85784880441105582"/>
          <c:h val="0.53455693519999736"/>
        </c:manualLayout>
      </c:layout>
      <c:lineChart>
        <c:grouping val="standard"/>
        <c:varyColors val="0"/>
        <c:ser>
          <c:idx val="0"/>
          <c:order val="0"/>
          <c:tx>
            <c:strRef>
              <c:f>Blad1!$C$2</c:f>
              <c:strCache>
                <c:ptCount val="1"/>
                <c:pt idx="0">
                  <c:v>Total mortality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Blad1!$B$3:$B$65</c:f>
              <c:numCache>
                <c:formatCode>General</c:formatCode>
                <c:ptCount val="63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3">
                  <c:v>1</c:v>
                </c:pt>
                <c:pt idx="62">
                  <c:v>10</c:v>
                </c:pt>
              </c:numCache>
            </c:numRef>
          </c:cat>
          <c:val>
            <c:numRef>
              <c:f>Blad1!$C$3:$C$65</c:f>
              <c:numCache>
                <c:formatCode>General</c:formatCode>
                <c:ptCount val="63"/>
                <c:pt idx="0">
                  <c:v>3105</c:v>
                </c:pt>
                <c:pt idx="1">
                  <c:v>3366</c:v>
                </c:pt>
                <c:pt idx="2">
                  <c:v>3157</c:v>
                </c:pt>
                <c:pt idx="3">
                  <c:v>3046</c:v>
                </c:pt>
                <c:pt idx="4">
                  <c:v>3163</c:v>
                </c:pt>
                <c:pt idx="5">
                  <c:v>3194</c:v>
                </c:pt>
                <c:pt idx="6">
                  <c:v>3199</c:v>
                </c:pt>
                <c:pt idx="7">
                  <c:v>2959</c:v>
                </c:pt>
                <c:pt idx="8">
                  <c:v>3098</c:v>
                </c:pt>
                <c:pt idx="9">
                  <c:v>3106</c:v>
                </c:pt>
                <c:pt idx="10">
                  <c:v>3219</c:v>
                </c:pt>
                <c:pt idx="11">
                  <c:v>3615</c:v>
                </c:pt>
                <c:pt idx="12">
                  <c:v>4459</c:v>
                </c:pt>
                <c:pt idx="13">
                  <c:v>5085</c:v>
                </c:pt>
                <c:pt idx="14">
                  <c:v>4981</c:v>
                </c:pt>
                <c:pt idx="15">
                  <c:v>4307</c:v>
                </c:pt>
                <c:pt idx="16">
                  <c:v>3907</c:v>
                </c:pt>
                <c:pt idx="17">
                  <c:v>3379</c:v>
                </c:pt>
                <c:pt idx="18">
                  <c:v>2986</c:v>
                </c:pt>
                <c:pt idx="19">
                  <c:v>2777</c:v>
                </c:pt>
                <c:pt idx="20">
                  <c:v>2771</c:v>
                </c:pt>
                <c:pt idx="21">
                  <c:v>2729</c:v>
                </c:pt>
                <c:pt idx="22">
                  <c:v>2682</c:v>
                </c:pt>
                <c:pt idx="23">
                  <c:v>2692</c:v>
                </c:pt>
                <c:pt idx="24">
                  <c:v>2695</c:v>
                </c:pt>
                <c:pt idx="25">
                  <c:v>2661</c:v>
                </c:pt>
                <c:pt idx="26">
                  <c:v>2639</c:v>
                </c:pt>
                <c:pt idx="27">
                  <c:v>2619</c:v>
                </c:pt>
                <c:pt idx="28">
                  <c:v>2528</c:v>
                </c:pt>
                <c:pt idx="29">
                  <c:v>2673</c:v>
                </c:pt>
                <c:pt idx="30">
                  <c:v>2668</c:v>
                </c:pt>
                <c:pt idx="31">
                  <c:v>2640</c:v>
                </c:pt>
                <c:pt idx="32">
                  <c:v>3209</c:v>
                </c:pt>
                <c:pt idx="33">
                  <c:v>2855</c:v>
                </c:pt>
                <c:pt idx="34">
                  <c:v>2733</c:v>
                </c:pt>
                <c:pt idx="35">
                  <c:v>2690</c:v>
                </c:pt>
                <c:pt idx="36">
                  <c:v>2739</c:v>
                </c:pt>
                <c:pt idx="37">
                  <c:v>2720</c:v>
                </c:pt>
                <c:pt idx="38">
                  <c:v>2892</c:v>
                </c:pt>
                <c:pt idx="39">
                  <c:v>2997</c:v>
                </c:pt>
                <c:pt idx="40">
                  <c:v>3020</c:v>
                </c:pt>
                <c:pt idx="41">
                  <c:v>3220</c:v>
                </c:pt>
                <c:pt idx="42">
                  <c:v>3449</c:v>
                </c:pt>
                <c:pt idx="43">
                  <c:v>3679</c:v>
                </c:pt>
                <c:pt idx="44">
                  <c:v>3589</c:v>
                </c:pt>
                <c:pt idx="45">
                  <c:v>3575</c:v>
                </c:pt>
                <c:pt idx="46">
                  <c:v>3329</c:v>
                </c:pt>
                <c:pt idx="47">
                  <c:v>3401</c:v>
                </c:pt>
                <c:pt idx="48">
                  <c:v>3519</c:v>
                </c:pt>
                <c:pt idx="49">
                  <c:v>3606</c:v>
                </c:pt>
                <c:pt idx="50">
                  <c:v>3896</c:v>
                </c:pt>
                <c:pt idx="51">
                  <c:v>3849</c:v>
                </c:pt>
                <c:pt idx="52">
                  <c:v>4082</c:v>
                </c:pt>
                <c:pt idx="53">
                  <c:v>4137</c:v>
                </c:pt>
                <c:pt idx="54">
                  <c:v>3838</c:v>
                </c:pt>
                <c:pt idx="55">
                  <c:v>3844</c:v>
                </c:pt>
                <c:pt idx="56">
                  <c:v>3703</c:v>
                </c:pt>
                <c:pt idx="57">
                  <c:v>3639</c:v>
                </c:pt>
                <c:pt idx="58">
                  <c:v>3536</c:v>
                </c:pt>
                <c:pt idx="59">
                  <c:v>3491</c:v>
                </c:pt>
                <c:pt idx="60">
                  <c:v>3210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1-41C3-935C-CE0C76DEECD0}"/>
            </c:ext>
          </c:extLst>
        </c:ser>
        <c:ser>
          <c:idx val="1"/>
          <c:order val="1"/>
          <c:tx>
            <c:strRef>
              <c:f>Blad1!$D$2</c:f>
              <c:strCache>
                <c:ptCount val="1"/>
                <c:pt idx="0">
                  <c:v>Expected mortality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Blad1!$B$3:$B$65</c:f>
              <c:numCache>
                <c:formatCode>General</c:formatCode>
                <c:ptCount val="63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3">
                  <c:v>1</c:v>
                </c:pt>
                <c:pt idx="62">
                  <c:v>10</c:v>
                </c:pt>
              </c:numCache>
            </c:numRef>
          </c:cat>
          <c:val>
            <c:numRef>
              <c:f>Blad1!$D$3:$D$65</c:f>
              <c:numCache>
                <c:formatCode>General</c:formatCode>
                <c:ptCount val="63"/>
                <c:pt idx="0">
                  <c:v>3277</c:v>
                </c:pt>
                <c:pt idx="1">
                  <c:v>3311</c:v>
                </c:pt>
                <c:pt idx="2">
                  <c:v>3344</c:v>
                </c:pt>
                <c:pt idx="3">
                  <c:v>3392</c:v>
                </c:pt>
                <c:pt idx="4">
                  <c:v>3407</c:v>
                </c:pt>
                <c:pt idx="5">
                  <c:v>3401</c:v>
                </c:pt>
                <c:pt idx="6">
                  <c:v>3408</c:v>
                </c:pt>
                <c:pt idx="7">
                  <c:v>3387</c:v>
                </c:pt>
                <c:pt idx="8">
                  <c:v>3352</c:v>
                </c:pt>
                <c:pt idx="9">
                  <c:v>3315</c:v>
                </c:pt>
                <c:pt idx="10">
                  <c:v>3253</c:v>
                </c:pt>
                <c:pt idx="11">
                  <c:v>3174</c:v>
                </c:pt>
                <c:pt idx="12">
                  <c:v>3104</c:v>
                </c:pt>
                <c:pt idx="13">
                  <c:v>3024</c:v>
                </c:pt>
                <c:pt idx="14">
                  <c:v>2957</c:v>
                </c:pt>
                <c:pt idx="15">
                  <c:v>2915</c:v>
                </c:pt>
                <c:pt idx="16">
                  <c:v>2869</c:v>
                </c:pt>
                <c:pt idx="17">
                  <c:v>2841</c:v>
                </c:pt>
                <c:pt idx="18">
                  <c:v>2821</c:v>
                </c:pt>
                <c:pt idx="19">
                  <c:v>2794</c:v>
                </c:pt>
                <c:pt idx="20">
                  <c:v>2770</c:v>
                </c:pt>
                <c:pt idx="21">
                  <c:v>2753</c:v>
                </c:pt>
                <c:pt idx="22">
                  <c:v>2735</c:v>
                </c:pt>
                <c:pt idx="23">
                  <c:v>2737</c:v>
                </c:pt>
                <c:pt idx="24">
                  <c:v>2725</c:v>
                </c:pt>
                <c:pt idx="25">
                  <c:v>2717</c:v>
                </c:pt>
                <c:pt idx="26">
                  <c:v>2723</c:v>
                </c:pt>
                <c:pt idx="27">
                  <c:v>2719</c:v>
                </c:pt>
                <c:pt idx="28">
                  <c:v>2720</c:v>
                </c:pt>
                <c:pt idx="29">
                  <c:v>2707</c:v>
                </c:pt>
                <c:pt idx="30">
                  <c:v>2687</c:v>
                </c:pt>
                <c:pt idx="31">
                  <c:v>2682</c:v>
                </c:pt>
                <c:pt idx="32">
                  <c:v>2669</c:v>
                </c:pt>
                <c:pt idx="33">
                  <c:v>2663</c:v>
                </c:pt>
                <c:pt idx="34">
                  <c:v>2667</c:v>
                </c:pt>
                <c:pt idx="35">
                  <c:v>2676</c:v>
                </c:pt>
                <c:pt idx="36">
                  <c:v>2698</c:v>
                </c:pt>
                <c:pt idx="37">
                  <c:v>2729</c:v>
                </c:pt>
                <c:pt idx="38">
                  <c:v>2752</c:v>
                </c:pt>
                <c:pt idx="39">
                  <c:v>2786</c:v>
                </c:pt>
                <c:pt idx="40">
                  <c:v>2807</c:v>
                </c:pt>
                <c:pt idx="41">
                  <c:v>2839</c:v>
                </c:pt>
                <c:pt idx="42">
                  <c:v>2862</c:v>
                </c:pt>
                <c:pt idx="43">
                  <c:v>2889</c:v>
                </c:pt>
                <c:pt idx="44">
                  <c:v>2902</c:v>
                </c:pt>
                <c:pt idx="45">
                  <c:v>2932</c:v>
                </c:pt>
                <c:pt idx="46">
                  <c:v>2972</c:v>
                </c:pt>
                <c:pt idx="47">
                  <c:v>3012</c:v>
                </c:pt>
                <c:pt idx="48">
                  <c:v>3037</c:v>
                </c:pt>
                <c:pt idx="49">
                  <c:v>3100</c:v>
                </c:pt>
                <c:pt idx="50">
                  <c:v>3166</c:v>
                </c:pt>
                <c:pt idx="51">
                  <c:v>3222</c:v>
                </c:pt>
                <c:pt idx="52">
                  <c:v>3266</c:v>
                </c:pt>
                <c:pt idx="53">
                  <c:v>3309</c:v>
                </c:pt>
                <c:pt idx="54">
                  <c:v>3343</c:v>
                </c:pt>
                <c:pt idx="55">
                  <c:v>3376</c:v>
                </c:pt>
                <c:pt idx="56">
                  <c:v>3425</c:v>
                </c:pt>
                <c:pt idx="57">
                  <c:v>3440</c:v>
                </c:pt>
                <c:pt idx="58">
                  <c:v>3434</c:v>
                </c:pt>
                <c:pt idx="59">
                  <c:v>3441</c:v>
                </c:pt>
                <c:pt idx="60">
                  <c:v>3420</c:v>
                </c:pt>
                <c:pt idx="61">
                  <c:v>3384</c:v>
                </c:pt>
                <c:pt idx="62">
                  <c:v>3347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1-41C3-935C-CE0C76DEECD0}"/>
            </c:ext>
          </c:extLst>
        </c:ser>
        <c:ser>
          <c:idx val="2"/>
          <c:order val="2"/>
          <c:tx>
            <c:strRef>
              <c:f>Blad1!$E$2</c:f>
              <c:strCache>
                <c:ptCount val="1"/>
                <c:pt idx="0">
                  <c:v>COVID-19 deaths (Nat. Institute of Public Health)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Blad1!$B$3:$B$65</c:f>
              <c:numCache>
                <c:formatCode>General</c:formatCode>
                <c:ptCount val="63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3">
                  <c:v>1</c:v>
                </c:pt>
                <c:pt idx="62">
                  <c:v>10</c:v>
                </c:pt>
              </c:numCache>
            </c:numRef>
          </c:cat>
          <c:val>
            <c:numRef>
              <c:f>Blad1!$E$3:$E$65</c:f>
              <c:numCache>
                <c:formatCode>General</c:formatCode>
                <c:ptCount val="63"/>
                <c:pt idx="9">
                  <c:v>4</c:v>
                </c:pt>
                <c:pt idx="10">
                  <c:v>36</c:v>
                </c:pt>
                <c:pt idx="11">
                  <c:v>295</c:v>
                </c:pt>
                <c:pt idx="12">
                  <c:v>797</c:v>
                </c:pt>
                <c:pt idx="13">
                  <c:v>1185</c:v>
                </c:pt>
                <c:pt idx="14">
                  <c:v>1040</c:v>
                </c:pt>
                <c:pt idx="15">
                  <c:v>886</c:v>
                </c:pt>
                <c:pt idx="16">
                  <c:v>705</c:v>
                </c:pt>
                <c:pt idx="17">
                  <c:v>427</c:v>
                </c:pt>
                <c:pt idx="18">
                  <c:v>295</c:v>
                </c:pt>
                <c:pt idx="19">
                  <c:v>175</c:v>
                </c:pt>
                <c:pt idx="20">
                  <c:v>120</c:v>
                </c:pt>
                <c:pt idx="21">
                  <c:v>91</c:v>
                </c:pt>
                <c:pt idx="22">
                  <c:v>56</c:v>
                </c:pt>
                <c:pt idx="23">
                  <c:v>35</c:v>
                </c:pt>
                <c:pt idx="24">
                  <c:v>25</c:v>
                </c:pt>
                <c:pt idx="25">
                  <c:v>12</c:v>
                </c:pt>
                <c:pt idx="26">
                  <c:v>12</c:v>
                </c:pt>
                <c:pt idx="27">
                  <c:v>6</c:v>
                </c:pt>
                <c:pt idx="28">
                  <c:v>7</c:v>
                </c:pt>
                <c:pt idx="29">
                  <c:v>7</c:v>
                </c:pt>
                <c:pt idx="30">
                  <c:v>9</c:v>
                </c:pt>
                <c:pt idx="31">
                  <c:v>5</c:v>
                </c:pt>
                <c:pt idx="32">
                  <c:v>26</c:v>
                </c:pt>
                <c:pt idx="33">
                  <c:v>27</c:v>
                </c:pt>
                <c:pt idx="34">
                  <c:v>23</c:v>
                </c:pt>
                <c:pt idx="35">
                  <c:v>18</c:v>
                </c:pt>
                <c:pt idx="36">
                  <c:v>20</c:v>
                </c:pt>
                <c:pt idx="37">
                  <c:v>37</c:v>
                </c:pt>
                <c:pt idx="38">
                  <c:v>91</c:v>
                </c:pt>
                <c:pt idx="39">
                  <c:v>128</c:v>
                </c:pt>
                <c:pt idx="40">
                  <c:v>172</c:v>
                </c:pt>
                <c:pt idx="41">
                  <c:v>268</c:v>
                </c:pt>
                <c:pt idx="42">
                  <c:v>369</c:v>
                </c:pt>
                <c:pt idx="43">
                  <c:v>513</c:v>
                </c:pt>
                <c:pt idx="44">
                  <c:v>556</c:v>
                </c:pt>
                <c:pt idx="45">
                  <c:v>458</c:v>
                </c:pt>
                <c:pt idx="46">
                  <c:v>368</c:v>
                </c:pt>
                <c:pt idx="47">
                  <c:v>358</c:v>
                </c:pt>
                <c:pt idx="48">
                  <c:v>319</c:v>
                </c:pt>
                <c:pt idx="49">
                  <c:v>388</c:v>
                </c:pt>
                <c:pt idx="50">
                  <c:v>518</c:v>
                </c:pt>
                <c:pt idx="51">
                  <c:v>622</c:v>
                </c:pt>
                <c:pt idx="52">
                  <c:v>660</c:v>
                </c:pt>
                <c:pt idx="53">
                  <c:v>638</c:v>
                </c:pt>
                <c:pt idx="54">
                  <c:v>550</c:v>
                </c:pt>
                <c:pt idx="55">
                  <c:v>527</c:v>
                </c:pt>
                <c:pt idx="56">
                  <c:v>414</c:v>
                </c:pt>
                <c:pt idx="57">
                  <c:v>401</c:v>
                </c:pt>
                <c:pt idx="58">
                  <c:v>384</c:v>
                </c:pt>
                <c:pt idx="59">
                  <c:v>390</c:v>
                </c:pt>
                <c:pt idx="60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71-41C3-935C-CE0C76DEECD0}"/>
            </c:ext>
          </c:extLst>
        </c:ser>
        <c:ser>
          <c:idx val="3"/>
          <c:order val="3"/>
          <c:tx>
            <c:strRef>
              <c:f>Blad1!$F$2</c:f>
              <c:strCache>
                <c:ptCount val="1"/>
                <c:pt idx="0">
                  <c:v>COVID-19 deaths (Cause of death)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Blad1!$B$3:$B$65</c:f>
              <c:numCache>
                <c:formatCode>General</c:formatCode>
                <c:ptCount val="63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3">
                  <c:v>1</c:v>
                </c:pt>
                <c:pt idx="62">
                  <c:v>10</c:v>
                </c:pt>
              </c:numCache>
            </c:numRef>
          </c:cat>
          <c:val>
            <c:numRef>
              <c:f>Blad1!$F$3:$F$65</c:f>
              <c:numCache>
                <c:formatCode>General</c:formatCode>
                <c:ptCount val="63"/>
                <c:pt idx="9">
                  <c:v>5</c:v>
                </c:pt>
                <c:pt idx="10">
                  <c:v>35</c:v>
                </c:pt>
                <c:pt idx="11">
                  <c:v>412</c:v>
                </c:pt>
                <c:pt idx="12">
                  <c:v>1251</c:v>
                </c:pt>
                <c:pt idx="13">
                  <c:v>1919</c:v>
                </c:pt>
                <c:pt idx="14">
                  <c:v>1971</c:v>
                </c:pt>
                <c:pt idx="15">
                  <c:v>1464</c:v>
                </c:pt>
                <c:pt idx="16">
                  <c:v>1092</c:v>
                </c:pt>
                <c:pt idx="17">
                  <c:v>666</c:v>
                </c:pt>
                <c:pt idx="18">
                  <c:v>434</c:v>
                </c:pt>
                <c:pt idx="19">
                  <c:v>282</c:v>
                </c:pt>
                <c:pt idx="20">
                  <c:v>217</c:v>
                </c:pt>
                <c:pt idx="21">
                  <c:v>149</c:v>
                </c:pt>
                <c:pt idx="22">
                  <c:v>106</c:v>
                </c:pt>
                <c:pt idx="23">
                  <c:v>66</c:v>
                </c:pt>
                <c:pt idx="24">
                  <c:v>49</c:v>
                </c:pt>
                <c:pt idx="25">
                  <c:v>34</c:v>
                </c:pt>
                <c:pt idx="26">
                  <c:v>32</c:v>
                </c:pt>
                <c:pt idx="27">
                  <c:v>25</c:v>
                </c:pt>
                <c:pt idx="28">
                  <c:v>8</c:v>
                </c:pt>
                <c:pt idx="29">
                  <c:v>18</c:v>
                </c:pt>
                <c:pt idx="30">
                  <c:v>22</c:v>
                </c:pt>
                <c:pt idx="31">
                  <c:v>28</c:v>
                </c:pt>
                <c:pt idx="32">
                  <c:v>52</c:v>
                </c:pt>
                <c:pt idx="33">
                  <c:v>48</c:v>
                </c:pt>
                <c:pt idx="34">
                  <c:v>31</c:v>
                </c:pt>
                <c:pt idx="35">
                  <c:v>27</c:v>
                </c:pt>
                <c:pt idx="36">
                  <c:v>29</c:v>
                </c:pt>
                <c:pt idx="37">
                  <c:v>66</c:v>
                </c:pt>
                <c:pt idx="38">
                  <c:v>139</c:v>
                </c:pt>
                <c:pt idx="39">
                  <c:v>194</c:v>
                </c:pt>
                <c:pt idx="40">
                  <c:v>267</c:v>
                </c:pt>
                <c:pt idx="41">
                  <c:v>432</c:v>
                </c:pt>
                <c:pt idx="42">
                  <c:v>639</c:v>
                </c:pt>
                <c:pt idx="43">
                  <c:v>845</c:v>
                </c:pt>
                <c:pt idx="44">
                  <c:v>885</c:v>
                </c:pt>
                <c:pt idx="45">
                  <c:v>764</c:v>
                </c:pt>
                <c:pt idx="46">
                  <c:v>654</c:v>
                </c:pt>
                <c:pt idx="47">
                  <c:v>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71-41C3-935C-CE0C76DEE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826264"/>
        <c:axId val="624824296"/>
      </c:lineChart>
      <c:catAx>
        <c:axId val="62482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24824296"/>
        <c:crosses val="autoZero"/>
        <c:auto val="1"/>
        <c:lblAlgn val="ctr"/>
        <c:lblOffset val="100"/>
        <c:noMultiLvlLbl val="0"/>
      </c:catAx>
      <c:valAx>
        <c:axId val="62482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24826264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nl-NL" sz="1200"/>
                    <a:t>x 1 000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852022149056289E-2"/>
          <c:y val="0.75086975933921751"/>
          <c:w val="0.76377337658817201"/>
          <c:h val="0.23358807928460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1C03F-3A73-4EA0-8B5B-326DF488A935}" type="doc">
      <dgm:prSet loTypeId="urn:microsoft.com/office/officeart/2005/8/layout/hProcess10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504F3C19-CA54-4881-BF50-B5F66F83E5BE}">
      <dgm:prSet phldrT="[Tekst]" custT="1"/>
      <dgm:spPr>
        <a:solidFill>
          <a:schemeClr val="accent4"/>
        </a:solidFill>
      </dgm:spPr>
      <dgm:t>
        <a:bodyPr/>
        <a:lstStyle/>
        <a:p>
          <a:pPr algn="ctr"/>
          <a:r>
            <a:rPr lang="nl-NL" sz="1400" dirty="0" err="1" smtClean="0"/>
            <a:t>Preparer</a:t>
          </a:r>
          <a:endParaRPr lang="nl-NL" sz="1200" dirty="0"/>
        </a:p>
      </dgm:t>
    </dgm:pt>
    <dgm:pt modelId="{75BCD15D-C51D-41F2-BE78-ECDCD1E6BFBB}" type="parTrans" cxnId="{E495FEDE-713A-49B1-B4D3-13054034965C}">
      <dgm:prSet/>
      <dgm:spPr/>
      <dgm:t>
        <a:bodyPr/>
        <a:lstStyle/>
        <a:p>
          <a:pPr algn="ctr"/>
          <a:endParaRPr lang="nl-NL"/>
        </a:p>
      </dgm:t>
    </dgm:pt>
    <dgm:pt modelId="{3CC51638-BAD4-4BC6-8604-FB331C8216E4}" type="sibTrans" cxnId="{E495FEDE-713A-49B1-B4D3-13054034965C}">
      <dgm:prSet/>
      <dgm:spPr>
        <a:solidFill>
          <a:schemeClr val="accent4"/>
        </a:solidFill>
        <a:ln>
          <a:noFill/>
        </a:ln>
      </dgm:spPr>
      <dgm:t>
        <a:bodyPr/>
        <a:lstStyle/>
        <a:p>
          <a:pPr algn="ctr"/>
          <a:endParaRPr lang="nl-NL"/>
        </a:p>
      </dgm:t>
    </dgm:pt>
    <dgm:pt modelId="{1CEB9370-404B-41EF-9BEE-8F53AB432623}">
      <dgm:prSet phldrT="[Tekst]" custT="1"/>
      <dgm:spPr>
        <a:solidFill>
          <a:schemeClr val="accent4"/>
        </a:solidFill>
      </dgm:spPr>
      <dgm:t>
        <a:bodyPr/>
        <a:lstStyle/>
        <a:p>
          <a:pPr algn="ctr"/>
          <a:r>
            <a:rPr lang="nl-NL" sz="1400" dirty="0" err="1" smtClean="0"/>
            <a:t>Municipality</a:t>
          </a:r>
          <a:endParaRPr lang="nl-NL" sz="900" dirty="0"/>
        </a:p>
      </dgm:t>
    </dgm:pt>
    <dgm:pt modelId="{90EDBD02-DB86-4292-8BB6-E5369EA3CDFE}" type="parTrans" cxnId="{49D485BA-33E9-45E9-BD83-4F7B33EEDFC4}">
      <dgm:prSet/>
      <dgm:spPr/>
      <dgm:t>
        <a:bodyPr/>
        <a:lstStyle/>
        <a:p>
          <a:pPr algn="ctr"/>
          <a:endParaRPr lang="nl-NL"/>
        </a:p>
      </dgm:t>
    </dgm:pt>
    <dgm:pt modelId="{6BEE20FA-34AB-46FF-A5D8-B3FF24B828B4}" type="sibTrans" cxnId="{49D485BA-33E9-45E9-BD83-4F7B33EEDFC4}">
      <dgm:prSet/>
      <dgm:spPr/>
      <dgm:t>
        <a:bodyPr/>
        <a:lstStyle/>
        <a:p>
          <a:pPr algn="ctr"/>
          <a:endParaRPr lang="nl-NL"/>
        </a:p>
      </dgm:t>
    </dgm:pt>
    <dgm:pt modelId="{800A0C14-6216-417F-B58A-D6C0BAF93D7D}" type="pres">
      <dgm:prSet presAssocID="{1AD1C03F-3A73-4EA0-8B5B-326DF488A9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3415250-CC0C-41C5-92DC-4CEB70C2D1E8}" type="pres">
      <dgm:prSet presAssocID="{504F3C19-CA54-4881-BF50-B5F66F83E5BE}" presName="composite" presStyleCnt="0"/>
      <dgm:spPr/>
      <dgm:t>
        <a:bodyPr/>
        <a:lstStyle/>
        <a:p>
          <a:endParaRPr lang="nl-NL"/>
        </a:p>
      </dgm:t>
    </dgm:pt>
    <dgm:pt modelId="{40114896-6B66-4EF5-AA4E-65AC9B0358D8}" type="pres">
      <dgm:prSet presAssocID="{504F3C19-CA54-4881-BF50-B5F66F83E5BE}" presName="imagSh" presStyleLbl="bgImgPlace1" presStyleIdx="0" presStyleCnt="2" custLinFactNeighborX="826" custLinFactNeighborY="-47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nl-NL"/>
        </a:p>
      </dgm:t>
    </dgm:pt>
    <dgm:pt modelId="{D9A7670C-DA5E-4144-83D4-52A64BD40DC5}" type="pres">
      <dgm:prSet presAssocID="{504F3C19-CA54-4881-BF50-B5F66F83E5BE}" presName="txNode" presStyleLbl="node1" presStyleIdx="0" presStyleCnt="2" custScaleX="67229" custScaleY="51655" custLinFactNeighborX="945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5B54BA-EBE8-462B-955F-D7681B82B9B2}" type="pres">
      <dgm:prSet presAssocID="{3CC51638-BAD4-4BC6-8604-FB331C8216E4}" presName="sibTrans" presStyleLbl="sibTrans2D1" presStyleIdx="0" presStyleCnt="1" custAng="0" custScaleX="179135" custScaleY="68646"/>
      <dgm:spPr/>
      <dgm:t>
        <a:bodyPr/>
        <a:lstStyle/>
        <a:p>
          <a:endParaRPr lang="nl-NL"/>
        </a:p>
      </dgm:t>
    </dgm:pt>
    <dgm:pt modelId="{76893C19-FCD4-4078-B18A-990C42C339DC}" type="pres">
      <dgm:prSet presAssocID="{3CC51638-BAD4-4BC6-8604-FB331C8216E4}" presName="connTx" presStyleLbl="sibTrans2D1" presStyleIdx="0" presStyleCnt="1"/>
      <dgm:spPr/>
      <dgm:t>
        <a:bodyPr/>
        <a:lstStyle/>
        <a:p>
          <a:endParaRPr lang="nl-NL"/>
        </a:p>
      </dgm:t>
    </dgm:pt>
    <dgm:pt modelId="{D84775AB-1D09-4BE4-89D5-E5B19557CF1F}" type="pres">
      <dgm:prSet presAssocID="{1CEB9370-404B-41EF-9BEE-8F53AB432623}" presName="composite" presStyleCnt="0"/>
      <dgm:spPr/>
      <dgm:t>
        <a:bodyPr/>
        <a:lstStyle/>
        <a:p>
          <a:endParaRPr lang="nl-NL"/>
        </a:p>
      </dgm:t>
    </dgm:pt>
    <dgm:pt modelId="{383AF6BC-3C9B-4BA8-9BA9-02F7F4D3CB19}" type="pres">
      <dgm:prSet presAssocID="{1CEB9370-404B-41EF-9BEE-8F53AB432623}" presName="imagSh" presStyleLbl="bgImgPlace1" presStyleIdx="1" presStyleCnt="2" custLinFactNeighborX="96" custLinFactNeighborY="-19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nl-NL"/>
        </a:p>
      </dgm:t>
    </dgm:pt>
    <dgm:pt modelId="{6366F16A-DE5F-44D3-BA3A-6E64A3F71106}" type="pres">
      <dgm:prSet presAssocID="{1CEB9370-404B-41EF-9BEE-8F53AB432623}" presName="txNode" presStyleLbl="node1" presStyleIdx="1" presStyleCnt="2" custScaleX="86459" custScaleY="51655" custLinFactNeighborX="500" custLinFactNeighborY="-15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6BEC3FD-F4A1-42F8-8B06-F4ACA8176D26}" type="presOf" srcId="{504F3C19-CA54-4881-BF50-B5F66F83E5BE}" destId="{D9A7670C-DA5E-4144-83D4-52A64BD40DC5}" srcOrd="0" destOrd="0" presId="urn:microsoft.com/office/officeart/2005/8/layout/hProcess10"/>
    <dgm:cxn modelId="{4F92AA43-6BB7-4774-A49C-2062BD2AD43F}" type="presOf" srcId="{1AD1C03F-3A73-4EA0-8B5B-326DF488A935}" destId="{800A0C14-6216-417F-B58A-D6C0BAF93D7D}" srcOrd="0" destOrd="0" presId="urn:microsoft.com/office/officeart/2005/8/layout/hProcess10"/>
    <dgm:cxn modelId="{6A33A56E-E394-401F-9751-3EA21AED0E2A}" type="presOf" srcId="{3CC51638-BAD4-4BC6-8604-FB331C8216E4}" destId="{76893C19-FCD4-4078-B18A-990C42C339DC}" srcOrd="1" destOrd="0" presId="urn:microsoft.com/office/officeart/2005/8/layout/hProcess10"/>
    <dgm:cxn modelId="{EC6F3C9C-88F9-49A6-90E4-205BE46870A6}" type="presOf" srcId="{1CEB9370-404B-41EF-9BEE-8F53AB432623}" destId="{6366F16A-DE5F-44D3-BA3A-6E64A3F71106}" srcOrd="0" destOrd="0" presId="urn:microsoft.com/office/officeart/2005/8/layout/hProcess10"/>
    <dgm:cxn modelId="{E495FEDE-713A-49B1-B4D3-13054034965C}" srcId="{1AD1C03F-3A73-4EA0-8B5B-326DF488A935}" destId="{504F3C19-CA54-4881-BF50-B5F66F83E5BE}" srcOrd="0" destOrd="0" parTransId="{75BCD15D-C51D-41F2-BE78-ECDCD1E6BFBB}" sibTransId="{3CC51638-BAD4-4BC6-8604-FB331C8216E4}"/>
    <dgm:cxn modelId="{49D485BA-33E9-45E9-BD83-4F7B33EEDFC4}" srcId="{1AD1C03F-3A73-4EA0-8B5B-326DF488A935}" destId="{1CEB9370-404B-41EF-9BEE-8F53AB432623}" srcOrd="1" destOrd="0" parTransId="{90EDBD02-DB86-4292-8BB6-E5369EA3CDFE}" sibTransId="{6BEE20FA-34AB-46FF-A5D8-B3FF24B828B4}"/>
    <dgm:cxn modelId="{5540A379-A116-4466-AEB1-50403DAB0B95}" type="presOf" srcId="{3CC51638-BAD4-4BC6-8604-FB331C8216E4}" destId="{1E5B54BA-EBE8-462B-955F-D7681B82B9B2}" srcOrd="0" destOrd="0" presId="urn:microsoft.com/office/officeart/2005/8/layout/hProcess10"/>
    <dgm:cxn modelId="{41FAA4DE-3DDE-4E5D-8E49-13078DE694A8}" type="presParOf" srcId="{800A0C14-6216-417F-B58A-D6C0BAF93D7D}" destId="{E3415250-CC0C-41C5-92DC-4CEB70C2D1E8}" srcOrd="0" destOrd="0" presId="urn:microsoft.com/office/officeart/2005/8/layout/hProcess10"/>
    <dgm:cxn modelId="{8F9D0F18-2ED4-4C85-8079-388C743FCA94}" type="presParOf" srcId="{E3415250-CC0C-41C5-92DC-4CEB70C2D1E8}" destId="{40114896-6B66-4EF5-AA4E-65AC9B0358D8}" srcOrd="0" destOrd="0" presId="urn:microsoft.com/office/officeart/2005/8/layout/hProcess10"/>
    <dgm:cxn modelId="{DA0DF110-57B3-469D-A412-E94B97E2B89A}" type="presParOf" srcId="{E3415250-CC0C-41C5-92DC-4CEB70C2D1E8}" destId="{D9A7670C-DA5E-4144-83D4-52A64BD40DC5}" srcOrd="1" destOrd="0" presId="urn:microsoft.com/office/officeart/2005/8/layout/hProcess10"/>
    <dgm:cxn modelId="{BB589085-E842-4632-AAD8-CE5440ABCA05}" type="presParOf" srcId="{800A0C14-6216-417F-B58A-D6C0BAF93D7D}" destId="{1E5B54BA-EBE8-462B-955F-D7681B82B9B2}" srcOrd="1" destOrd="0" presId="urn:microsoft.com/office/officeart/2005/8/layout/hProcess10"/>
    <dgm:cxn modelId="{8BD58A9C-5FD2-491F-B75C-68A54C724878}" type="presParOf" srcId="{1E5B54BA-EBE8-462B-955F-D7681B82B9B2}" destId="{76893C19-FCD4-4078-B18A-990C42C339DC}" srcOrd="0" destOrd="0" presId="urn:microsoft.com/office/officeart/2005/8/layout/hProcess10"/>
    <dgm:cxn modelId="{9A7B2533-8F55-42FE-9B2B-960455011CB0}" type="presParOf" srcId="{800A0C14-6216-417F-B58A-D6C0BAF93D7D}" destId="{D84775AB-1D09-4BE4-89D5-E5B19557CF1F}" srcOrd="2" destOrd="0" presId="urn:microsoft.com/office/officeart/2005/8/layout/hProcess10"/>
    <dgm:cxn modelId="{02A9451D-0E74-44AE-AC37-002A0F023348}" type="presParOf" srcId="{D84775AB-1D09-4BE4-89D5-E5B19557CF1F}" destId="{383AF6BC-3C9B-4BA8-9BA9-02F7F4D3CB19}" srcOrd="0" destOrd="0" presId="urn:microsoft.com/office/officeart/2005/8/layout/hProcess10"/>
    <dgm:cxn modelId="{4A1C1F4D-8067-4DFC-A019-428ACD561993}" type="presParOf" srcId="{D84775AB-1D09-4BE4-89D5-E5B19557CF1F}" destId="{6366F16A-DE5F-44D3-BA3A-6E64A3F7110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4896-6B66-4EF5-AA4E-65AC9B0358D8}">
      <dsp:nvSpPr>
        <dsp:cNvPr id="0" name=""/>
        <dsp:cNvSpPr/>
      </dsp:nvSpPr>
      <dsp:spPr>
        <a:xfrm>
          <a:off x="12898" y="157925"/>
          <a:ext cx="1510124" cy="15101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A7670C-DA5E-4144-83D4-52A64BD40DC5}">
      <dsp:nvSpPr>
        <dsp:cNvPr id="0" name=""/>
        <dsp:cNvSpPr/>
      </dsp:nvSpPr>
      <dsp:spPr>
        <a:xfrm>
          <a:off x="636452" y="1501505"/>
          <a:ext cx="1015241" cy="780054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Preparer</a:t>
          </a:r>
          <a:endParaRPr lang="nl-NL" sz="1200" kern="1200" dirty="0"/>
        </a:p>
      </dsp:txBody>
      <dsp:txXfrm>
        <a:off x="659299" y="1524352"/>
        <a:ext cx="969547" cy="734360"/>
      </dsp:txXfrm>
    </dsp:sp>
    <dsp:sp modelId="{1E5B54BA-EBE8-462B-955F-D7681B82B9B2}">
      <dsp:nvSpPr>
        <dsp:cNvPr id="0" name=""/>
        <dsp:cNvSpPr/>
      </dsp:nvSpPr>
      <dsp:spPr>
        <a:xfrm rot="71098">
          <a:off x="1644443" y="810296"/>
          <a:ext cx="360107" cy="249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000" kern="1200"/>
        </a:p>
      </dsp:txBody>
      <dsp:txXfrm>
        <a:off x="1644451" y="859341"/>
        <a:ext cx="285380" cy="149454"/>
      </dsp:txXfrm>
    </dsp:sp>
    <dsp:sp modelId="{383AF6BC-3C9B-4BA8-9BA9-02F7F4D3CB19}">
      <dsp:nvSpPr>
        <dsp:cNvPr id="0" name=""/>
        <dsp:cNvSpPr/>
      </dsp:nvSpPr>
      <dsp:spPr>
        <a:xfrm>
          <a:off x="2097260" y="201039"/>
          <a:ext cx="1510124" cy="15101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6F16A-DE5F-44D3-BA3A-6E64A3F71106}">
      <dsp:nvSpPr>
        <dsp:cNvPr id="0" name=""/>
        <dsp:cNvSpPr/>
      </dsp:nvSpPr>
      <dsp:spPr>
        <a:xfrm>
          <a:off x="2444313" y="1478854"/>
          <a:ext cx="1305638" cy="780054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Municipality</a:t>
          </a:r>
          <a:endParaRPr lang="nl-NL" sz="900" kern="1200" dirty="0"/>
        </a:p>
      </dsp:txBody>
      <dsp:txXfrm>
        <a:off x="2467160" y="1501701"/>
        <a:ext cx="1259944" cy="73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F53FB-687A-4D71-8CB2-DF089C42C5E6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A28D-2607-4FE3-A1C0-F19D87092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58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,</a:t>
            </a:r>
            <a:r>
              <a:rPr lang="nl-NL" baseline="0" dirty="0" smtClean="0"/>
              <a:t> Sofie. I </a:t>
            </a:r>
            <a:r>
              <a:rPr lang="nl-NL" baseline="0" dirty="0" err="1" smtClean="0"/>
              <a:t>am</a:t>
            </a:r>
            <a:r>
              <a:rPr lang="nl-NL" baseline="0" dirty="0" smtClean="0"/>
              <a:t> Lenny Stoeldraijer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presentation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 </a:t>
            </a:r>
            <a:r>
              <a:rPr lang="nl-NL" baseline="0" dirty="0" err="1" smtClean="0"/>
              <a:t>during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COVID-19 </a:t>
            </a:r>
            <a:r>
              <a:rPr lang="nl-NL" baseline="0" dirty="0" err="1" smtClean="0"/>
              <a:t>pandemic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9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beginning</a:t>
            </a:r>
            <a:r>
              <a:rPr lang="nl-NL" dirty="0" smtClean="0"/>
              <a:t> of 2020 we </a:t>
            </a:r>
            <a:r>
              <a:rPr lang="nl-NL" dirty="0" err="1" smtClean="0"/>
              <a:t>saw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instutitute</a:t>
            </a:r>
            <a:r>
              <a:rPr lang="nl-NL" baseline="0" dirty="0" smtClean="0"/>
              <a:t> of public health was </a:t>
            </a:r>
            <a:r>
              <a:rPr lang="nl-NL" baseline="0" dirty="0" err="1" smtClean="0"/>
              <a:t>unable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register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deaths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COVID-19.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little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testing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incidence</a:t>
            </a:r>
            <a:r>
              <a:rPr lang="nl-NL" baseline="0" dirty="0" smtClean="0"/>
              <a:t> of COVID-19 was </a:t>
            </a:r>
            <a:r>
              <a:rPr lang="nl-NL" baseline="0" dirty="0" err="1" smtClean="0"/>
              <a:t>underestimated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is no </a:t>
            </a:r>
            <a:r>
              <a:rPr lang="nl-NL" baseline="0" dirty="0" err="1" smtClean="0"/>
              <a:t>obligation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report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deceased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COVID-19 </a:t>
            </a:r>
            <a:r>
              <a:rPr lang="nl-NL" baseline="0" dirty="0" err="1" smtClean="0"/>
              <a:t>causing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imcomplete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died</a:t>
            </a:r>
            <a:r>
              <a:rPr lang="nl-NL" baseline="0" dirty="0" smtClean="0"/>
              <a:t> of COVID-19. </a:t>
            </a:r>
          </a:p>
          <a:p>
            <a:r>
              <a:rPr lang="nl-NL" baseline="0" dirty="0" smtClean="0"/>
              <a:t>At </a:t>
            </a:r>
            <a:r>
              <a:rPr lang="nl-NL" baseline="0" dirty="0" err="1" smtClean="0"/>
              <a:t>Statistics</a:t>
            </a:r>
            <a:r>
              <a:rPr lang="nl-NL" baseline="0" dirty="0" smtClean="0"/>
              <a:t> Netherlands we </a:t>
            </a:r>
            <a:r>
              <a:rPr lang="nl-NL" baseline="0" dirty="0" err="1" smtClean="0"/>
              <a:t>receive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include</a:t>
            </a:r>
            <a:r>
              <a:rPr lang="nl-NL" baseline="0" dirty="0" smtClean="0"/>
              <a:t> information on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died</a:t>
            </a:r>
            <a:r>
              <a:rPr lang="nl-NL" baseline="0" dirty="0" smtClean="0"/>
              <a:t> of COVID-19, but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of manual processing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after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six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months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So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unclear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of COVID-19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 in a </a:t>
            </a:r>
            <a:r>
              <a:rPr lang="nl-NL" baseline="0" dirty="0" err="1" smtClean="0"/>
              <a:t>timely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manner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something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relevant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policy.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39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However</a:t>
            </a:r>
            <a:r>
              <a:rPr lang="nl-NL" baseline="0" dirty="0" smtClean="0"/>
              <a:t>,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 we have a digital </a:t>
            </a:r>
            <a:r>
              <a:rPr lang="nl-NL" baseline="0" dirty="0" err="1" smtClean="0"/>
              <a:t>population</a:t>
            </a:r>
            <a:r>
              <a:rPr lang="nl-NL" baseline="0" dirty="0" smtClean="0"/>
              <a:t> register of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municipalities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Netherlands. 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system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deaths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reported</a:t>
            </a:r>
            <a:r>
              <a:rPr lang="nl-NL" baseline="0" dirty="0" smtClean="0"/>
              <a:t>. At </a:t>
            </a:r>
            <a:r>
              <a:rPr lang="nl-NL" baseline="0" dirty="0" err="1" smtClean="0"/>
              <a:t>Statistics</a:t>
            </a:r>
            <a:r>
              <a:rPr lang="nl-NL" baseline="0" dirty="0" smtClean="0"/>
              <a:t> Netherlands we have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information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quickly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after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information is </a:t>
            </a:r>
            <a:r>
              <a:rPr lang="nl-NL" baseline="0" dirty="0" err="1" smtClean="0"/>
              <a:t>entered</a:t>
            </a:r>
            <a:r>
              <a:rPr lang="nl-NL" baseline="0" dirty="0" smtClean="0"/>
              <a:t>. We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therefor</a:t>
            </a:r>
            <a:r>
              <a:rPr lang="nl-NL" baseline="0" dirty="0" smtClean="0"/>
              <a:t> in a </a:t>
            </a:r>
            <a:r>
              <a:rPr lang="nl-NL" baseline="0" dirty="0" err="1" smtClean="0"/>
              <a:t>position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a complete picture </a:t>
            </a:r>
            <a:r>
              <a:rPr lang="nl-NL" baseline="0" dirty="0" err="1" smtClean="0"/>
              <a:t>regarding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total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 in a </a:t>
            </a:r>
            <a:r>
              <a:rPr lang="nl-NL" baseline="0" dirty="0" err="1" smtClean="0"/>
              <a:t>timely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manner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55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does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Netherlands?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someone</a:t>
            </a:r>
            <a:r>
              <a:rPr lang="nl-NL" baseline="0" dirty="0" smtClean="0"/>
              <a:t> dies, a </a:t>
            </a:r>
            <a:r>
              <a:rPr lang="nl-NL" baseline="0" dirty="0" err="1" smtClean="0"/>
              <a:t>medical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examinar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fills</a:t>
            </a:r>
            <a:r>
              <a:rPr lang="nl-NL" baseline="0" dirty="0" smtClean="0"/>
              <a:t> in a </a:t>
            </a:r>
            <a:r>
              <a:rPr lang="nl-NL" baseline="0" dirty="0" err="1" smtClean="0"/>
              <a:t>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form.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submitted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municipality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together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certificate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The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certificate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registered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population</a:t>
            </a:r>
            <a:r>
              <a:rPr lang="nl-NL" baseline="0" dirty="0" smtClean="0"/>
              <a:t> register.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recieved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Statistics</a:t>
            </a:r>
            <a:r>
              <a:rPr lang="nl-NL" baseline="0" dirty="0" smtClean="0"/>
              <a:t> Netherlands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next </a:t>
            </a:r>
            <a:r>
              <a:rPr lang="nl-NL" baseline="0" dirty="0" err="1" smtClean="0"/>
              <a:t>day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After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weeks, we </a:t>
            </a:r>
            <a:r>
              <a:rPr lang="nl-NL" baseline="0" dirty="0" err="1" smtClean="0"/>
              <a:t>publish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total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deaths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The </a:t>
            </a:r>
            <a:r>
              <a:rPr lang="nl-NL" baseline="0" dirty="0" err="1" smtClean="0"/>
              <a:t>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form is sent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Statistics</a:t>
            </a:r>
            <a:r>
              <a:rPr lang="nl-NL" baseline="0" dirty="0" smtClean="0"/>
              <a:t> Netherlands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coded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paper </a:t>
            </a:r>
            <a:r>
              <a:rPr lang="nl-NL" baseline="0" dirty="0" err="1" smtClean="0"/>
              <a:t>forms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done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manually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After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six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months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publish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persons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01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beginning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first wave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COVID-19 </a:t>
            </a:r>
            <a:r>
              <a:rPr lang="nl-NL" baseline="0" dirty="0" err="1" smtClean="0"/>
              <a:t>epidemic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Netherlands, we </a:t>
            </a:r>
            <a:r>
              <a:rPr lang="nl-NL" baseline="0" dirty="0" err="1" smtClean="0"/>
              <a:t>published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weekly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instead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twoweekly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added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estimate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previous</a:t>
            </a:r>
            <a:r>
              <a:rPr lang="nl-NL" baseline="0" dirty="0" smtClean="0"/>
              <a:t> week,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received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far.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included</a:t>
            </a:r>
            <a:r>
              <a:rPr lang="nl-NL" baseline="0" dirty="0" smtClean="0"/>
              <a:t> more detail in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publish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instance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regional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numbers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had new </a:t>
            </a:r>
            <a:r>
              <a:rPr lang="nl-NL" baseline="0" dirty="0" err="1" smtClean="0"/>
              <a:t>publications</a:t>
            </a:r>
            <a:r>
              <a:rPr lang="nl-NL" baseline="0" dirty="0" smtClean="0"/>
              <a:t>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68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first new </a:t>
            </a:r>
            <a:r>
              <a:rPr lang="nl-NL" dirty="0" err="1" smtClean="0"/>
              <a:t>thing</a:t>
            </a:r>
            <a:r>
              <a:rPr lang="nl-NL" dirty="0" smtClean="0"/>
              <a:t> we </a:t>
            </a:r>
            <a:r>
              <a:rPr lang="nl-NL" dirty="0" err="1" smtClean="0"/>
              <a:t>added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publications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estimate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was no </a:t>
            </a:r>
            <a:r>
              <a:rPr lang="nl-NL" baseline="0" dirty="0" err="1" smtClean="0"/>
              <a:t>epidemic</a:t>
            </a:r>
            <a:r>
              <a:rPr lang="nl-NL" baseline="0" dirty="0" smtClean="0"/>
              <a:t>. </a:t>
            </a:r>
          </a:p>
          <a:p>
            <a:r>
              <a:rPr lang="en-US" baseline="0" dirty="0" smtClean="0"/>
              <a:t>The deaths we observe above the estimated mortality is called excess mortality. </a:t>
            </a:r>
          </a:p>
          <a:p>
            <a:r>
              <a:rPr lang="en-US" baseline="0" dirty="0" smtClean="0"/>
              <a:t>The excess mortality is a first estimate of how many people died of COVID-19 and gives an indication of the severity of the epidemic.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Because of the very timely figures on total mortality, this can be presented in a very timely matter.</a:t>
            </a:r>
          </a:p>
          <a:p>
            <a:r>
              <a:rPr lang="en-US" baseline="0" dirty="0" smtClean="0"/>
              <a:t>In 2020 the excess mortality was about 15 thousand, 10 percent higher than estimated.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65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information </a:t>
            </a:r>
            <a:r>
              <a:rPr lang="nl-NL" dirty="0" err="1" smtClean="0"/>
              <a:t>about</a:t>
            </a:r>
            <a:r>
              <a:rPr lang="nl-NL" dirty="0" smtClean="0"/>
              <a:t> long</a:t>
            </a:r>
            <a:r>
              <a:rPr lang="nl-NL" baseline="0" dirty="0" smtClean="0"/>
              <a:t>-term care users,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nursing</a:t>
            </a:r>
            <a:r>
              <a:rPr lang="nl-NL" baseline="0" dirty="0" smtClean="0"/>
              <a:t> homes. </a:t>
            </a:r>
          </a:p>
          <a:p>
            <a:r>
              <a:rPr lang="nl-NL" baseline="0" dirty="0" smtClean="0"/>
              <a:t>It </a:t>
            </a:r>
            <a:r>
              <a:rPr lang="nl-NL" baseline="0" dirty="0" err="1" smtClean="0"/>
              <a:t>gives</a:t>
            </a:r>
            <a:r>
              <a:rPr lang="nl-NL" baseline="0" dirty="0" smtClean="0"/>
              <a:t> information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most </a:t>
            </a:r>
            <a:r>
              <a:rPr lang="nl-NL" baseline="0" dirty="0" err="1" smtClean="0"/>
              <a:t>vulnerable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population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We have </a:t>
            </a:r>
            <a:r>
              <a:rPr lang="nl-NL" baseline="0" dirty="0" err="1" smtClean="0"/>
              <a:t>seen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long-term care users are more </a:t>
            </a:r>
            <a:r>
              <a:rPr lang="nl-NL" baseline="0" dirty="0" err="1" smtClean="0"/>
              <a:t>severly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affected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COVID-19 </a:t>
            </a:r>
            <a:r>
              <a:rPr lang="nl-NL" baseline="0" dirty="0" err="1" smtClean="0"/>
              <a:t>epidemic</a:t>
            </a:r>
            <a:r>
              <a:rPr lang="nl-NL" baseline="0" dirty="0" smtClean="0"/>
              <a:t>. </a:t>
            </a:r>
          </a:p>
          <a:p>
            <a:r>
              <a:rPr lang="nl-NL" baseline="0" dirty="0" err="1" smtClean="0"/>
              <a:t>During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first wave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among</a:t>
            </a:r>
            <a:r>
              <a:rPr lang="nl-NL" baseline="0" dirty="0" smtClean="0"/>
              <a:t> long-term care users </a:t>
            </a:r>
            <a:r>
              <a:rPr lang="nl-NL" baseline="0" dirty="0" err="1" smtClean="0"/>
              <a:t>doubled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whereas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general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population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increased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a half.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46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have </a:t>
            </a:r>
            <a:r>
              <a:rPr lang="nl-NL" dirty="0" err="1" smtClean="0"/>
              <a:t>seen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r>
              <a:rPr lang="nl-NL" dirty="0" smtClean="0"/>
              <a:t> </a:t>
            </a:r>
            <a:r>
              <a:rPr lang="nl-NL" dirty="0" err="1" smtClean="0"/>
              <a:t>reported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National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of Public Health is </a:t>
            </a:r>
            <a:r>
              <a:rPr lang="nl-NL" baseline="0" dirty="0" err="1" smtClean="0"/>
              <a:t>timely</a:t>
            </a:r>
            <a:r>
              <a:rPr lang="nl-NL" baseline="0" dirty="0" smtClean="0"/>
              <a:t>, but </a:t>
            </a:r>
            <a:r>
              <a:rPr lang="nl-NL" baseline="0" dirty="0" err="1" smtClean="0"/>
              <a:t>still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under-reported</a:t>
            </a:r>
            <a:r>
              <a:rPr lang="nl-NL" baseline="0" dirty="0" smtClean="0"/>
              <a:t>.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figure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represented</a:t>
            </a:r>
            <a:r>
              <a:rPr lang="nl-NL" baseline="0" dirty="0" smtClean="0"/>
              <a:t> bij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red line.</a:t>
            </a:r>
          </a:p>
          <a:p>
            <a:r>
              <a:rPr lang="nl-NL" baseline="0" dirty="0" smtClean="0"/>
              <a:t>At </a:t>
            </a:r>
            <a:r>
              <a:rPr lang="nl-NL" baseline="0" dirty="0" err="1" smtClean="0"/>
              <a:t>Statistics</a:t>
            </a:r>
            <a:r>
              <a:rPr lang="nl-NL" baseline="0" dirty="0" smtClean="0"/>
              <a:t> Netherlands, we have </a:t>
            </a:r>
            <a:r>
              <a:rPr lang="nl-NL" baseline="0" dirty="0" err="1" smtClean="0"/>
              <a:t>worked</a:t>
            </a:r>
            <a:r>
              <a:rPr lang="nl-NL" baseline="0" dirty="0" smtClean="0"/>
              <a:t> hard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publish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statistics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months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earlier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in 4 </a:t>
            </a:r>
            <a:r>
              <a:rPr lang="nl-NL" baseline="0" dirty="0" err="1" smtClean="0"/>
              <a:t>months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instead</a:t>
            </a:r>
            <a:r>
              <a:rPr lang="nl-NL" baseline="0" dirty="0" smtClean="0"/>
              <a:t> of 6. It is </a:t>
            </a:r>
            <a:r>
              <a:rPr lang="nl-NL" baseline="0" dirty="0" err="1" smtClean="0"/>
              <a:t>presented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figure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green line.</a:t>
            </a:r>
            <a:endParaRPr lang="nl-NL" dirty="0" smtClean="0"/>
          </a:p>
          <a:p>
            <a:r>
              <a:rPr lang="en-US" baseline="0" dirty="0" smtClean="0"/>
              <a:t>With this information on who died on COVID-19, we have seen that e</a:t>
            </a:r>
            <a:r>
              <a:rPr lang="en-US" dirty="0" smtClean="0"/>
              <a:t>xcess mortality is entirely due to COVID-19 and therefor</a:t>
            </a:r>
            <a:r>
              <a:rPr lang="en-US" baseline="0" dirty="0" smtClean="0"/>
              <a:t> a good indicator for COVID-19 mortality</a:t>
            </a:r>
            <a:r>
              <a:rPr lang="en-US" dirty="0" smtClean="0"/>
              <a:t>.</a:t>
            </a:r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will therefor</a:t>
            </a:r>
            <a:r>
              <a:rPr lang="en-US" baseline="0" dirty="0" smtClean="0"/>
              <a:t> </a:t>
            </a:r>
            <a:r>
              <a:rPr lang="en-US" dirty="0" smtClean="0"/>
              <a:t>continue publishing on total mortality</a:t>
            </a:r>
            <a:r>
              <a:rPr lang="en-US" baseline="0" dirty="0" smtClean="0"/>
              <a:t> in the Netherlands.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617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By</a:t>
            </a:r>
            <a:r>
              <a:rPr lang="nl-NL" dirty="0" smtClean="0"/>
              <a:t> more </a:t>
            </a:r>
            <a:r>
              <a:rPr lang="nl-NL" dirty="0" err="1" smtClean="0"/>
              <a:t>testing</a:t>
            </a:r>
            <a:r>
              <a:rPr lang="nl-NL" dirty="0" smtClean="0"/>
              <a:t>, </a:t>
            </a:r>
            <a:r>
              <a:rPr lang="nl-NL" dirty="0" err="1" smtClean="0"/>
              <a:t>weekly</a:t>
            </a:r>
            <a:r>
              <a:rPr lang="nl-NL" dirty="0" smtClean="0"/>
              <a:t> </a:t>
            </a:r>
            <a:r>
              <a:rPr lang="nl-NL" dirty="0" err="1" smtClean="0"/>
              <a:t>publication</a:t>
            </a:r>
            <a:r>
              <a:rPr lang="nl-NL" baseline="0" dirty="0" err="1" smtClean="0"/>
              <a:t>s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total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faster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death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publication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better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understanding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among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most </a:t>
            </a:r>
            <a:r>
              <a:rPr lang="nl-NL" baseline="0" dirty="0" err="1" smtClean="0"/>
              <a:t>vulnerable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population</a:t>
            </a:r>
            <a:r>
              <a:rPr lang="nl-NL" baseline="0" dirty="0" smtClean="0"/>
              <a:t>,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, in a joint effort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National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of Public health, </a:t>
            </a:r>
          </a:p>
          <a:p>
            <a:r>
              <a:rPr lang="nl-NL" baseline="0" dirty="0" err="1" smtClean="0"/>
              <a:t>to</a:t>
            </a:r>
            <a:r>
              <a:rPr lang="nl-NL" baseline="0" dirty="0" smtClean="0"/>
              <a:t> present </a:t>
            </a:r>
            <a:r>
              <a:rPr lang="nl-NL" baseline="0" smtClean="0"/>
              <a:t>a complete </a:t>
            </a:r>
            <a:r>
              <a:rPr lang="nl-NL" baseline="0" dirty="0" smtClean="0"/>
              <a:t>picture on COVID-19 </a:t>
            </a:r>
            <a:r>
              <a:rPr lang="nl-NL" baseline="0" dirty="0" err="1" smtClean="0"/>
              <a:t>mortality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Netherlands in a </a:t>
            </a:r>
            <a:r>
              <a:rPr lang="nl-NL" baseline="0" dirty="0" err="1" smtClean="0"/>
              <a:t>timely</a:t>
            </a:r>
            <a:r>
              <a:rPr lang="nl-NL" baseline="0" dirty="0" smtClean="0"/>
              <a:t> matter.</a:t>
            </a:r>
            <a:endParaRPr lang="nl-NL" dirty="0" smtClean="0"/>
          </a:p>
          <a:p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baseline="0" dirty="0" smtClean="0"/>
              <a:t> attention.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back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microfoon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Martijn Tennekes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next </a:t>
            </a:r>
            <a:r>
              <a:rPr lang="nl-NL" baseline="0" dirty="0" err="1" smtClean="0"/>
              <a:t>presentation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mobility</a:t>
            </a:r>
            <a:r>
              <a:rPr lang="nl-NL" baseline="0" dirty="0" smtClean="0"/>
              <a:t>.</a:t>
            </a:r>
            <a:endParaRPr lang="nl-NL" dirty="0" smtClean="0"/>
          </a:p>
          <a:p>
            <a:endParaRPr lang="nl-NL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A28D-2607-4FE3-A1C0-F19D870924A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268" y="1022251"/>
            <a:ext cx="2982037" cy="4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6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21" y="1604433"/>
            <a:ext cx="10272116" cy="4607984"/>
          </a:xfrm>
          <a:prstGeom prst="rect">
            <a:avLst/>
          </a:prstGeom>
        </p:spPr>
        <p:txBody>
          <a:bodyPr/>
          <a:lstStyle>
            <a:lvl1pPr marL="457177" indent="-457177">
              <a:buFont typeface="Calibri" pitchFamily="34" charset="0"/>
              <a:buChar char="─"/>
              <a:defRPr lang="nl-NL" sz="3200" b="0" kern="1200" spc="53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990551" indent="-38098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2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49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06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 smtClean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421" y="260357"/>
            <a:ext cx="10272116" cy="1248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Conclusie / trends /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31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7223" y="1371541"/>
            <a:ext cx="1908223" cy="29319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02" y="4896000"/>
            <a:ext cx="9555727" cy="11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7223" y="1371541"/>
            <a:ext cx="1908223" cy="29319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50" y="4896000"/>
            <a:ext cx="9556724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6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22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268" y="1022251"/>
            <a:ext cx="2982037" cy="4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" t="2279" r="85717" b="67123"/>
          <a:stretch/>
        </p:blipFill>
        <p:spPr>
          <a:xfrm>
            <a:off x="473707" y="161371"/>
            <a:ext cx="2014991" cy="2763887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5" y="5637245"/>
            <a:ext cx="10656921" cy="38404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133" b="0" kern="1200" spc="53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5" y="6021288"/>
            <a:ext cx="10656921" cy="38404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133" b="0" kern="1200" spc="53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Optioneel datum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5" y="3044963"/>
            <a:ext cx="10656921" cy="136786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4000" b="1" kern="1200" spc="8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719405" y="4485118"/>
            <a:ext cx="10656921" cy="105611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200" b="0" kern="1200" spc="53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69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412776"/>
            <a:ext cx="10369152" cy="1248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948947"/>
            <a:ext cx="10369152" cy="3264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369152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2308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084851"/>
            <a:ext cx="10177131" cy="4128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69"/>
            <a:ext cx="10177131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 over 2 regels</a:t>
            </a:r>
          </a:p>
          <a:p>
            <a:pPr lvl="0"/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bold</a:t>
            </a:r>
            <a:r>
              <a:rPr lang="nl-NL" dirty="0" smtClean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325009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316765"/>
            <a:ext cx="1017713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69"/>
            <a:ext cx="10177131" cy="6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34842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4532" y="0"/>
            <a:ext cx="12192000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325" y="5399659"/>
            <a:ext cx="786308" cy="728555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067325" y="6277669"/>
            <a:ext cx="786308" cy="432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600">
                <a:solidFill>
                  <a:schemeClr val="bg1"/>
                </a:solidFill>
              </a:rPr>
              <a:pPr algn="ctr"/>
              <a:t>‹nr.›</a:t>
            </a:fld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15418" y="2675439"/>
            <a:ext cx="10369151" cy="753567"/>
          </a:xfrm>
          <a:prstGeom prst="rect">
            <a:avLst/>
          </a:prstGeom>
        </p:spPr>
        <p:txBody>
          <a:bodyPr/>
          <a:lstStyle>
            <a:lvl1pPr algn="l">
              <a:defRPr lang="nl-NL" sz="4000" b="1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4000" b="1" dirty="0" smtClean="0">
                <a:solidFill>
                  <a:schemeClr val="bg1"/>
                </a:solidFill>
              </a:rPr>
              <a:t>Hoofdstuk titel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5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473707" y="161371"/>
            <a:ext cx="2014991" cy="2763887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5" y="5637245"/>
            <a:ext cx="10656921" cy="38404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133" b="0" kern="1200" spc="53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5" y="6021288"/>
            <a:ext cx="10656921" cy="38404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133" b="0" kern="1200" spc="53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Optioneel datum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5" y="3044963"/>
            <a:ext cx="10656921" cy="136786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4000" b="1" kern="1200" spc="8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719405" y="4485118"/>
            <a:ext cx="10656921" cy="105611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200" b="0" kern="1200" spc="53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  <a:p>
            <a:pPr lvl="0"/>
            <a:r>
              <a:rPr lang="nl-NL" dirty="0" smtClean="0"/>
              <a:t>regel2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15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21" y="1604801"/>
            <a:ext cx="10176105" cy="4607620"/>
          </a:xfrm>
          <a:prstGeom prst="rect">
            <a:avLst/>
          </a:prstGeom>
        </p:spPr>
        <p:txBody>
          <a:bodyPr/>
          <a:lstStyle>
            <a:lvl1pPr marL="457177" indent="-457177">
              <a:buFont typeface="Calibri" pitchFamily="34" charset="0"/>
              <a:buChar char="─"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990551" indent="-38098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2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49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06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 smtClean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177131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66639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21" y="1604799"/>
            <a:ext cx="10176105" cy="4607619"/>
          </a:xfrm>
          <a:prstGeom prst="rect">
            <a:avLst/>
          </a:prstGeom>
        </p:spPr>
        <p:txBody>
          <a:bodyPr/>
          <a:lstStyle>
            <a:lvl1pPr marL="609570" indent="-609570">
              <a:buFont typeface="+mj-lt"/>
              <a:buAutoNum type="arabicPeriod"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990551" indent="-38098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2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49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06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 smtClean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177131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8791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dirty="0"/>
          </a:p>
        </p:txBody>
      </p:sp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325" y="5399659"/>
            <a:ext cx="786308" cy="728555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067325" y="6277669"/>
            <a:ext cx="786308" cy="4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2" y="275165"/>
            <a:ext cx="10287663" cy="1248000"/>
          </a:xfrm>
          <a:prstGeom prst="rect">
            <a:avLst/>
          </a:prstGeom>
        </p:spPr>
        <p:txBody>
          <a:bodyPr/>
          <a:lstStyle>
            <a:lvl1pPr algn="l">
              <a:defRPr lang="nl-NL" sz="4000" b="1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4000" b="1" dirty="0" smtClean="0">
                <a:solidFill>
                  <a:schemeClr val="bg1"/>
                </a:solidFill>
              </a:rPr>
              <a:t>Conclusies / trends / …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5" y="1618723"/>
            <a:ext cx="10272183" cy="4510617"/>
          </a:xfrm>
          <a:prstGeom prst="rect">
            <a:avLst/>
          </a:prstGeom>
        </p:spPr>
        <p:txBody>
          <a:bodyPr/>
          <a:lstStyle>
            <a:lvl1pPr marL="457177" indent="-457177">
              <a:buFont typeface="Calibri" pitchFamily="34" charset="0"/>
              <a:buChar char="─"/>
              <a:defRPr sz="3200" b="0">
                <a:solidFill>
                  <a:schemeClr val="bg1"/>
                </a:solidFill>
              </a:defRPr>
            </a:lvl1pPr>
            <a:lvl2pPr marL="60957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1219139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828709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2438278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Korte opsomming van 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89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21" y="1604433"/>
            <a:ext cx="10272116" cy="4607984"/>
          </a:xfrm>
          <a:prstGeom prst="rect">
            <a:avLst/>
          </a:prstGeom>
        </p:spPr>
        <p:txBody>
          <a:bodyPr/>
          <a:lstStyle>
            <a:lvl1pPr marL="457177" indent="-457177">
              <a:buFont typeface="Calibri" pitchFamily="34" charset="0"/>
              <a:buChar char="─"/>
              <a:defRPr lang="nl-NL" sz="3200" b="0" kern="1200" spc="53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990551" indent="-38098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2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49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06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 smtClean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421" y="260357"/>
            <a:ext cx="10272116" cy="1248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Conclusie / trends /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18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7223" y="1371541"/>
            <a:ext cx="1908223" cy="29319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402" y="4896000"/>
            <a:ext cx="9555727" cy="11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7223" y="1371541"/>
            <a:ext cx="1908223" cy="29319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650" y="4896000"/>
            <a:ext cx="9556724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366-75D4-B147-B202-804AD67C5E02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CB35-BDFA-CF42-AF91-7A4884E593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78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412776"/>
            <a:ext cx="10369152" cy="1248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948947"/>
            <a:ext cx="10369152" cy="3264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369152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71352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084851"/>
            <a:ext cx="10177131" cy="4128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69"/>
            <a:ext cx="10177131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 over 2 regels</a:t>
            </a:r>
          </a:p>
          <a:p>
            <a:pPr lvl="0"/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bold</a:t>
            </a:r>
            <a:r>
              <a:rPr lang="nl-NL" dirty="0" smtClean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44761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316765"/>
            <a:ext cx="1017713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69"/>
            <a:ext cx="10177131" cy="6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381731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4532" y="0"/>
            <a:ext cx="12192000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25" y="5399659"/>
            <a:ext cx="786308" cy="728555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067325" y="6277669"/>
            <a:ext cx="786308" cy="432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600">
                <a:solidFill>
                  <a:schemeClr val="bg1"/>
                </a:solidFill>
              </a:rPr>
              <a:pPr algn="ctr"/>
              <a:t>‹nr.›</a:t>
            </a:fld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15418" y="2675439"/>
            <a:ext cx="10369151" cy="753567"/>
          </a:xfrm>
          <a:prstGeom prst="rect">
            <a:avLst/>
          </a:prstGeom>
        </p:spPr>
        <p:txBody>
          <a:bodyPr/>
          <a:lstStyle>
            <a:lvl1pPr algn="l">
              <a:defRPr lang="nl-NL" sz="4000" b="1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4000" b="1" dirty="0" smtClean="0">
                <a:solidFill>
                  <a:schemeClr val="bg1"/>
                </a:solidFill>
              </a:rPr>
              <a:t>Hoofdstuk titel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21" y="1604801"/>
            <a:ext cx="10176105" cy="4607620"/>
          </a:xfrm>
          <a:prstGeom prst="rect">
            <a:avLst/>
          </a:prstGeom>
        </p:spPr>
        <p:txBody>
          <a:bodyPr/>
          <a:lstStyle>
            <a:lvl1pPr marL="457177" indent="-457177">
              <a:buFont typeface="Calibri" pitchFamily="34" charset="0"/>
              <a:buChar char="─"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990551" indent="-38098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2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49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06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 smtClean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177131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8343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21" y="1604799"/>
            <a:ext cx="10176105" cy="4607619"/>
          </a:xfrm>
          <a:prstGeom prst="rect">
            <a:avLst/>
          </a:prstGeom>
        </p:spPr>
        <p:txBody>
          <a:bodyPr/>
          <a:lstStyle>
            <a:lvl1pPr marL="609570" indent="-609570">
              <a:buFont typeface="+mj-lt"/>
              <a:buAutoNum type="arabicPeriod"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990551" indent="-38098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2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49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063" indent="-304784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 smtClean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177131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70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NL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24006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dirty="0"/>
          </a:p>
        </p:txBody>
      </p:sp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25" y="5399659"/>
            <a:ext cx="786308" cy="728555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067325" y="6277669"/>
            <a:ext cx="786308" cy="4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2" y="275165"/>
            <a:ext cx="10287663" cy="1248000"/>
          </a:xfrm>
          <a:prstGeom prst="rect">
            <a:avLst/>
          </a:prstGeom>
        </p:spPr>
        <p:txBody>
          <a:bodyPr/>
          <a:lstStyle>
            <a:lvl1pPr algn="l">
              <a:defRPr lang="nl-NL" sz="4000" b="1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4000" b="1" dirty="0" smtClean="0">
                <a:solidFill>
                  <a:schemeClr val="bg1"/>
                </a:solidFill>
              </a:rPr>
              <a:t>Conclusies / trends / …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5" y="1618723"/>
            <a:ext cx="10272183" cy="4510617"/>
          </a:xfrm>
          <a:prstGeom prst="rect">
            <a:avLst/>
          </a:prstGeom>
        </p:spPr>
        <p:txBody>
          <a:bodyPr/>
          <a:lstStyle>
            <a:lvl1pPr marL="457177" indent="-457177">
              <a:buFont typeface="Calibri" pitchFamily="34" charset="0"/>
              <a:buChar char="─"/>
              <a:defRPr sz="3200" b="0">
                <a:solidFill>
                  <a:schemeClr val="bg1"/>
                </a:solidFill>
              </a:defRPr>
            </a:lvl1pPr>
            <a:lvl2pPr marL="60957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1219139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828709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2438278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Korte opsomming van 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88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14" name="Rechthoek 13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67325" y="6277669"/>
            <a:ext cx="786308" cy="432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25" y="5399659"/>
            <a:ext cx="786308" cy="72855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8034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14" name="Rechthoek 13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67325" y="6277669"/>
            <a:ext cx="786308" cy="432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600" smtClean="0"/>
              <a:pPr algn="ctr"/>
              <a:t>‹nr.›</a:t>
            </a:fld>
            <a:endParaRPr lang="nl-NL" sz="16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325" y="5399659"/>
            <a:ext cx="786308" cy="72855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641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7" y="1"/>
            <a:ext cx="119276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fgeronde rechthoek 5"/>
          <p:cNvSpPr/>
          <p:nvPr/>
        </p:nvSpPr>
        <p:spPr>
          <a:xfrm>
            <a:off x="99849" y="4273618"/>
            <a:ext cx="2749230" cy="875899"/>
          </a:xfrm>
          <a:prstGeom prst="roundRect">
            <a:avLst/>
          </a:prstGeom>
          <a:solidFill>
            <a:srgbClr val="003D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0" rIns="226184" bIns="113090" rtlCol="0" anchor="ctr"/>
          <a:lstStyle/>
          <a:p>
            <a:r>
              <a:rPr lang="en-US" sz="1600" dirty="0" smtClean="0">
                <a:latin typeface="+mj-lt"/>
              </a:rPr>
              <a:t>Lenny Stoeldraijer CBS</a:t>
            </a:r>
            <a:endParaRPr lang="nl-NL" sz="1600" dirty="0">
              <a:latin typeface="+mj-lt"/>
            </a:endParaRPr>
          </a:p>
        </p:txBody>
      </p:sp>
      <p:sp>
        <p:nvSpPr>
          <p:cNvPr id="13" name="Afgeronde rechthoek 8"/>
          <p:cNvSpPr/>
          <p:nvPr/>
        </p:nvSpPr>
        <p:spPr>
          <a:xfrm>
            <a:off x="99849" y="3960582"/>
            <a:ext cx="4067890" cy="409287"/>
          </a:xfrm>
          <a:prstGeom prst="roundRect">
            <a:avLst/>
          </a:prstGeom>
          <a:solidFill>
            <a:srgbClr val="00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0" rIns="226184" bIns="113090" rtlCol="0" anchor="ctr"/>
          <a:lstStyle/>
          <a:p>
            <a:r>
              <a:rPr lang="en-US" sz="1600" b="1" dirty="0" smtClean="0">
                <a:latin typeface="+mj-lt"/>
              </a:rPr>
              <a:t>The Need for Timely Official Statistics</a:t>
            </a:r>
            <a:endParaRPr lang="nl-NL" sz="1600" b="1" dirty="0">
              <a:latin typeface="+mj-lt"/>
            </a:endParaRPr>
          </a:p>
        </p:txBody>
      </p:sp>
      <p:sp>
        <p:nvSpPr>
          <p:cNvPr id="14" name="Afgeronde rechthoek 8"/>
          <p:cNvSpPr/>
          <p:nvPr/>
        </p:nvSpPr>
        <p:spPr>
          <a:xfrm>
            <a:off x="99848" y="3291712"/>
            <a:ext cx="3240117" cy="668870"/>
          </a:xfrm>
          <a:prstGeom prst="roundRect">
            <a:avLst/>
          </a:prstGeom>
          <a:solidFill>
            <a:srgbClr val="0DC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0" rIns="226184" bIns="113090" rtlCol="0" anchor="ctr"/>
          <a:lstStyle/>
          <a:p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Big Data Matters 3</a:t>
            </a:r>
            <a:endParaRPr lang="nl-NL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Afgeronde rechthoek 8"/>
          <p:cNvSpPr/>
          <p:nvPr/>
        </p:nvSpPr>
        <p:spPr>
          <a:xfrm>
            <a:off x="128724" y="623909"/>
            <a:ext cx="10083679" cy="10810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0" rIns="226184" bIns="11309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Mortality in the Netherlands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during </a:t>
            </a:r>
            <a:r>
              <a:rPr lang="en-US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COVID-19 pandemic</a:t>
            </a:r>
            <a:endParaRPr lang="nl-NL" sz="36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-21337" y="1"/>
            <a:ext cx="242371" cy="6857999"/>
          </a:xfrm>
          <a:prstGeom prst="rect">
            <a:avLst/>
          </a:prstGeom>
          <a:solidFill>
            <a:srgbClr val="00A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26184" tIns="113091" rIns="226184" bIns="113091"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9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2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3393" y="1316765"/>
            <a:ext cx="10177130" cy="4896544"/>
          </a:xfrm>
        </p:spPr>
        <p:txBody>
          <a:bodyPr>
            <a:normAutofit fontScale="92500" lnSpcReduction="10000"/>
          </a:bodyPr>
          <a:lstStyle/>
          <a:p>
            <a:r>
              <a:rPr lang="nl-NL" sz="3000" b="1" spc="80" dirty="0" smtClean="0">
                <a:solidFill>
                  <a:srgbClr val="00A1CD"/>
                </a:solidFill>
              </a:rPr>
              <a:t>National </a:t>
            </a:r>
            <a:r>
              <a:rPr lang="nl-NL" sz="3000" b="1" spc="80" dirty="0" err="1">
                <a:solidFill>
                  <a:srgbClr val="00A1CD"/>
                </a:solidFill>
              </a:rPr>
              <a:t>Institute</a:t>
            </a:r>
            <a:r>
              <a:rPr lang="nl-NL" sz="3000" b="1" spc="80" dirty="0">
                <a:solidFill>
                  <a:srgbClr val="00A1CD"/>
                </a:solidFill>
              </a:rPr>
              <a:t> of Public </a:t>
            </a:r>
            <a:r>
              <a:rPr lang="nl-NL" sz="3000" b="1" spc="80" dirty="0" smtClean="0">
                <a:solidFill>
                  <a:srgbClr val="00A1CD"/>
                </a:solidFill>
              </a:rPr>
              <a:t>Health </a:t>
            </a:r>
            <a:r>
              <a:rPr lang="nl-NL" sz="2200" b="1" spc="80" dirty="0" smtClean="0">
                <a:solidFill>
                  <a:srgbClr val="00A1CD"/>
                </a:solidFill>
              </a:rPr>
              <a:t>(NIPH, in Dutch: RIVM)</a:t>
            </a:r>
            <a:endParaRPr lang="nl-NL" sz="3000" b="1" spc="80" dirty="0">
              <a:solidFill>
                <a:srgbClr val="00A1CD"/>
              </a:solidFill>
            </a:endParaRPr>
          </a:p>
          <a:p>
            <a:pPr marL="457200" indent="-457200">
              <a:buFontTx/>
              <a:buChar char="-"/>
            </a:pPr>
            <a:r>
              <a:rPr lang="nl-NL" sz="2600" dirty="0" smtClean="0"/>
              <a:t>Low </a:t>
            </a:r>
            <a:r>
              <a:rPr lang="nl-NL" sz="2600" dirty="0" err="1" smtClean="0"/>
              <a:t>capacity</a:t>
            </a:r>
            <a:r>
              <a:rPr lang="nl-NL" sz="2600" dirty="0" smtClean="0"/>
              <a:t> </a:t>
            </a:r>
            <a:r>
              <a:rPr lang="nl-NL" sz="2600" dirty="0" err="1" smtClean="0"/>
              <a:t>for</a:t>
            </a:r>
            <a:r>
              <a:rPr lang="nl-NL" sz="2600" dirty="0" smtClean="0"/>
              <a:t> </a:t>
            </a:r>
            <a:r>
              <a:rPr lang="nl-NL" sz="2600" dirty="0" err="1" smtClean="0"/>
              <a:t>testing</a:t>
            </a:r>
            <a:r>
              <a:rPr lang="nl-NL" sz="2600" dirty="0" smtClean="0"/>
              <a:t> on coronavirus</a:t>
            </a:r>
          </a:p>
          <a:p>
            <a:r>
              <a:rPr lang="nl-NL" sz="2600" dirty="0"/>
              <a:t>	-&gt; </a:t>
            </a:r>
            <a:r>
              <a:rPr lang="nl-NL" sz="2600" dirty="0" err="1" smtClean="0"/>
              <a:t>Underestimation</a:t>
            </a:r>
            <a:r>
              <a:rPr lang="nl-NL" sz="2600" dirty="0" smtClean="0"/>
              <a:t> of </a:t>
            </a:r>
            <a:r>
              <a:rPr lang="nl-NL" sz="2600" dirty="0" err="1" smtClean="0"/>
              <a:t>incidence</a:t>
            </a:r>
            <a:r>
              <a:rPr lang="nl-NL" sz="2600" dirty="0" smtClean="0"/>
              <a:t> of COVID-19</a:t>
            </a:r>
            <a:endParaRPr lang="nl-NL" sz="2600" dirty="0"/>
          </a:p>
          <a:p>
            <a:pPr marL="457200" indent="-457200">
              <a:buFontTx/>
              <a:buChar char="-"/>
            </a:pPr>
            <a:r>
              <a:rPr lang="nl-NL" sz="2600" dirty="0" err="1" smtClean="0"/>
              <a:t>Medical</a:t>
            </a:r>
            <a:r>
              <a:rPr lang="nl-NL" sz="2600" dirty="0" smtClean="0"/>
              <a:t> doctors have no </a:t>
            </a:r>
            <a:r>
              <a:rPr lang="nl-NL" sz="2600" dirty="0" err="1" smtClean="0"/>
              <a:t>obligation</a:t>
            </a:r>
            <a:r>
              <a:rPr lang="nl-NL" sz="2600" dirty="0" smtClean="0"/>
              <a:t> </a:t>
            </a:r>
            <a:r>
              <a:rPr lang="nl-NL" sz="2600" dirty="0" err="1" smtClean="0"/>
              <a:t>to</a:t>
            </a:r>
            <a:r>
              <a:rPr lang="nl-NL" sz="2600" dirty="0" smtClean="0"/>
              <a:t> report </a:t>
            </a:r>
            <a:r>
              <a:rPr lang="nl-NL" sz="2600" dirty="0" err="1" smtClean="0"/>
              <a:t>deaths</a:t>
            </a:r>
            <a:r>
              <a:rPr lang="nl-NL" sz="2600" dirty="0" smtClean="0"/>
              <a:t> </a:t>
            </a:r>
            <a:r>
              <a:rPr lang="nl-NL" sz="2600" dirty="0" err="1" smtClean="0"/>
              <a:t>to</a:t>
            </a:r>
            <a:r>
              <a:rPr lang="nl-NL" sz="2600" dirty="0" smtClean="0"/>
              <a:t> NIPH</a:t>
            </a:r>
          </a:p>
          <a:p>
            <a:r>
              <a:rPr lang="nl-NL" sz="2600" dirty="0" smtClean="0"/>
              <a:t>	-&gt; </a:t>
            </a:r>
            <a:r>
              <a:rPr lang="nl-NL" sz="2600" dirty="0" err="1" smtClean="0"/>
              <a:t>Tracing</a:t>
            </a:r>
            <a:r>
              <a:rPr lang="nl-NL" sz="2600" dirty="0" smtClean="0"/>
              <a:t> </a:t>
            </a:r>
            <a:r>
              <a:rPr lang="nl-NL" sz="2600" dirty="0" err="1" smtClean="0"/>
              <a:t>cause</a:t>
            </a:r>
            <a:r>
              <a:rPr lang="nl-NL" sz="2600" dirty="0" smtClean="0"/>
              <a:t> of </a:t>
            </a:r>
            <a:r>
              <a:rPr lang="nl-NL" sz="2600" dirty="0" err="1" smtClean="0"/>
              <a:t>death</a:t>
            </a:r>
            <a:r>
              <a:rPr lang="nl-NL" sz="2600" dirty="0" smtClean="0"/>
              <a:t> incomplete</a:t>
            </a:r>
          </a:p>
          <a:p>
            <a:endParaRPr lang="nl-NL" sz="2600" dirty="0" smtClean="0"/>
          </a:p>
          <a:p>
            <a:r>
              <a:rPr lang="nl-NL" sz="3000" b="1" spc="80" dirty="0" err="1" smtClean="0">
                <a:solidFill>
                  <a:srgbClr val="00A1CD"/>
                </a:solidFill>
              </a:rPr>
              <a:t>Statistics</a:t>
            </a:r>
            <a:r>
              <a:rPr lang="nl-NL" sz="3000" b="1" spc="80" dirty="0" smtClean="0">
                <a:solidFill>
                  <a:srgbClr val="00A1CD"/>
                </a:solidFill>
              </a:rPr>
              <a:t> </a:t>
            </a:r>
            <a:r>
              <a:rPr lang="nl-NL" sz="3000" b="1" spc="80" dirty="0">
                <a:solidFill>
                  <a:srgbClr val="00A1CD"/>
                </a:solidFill>
              </a:rPr>
              <a:t>Netherlands</a:t>
            </a:r>
          </a:p>
          <a:p>
            <a:pPr marL="457200" indent="-457200">
              <a:buFontTx/>
              <a:buChar char="-"/>
            </a:pPr>
            <a:r>
              <a:rPr lang="nl-NL" sz="2600" dirty="0" smtClean="0"/>
              <a:t>Procedure: </a:t>
            </a:r>
            <a:r>
              <a:rPr lang="nl-NL" sz="2600" dirty="0" err="1" smtClean="0"/>
              <a:t>cause</a:t>
            </a:r>
            <a:r>
              <a:rPr lang="nl-NL" sz="2600" dirty="0" smtClean="0"/>
              <a:t> of </a:t>
            </a:r>
            <a:r>
              <a:rPr lang="nl-NL" sz="2600" dirty="0" err="1" smtClean="0"/>
              <a:t>death</a:t>
            </a:r>
            <a:r>
              <a:rPr lang="nl-NL" sz="2600" dirty="0" smtClean="0"/>
              <a:t> form on paper </a:t>
            </a:r>
            <a:r>
              <a:rPr lang="nl-NL" sz="2600" dirty="0" err="1" smtClean="0"/>
              <a:t>and</a:t>
            </a:r>
            <a:r>
              <a:rPr lang="nl-NL" sz="2600" dirty="0" smtClean="0"/>
              <a:t> </a:t>
            </a:r>
            <a:r>
              <a:rPr lang="nl-NL" sz="2600" dirty="0" err="1" smtClean="0"/>
              <a:t>anonymous</a:t>
            </a:r>
            <a:r>
              <a:rPr lang="nl-NL" sz="2600" dirty="0" smtClean="0"/>
              <a:t> </a:t>
            </a:r>
          </a:p>
          <a:p>
            <a:r>
              <a:rPr lang="nl-NL" sz="2600" dirty="0" smtClean="0"/>
              <a:t>	-&gt; </a:t>
            </a:r>
            <a:r>
              <a:rPr lang="nl-NL" sz="2600" dirty="0" err="1" smtClean="0"/>
              <a:t>Available</a:t>
            </a:r>
            <a:r>
              <a:rPr lang="nl-NL" sz="2600" dirty="0" smtClean="0"/>
              <a:t> </a:t>
            </a:r>
            <a:r>
              <a:rPr lang="nl-NL" sz="2600" dirty="0" err="1" smtClean="0"/>
              <a:t>after</a:t>
            </a:r>
            <a:r>
              <a:rPr lang="nl-NL" sz="2600" dirty="0" smtClean="0"/>
              <a:t> 6 </a:t>
            </a:r>
            <a:r>
              <a:rPr lang="nl-NL" sz="2600" dirty="0" err="1" smtClean="0"/>
              <a:t>months</a:t>
            </a:r>
            <a:endParaRPr lang="nl-NL" sz="2600" dirty="0" smtClean="0"/>
          </a:p>
          <a:p>
            <a:pPr marL="457200" indent="-457200">
              <a:buFontTx/>
              <a:buChar char="-"/>
            </a:pPr>
            <a:endParaRPr lang="nl-NL" sz="2600" dirty="0" smtClean="0"/>
          </a:p>
          <a:p>
            <a:r>
              <a:rPr lang="nl-NL" sz="3000" dirty="0"/>
              <a:t>How </a:t>
            </a:r>
            <a:r>
              <a:rPr lang="nl-NL" sz="3000" dirty="0" err="1"/>
              <a:t>many</a:t>
            </a:r>
            <a:r>
              <a:rPr lang="nl-NL" sz="3000" dirty="0"/>
              <a:t> </a:t>
            </a:r>
            <a:r>
              <a:rPr lang="nl-NL" sz="3000" dirty="0" err="1"/>
              <a:t>people</a:t>
            </a:r>
            <a:r>
              <a:rPr lang="nl-NL" sz="3000" dirty="0"/>
              <a:t> </a:t>
            </a:r>
            <a:r>
              <a:rPr lang="nl-NL" sz="3000" dirty="0" smtClean="0"/>
              <a:t>die </a:t>
            </a:r>
            <a:r>
              <a:rPr lang="nl-NL" sz="3000" dirty="0"/>
              <a:t>of COVID-19? </a:t>
            </a:r>
            <a:r>
              <a:rPr lang="nl-NL" sz="3900" b="1" spc="80" dirty="0">
                <a:solidFill>
                  <a:srgbClr val="00A1CD"/>
                </a:solidFill>
              </a:rPr>
              <a:t>UNKNOWN!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The Netherlands, </a:t>
            </a:r>
            <a:r>
              <a:rPr lang="nl-NL" dirty="0" err="1" smtClean="0"/>
              <a:t>beginning</a:t>
            </a:r>
            <a:r>
              <a:rPr lang="nl-NL" dirty="0" smtClean="0"/>
              <a:t>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0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3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791199" y="1316765"/>
            <a:ext cx="5951622" cy="4896544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/>
              <a:t>Digital population register for the Netherlands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Includes all deaths</a:t>
            </a:r>
            <a:endParaRPr lang="nl-NL" sz="2400" dirty="0"/>
          </a:p>
          <a:p>
            <a:endParaRPr lang="nl-NL" sz="2400" dirty="0"/>
          </a:p>
          <a:p>
            <a:r>
              <a:rPr lang="nl-NL" sz="2800" dirty="0" smtClean="0"/>
              <a:t>-&gt; complete picture of </a:t>
            </a:r>
            <a:r>
              <a:rPr lang="nl-NL" sz="2800" i="1" dirty="0" err="1" smtClean="0"/>
              <a:t>total</a:t>
            </a:r>
            <a:r>
              <a:rPr lang="nl-NL" sz="2800" dirty="0" smtClean="0"/>
              <a:t> </a:t>
            </a:r>
            <a:r>
              <a:rPr lang="nl-NL" sz="2800" dirty="0" err="1" smtClean="0"/>
              <a:t>mortality</a:t>
            </a:r>
            <a:endParaRPr lang="nl-NL" sz="2800" dirty="0"/>
          </a:p>
          <a:p>
            <a:r>
              <a:rPr lang="nl-NL" sz="2800" dirty="0" smtClean="0"/>
              <a:t>     </a:t>
            </a:r>
            <a:r>
              <a:rPr lang="nl-NL" sz="2800" dirty="0" err="1" smtClean="0"/>
              <a:t>and</a:t>
            </a:r>
            <a:r>
              <a:rPr lang="nl-NL" sz="2800" dirty="0" smtClean="0"/>
              <a:t> in a </a:t>
            </a:r>
            <a:r>
              <a:rPr lang="nl-NL" sz="2800" i="1" dirty="0" err="1" smtClean="0"/>
              <a:t>timely</a:t>
            </a:r>
            <a:r>
              <a:rPr lang="nl-NL" sz="2800" dirty="0" smtClean="0"/>
              <a:t> </a:t>
            </a:r>
            <a:r>
              <a:rPr lang="nl-NL" sz="2800" dirty="0" err="1" smtClean="0"/>
              <a:t>manner</a:t>
            </a:r>
            <a:r>
              <a:rPr lang="nl-NL" sz="2800" dirty="0" smtClean="0"/>
              <a:t>!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Timely</a:t>
            </a:r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r>
              <a:rPr lang="nl-NL" dirty="0" smtClean="0"/>
              <a:t> on </a:t>
            </a:r>
            <a:r>
              <a:rPr lang="nl-NL" dirty="0" err="1" smtClean="0"/>
              <a:t>total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endParaRPr lang="nl-NL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693722"/>
              </p:ext>
            </p:extLst>
          </p:nvPr>
        </p:nvGraphicFramePr>
        <p:xfrm>
          <a:off x="623393" y="1316765"/>
          <a:ext cx="5034458" cy="403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78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/>
              <a:pPr algn="ctr"/>
              <a:t>4</a:t>
            </a:fld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Situation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Netherlands</a:t>
            </a:r>
            <a:endParaRPr lang="nl-NL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02706391"/>
              </p:ext>
            </p:extLst>
          </p:nvPr>
        </p:nvGraphicFramePr>
        <p:xfrm>
          <a:off x="319383" y="2585848"/>
          <a:ext cx="3749952" cy="251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ep 18"/>
          <p:cNvGrpSpPr/>
          <p:nvPr/>
        </p:nvGrpSpPr>
        <p:grpSpPr>
          <a:xfrm>
            <a:off x="5861440" y="2427500"/>
            <a:ext cx="418069" cy="237033"/>
            <a:chOff x="4276544" y="1068565"/>
            <a:chExt cx="313552" cy="177775"/>
          </a:xfrm>
          <a:solidFill>
            <a:srgbClr val="4BACC6"/>
          </a:solidFill>
        </p:grpSpPr>
        <p:sp>
          <p:nvSpPr>
            <p:cNvPr id="20" name="Pijl-rechts 19"/>
            <p:cNvSpPr/>
            <p:nvPr/>
          </p:nvSpPr>
          <p:spPr>
            <a:xfrm rot="21592448">
              <a:off x="4276544" y="1068565"/>
              <a:ext cx="313552" cy="17777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jl-rechts 4"/>
            <p:cNvSpPr txBox="1"/>
            <p:nvPr/>
          </p:nvSpPr>
          <p:spPr>
            <a:xfrm rot="21592448">
              <a:off x="4276544" y="1104179"/>
              <a:ext cx="260220" cy="1066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600"/>
            </a:p>
          </p:txBody>
        </p:sp>
      </p:grpSp>
      <p:pic>
        <p:nvPicPr>
          <p:cNvPr id="1026" name="Picture 2" descr="Kleurplaat computer. Gratis kleurplaten om te printen - afb 23328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 b="8969"/>
          <a:stretch/>
        </p:blipFill>
        <p:spPr bwMode="auto">
          <a:xfrm>
            <a:off x="4896064" y="2175809"/>
            <a:ext cx="967786" cy="109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4826542" y="1307242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>
                <a:solidFill>
                  <a:srgbClr val="00A1CD"/>
                </a:solidFill>
              </a:rPr>
              <a:t>Death</a:t>
            </a:r>
            <a:r>
              <a:rPr lang="nl-NL" sz="2000" b="1" dirty="0" smtClean="0">
                <a:solidFill>
                  <a:srgbClr val="00A1CD"/>
                </a:solidFill>
              </a:rPr>
              <a:t> </a:t>
            </a:r>
            <a:r>
              <a:rPr lang="nl-NL" sz="2000" b="1" dirty="0" err="1" smtClean="0">
                <a:solidFill>
                  <a:srgbClr val="00A1CD"/>
                </a:solidFill>
              </a:rPr>
              <a:t>certificate</a:t>
            </a:r>
            <a:endParaRPr lang="nl-NL" sz="2000" b="1" dirty="0">
              <a:solidFill>
                <a:srgbClr val="00A1CD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4842285" y="4019563"/>
            <a:ext cx="234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>
                <a:solidFill>
                  <a:srgbClr val="00A1CD"/>
                </a:solidFill>
              </a:rPr>
              <a:t>Cause</a:t>
            </a:r>
            <a:r>
              <a:rPr lang="nl-NL" sz="2000" b="1" dirty="0" smtClean="0">
                <a:solidFill>
                  <a:srgbClr val="00A1CD"/>
                </a:solidFill>
              </a:rPr>
              <a:t> of </a:t>
            </a:r>
            <a:r>
              <a:rPr lang="nl-NL" sz="2000" b="1" dirty="0" err="1" smtClean="0">
                <a:solidFill>
                  <a:srgbClr val="00A1CD"/>
                </a:solidFill>
              </a:rPr>
              <a:t>death</a:t>
            </a:r>
            <a:r>
              <a:rPr lang="nl-NL" sz="2000" b="1" dirty="0" smtClean="0">
                <a:solidFill>
                  <a:srgbClr val="00A1CD"/>
                </a:solidFill>
              </a:rPr>
              <a:t> form</a:t>
            </a:r>
            <a:endParaRPr lang="nl-NL" sz="2000" b="1" dirty="0">
              <a:solidFill>
                <a:srgbClr val="00A1CD"/>
              </a:solidFill>
            </a:endParaRPr>
          </a:p>
        </p:txBody>
      </p:sp>
      <p:pic>
        <p:nvPicPr>
          <p:cNvPr id="1028" name="Picture 4" descr="Kleurplaat omslag. Gratis kleurplaten om te printen - afb 18684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26" y="5229570"/>
            <a:ext cx="941663" cy="66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fgeronde rechthoek 26"/>
          <p:cNvSpPr/>
          <p:nvPr/>
        </p:nvSpPr>
        <p:spPr>
          <a:xfrm>
            <a:off x="4771715" y="1273297"/>
            <a:ext cx="6410406" cy="2570455"/>
          </a:xfrm>
          <a:prstGeom prst="roundRect">
            <a:avLst>
              <a:gd name="adj" fmla="val 5867"/>
            </a:avLst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842503" y="2567606"/>
            <a:ext cx="2655462" cy="47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538715" y="2202855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±1 week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8348650" y="2070890"/>
            <a:ext cx="2854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Cumulating</a:t>
            </a:r>
            <a:r>
              <a:rPr lang="nl-NL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Publication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total</a:t>
            </a:r>
            <a:r>
              <a:rPr lang="nl-NL" sz="2000" dirty="0" smtClean="0"/>
              <a:t> </a:t>
            </a:r>
            <a:r>
              <a:rPr lang="nl-NL" sz="2000" dirty="0" err="1" smtClean="0"/>
              <a:t>mortality</a:t>
            </a:r>
            <a:r>
              <a:rPr lang="nl-NL" sz="2000" dirty="0" smtClean="0"/>
              <a:t> </a:t>
            </a:r>
            <a:r>
              <a:rPr lang="nl-NL" sz="2000" dirty="0" err="1" smtClean="0"/>
              <a:t>after</a:t>
            </a:r>
            <a:r>
              <a:rPr lang="nl-NL" sz="2000" dirty="0" smtClean="0"/>
              <a:t> 2 weeks</a:t>
            </a:r>
            <a:endParaRPr lang="nl-NL" sz="2000" dirty="0"/>
          </a:p>
        </p:txBody>
      </p:sp>
      <p:sp>
        <p:nvSpPr>
          <p:cNvPr id="36" name="Afgeronde rechthoek 35"/>
          <p:cNvSpPr/>
          <p:nvPr/>
        </p:nvSpPr>
        <p:spPr>
          <a:xfrm>
            <a:off x="6467678" y="2186826"/>
            <a:ext cx="1366098" cy="1327049"/>
          </a:xfrm>
          <a:prstGeom prst="roundRect">
            <a:avLst>
              <a:gd name="adj" fmla="val 1000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3925392"/>
              <a:satOff val="19763"/>
              <a:lumOff val="1272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Groep 36"/>
          <p:cNvGrpSpPr/>
          <p:nvPr/>
        </p:nvGrpSpPr>
        <p:grpSpPr>
          <a:xfrm>
            <a:off x="7044597" y="2964874"/>
            <a:ext cx="1056915" cy="732277"/>
            <a:chOff x="6571291" y="2019792"/>
            <a:chExt cx="1056915" cy="732277"/>
          </a:xfrm>
        </p:grpSpPr>
        <p:sp>
          <p:nvSpPr>
            <p:cNvPr id="39" name="Afgeronde rechthoek 38"/>
            <p:cNvSpPr/>
            <p:nvPr/>
          </p:nvSpPr>
          <p:spPr>
            <a:xfrm>
              <a:off x="6571291" y="2019792"/>
              <a:ext cx="1056915" cy="7322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Afgeronde rechthoek 4"/>
            <p:cNvSpPr txBox="1"/>
            <p:nvPr/>
          </p:nvSpPr>
          <p:spPr>
            <a:xfrm>
              <a:off x="6592739" y="2041240"/>
              <a:ext cx="1014019" cy="689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noProof="0" dirty="0" smtClean="0"/>
                <a:t>Statistics</a:t>
              </a:r>
              <a:r>
                <a:rPr lang="nl-NL" sz="1400" kern="1200" dirty="0" smtClean="0"/>
                <a:t> Netherlands</a:t>
              </a:r>
              <a:endParaRPr lang="nl-NL" sz="2400" kern="1200" dirty="0"/>
            </a:p>
          </p:txBody>
        </p:sp>
      </p:grpSp>
      <p:sp>
        <p:nvSpPr>
          <p:cNvPr id="41" name="Afgeronde rechthoek 40"/>
          <p:cNvSpPr/>
          <p:nvPr/>
        </p:nvSpPr>
        <p:spPr>
          <a:xfrm>
            <a:off x="4793753" y="3992305"/>
            <a:ext cx="6388367" cy="2595782"/>
          </a:xfrm>
          <a:prstGeom prst="roundRect">
            <a:avLst>
              <a:gd name="adj" fmla="val 5867"/>
            </a:avLst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46" name="Tekstvak 45"/>
          <p:cNvSpPr txBox="1"/>
          <p:nvPr/>
        </p:nvSpPr>
        <p:spPr>
          <a:xfrm>
            <a:off x="5691561" y="1689144"/>
            <a:ext cx="8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±1 </a:t>
            </a:r>
            <a:r>
              <a:rPr lang="nl-NL" dirty="0" err="1" smtClean="0"/>
              <a:t>day</a:t>
            </a:r>
            <a:endParaRPr lang="nl-NL" dirty="0"/>
          </a:p>
        </p:txBody>
      </p:sp>
      <p:sp>
        <p:nvSpPr>
          <p:cNvPr id="48" name="Tekstvak 47"/>
          <p:cNvSpPr txBox="1"/>
          <p:nvPr/>
        </p:nvSpPr>
        <p:spPr>
          <a:xfrm>
            <a:off x="5551185" y="4486052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±1 </a:t>
            </a:r>
            <a:r>
              <a:rPr lang="nl-NL" dirty="0" err="1" smtClean="0"/>
              <a:t>month</a:t>
            </a:r>
            <a:endParaRPr lang="nl-NL" dirty="0"/>
          </a:p>
        </p:txBody>
      </p:sp>
      <p:grpSp>
        <p:nvGrpSpPr>
          <p:cNvPr id="50" name="Groep 49"/>
          <p:cNvGrpSpPr/>
          <p:nvPr/>
        </p:nvGrpSpPr>
        <p:grpSpPr>
          <a:xfrm>
            <a:off x="5926068" y="5418552"/>
            <a:ext cx="418069" cy="237033"/>
            <a:chOff x="4276544" y="1068565"/>
            <a:chExt cx="313552" cy="177775"/>
          </a:xfrm>
          <a:solidFill>
            <a:srgbClr val="4BACC6"/>
          </a:solidFill>
        </p:grpSpPr>
        <p:sp>
          <p:nvSpPr>
            <p:cNvPr id="51" name="Pijl-rechts 50"/>
            <p:cNvSpPr/>
            <p:nvPr/>
          </p:nvSpPr>
          <p:spPr>
            <a:xfrm rot="21592448">
              <a:off x="4276544" y="1068565"/>
              <a:ext cx="313552" cy="17777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ijl-rechts 4"/>
            <p:cNvSpPr txBox="1"/>
            <p:nvPr/>
          </p:nvSpPr>
          <p:spPr>
            <a:xfrm rot="21592448">
              <a:off x="4276544" y="1104179"/>
              <a:ext cx="260220" cy="1066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600"/>
            </a:p>
          </p:txBody>
        </p:sp>
      </p:grpSp>
      <p:sp>
        <p:nvSpPr>
          <p:cNvPr id="53" name="Afgeronde rechthoek 52"/>
          <p:cNvSpPr/>
          <p:nvPr/>
        </p:nvSpPr>
        <p:spPr>
          <a:xfrm>
            <a:off x="6506171" y="4994239"/>
            <a:ext cx="1379138" cy="1323214"/>
          </a:xfrm>
          <a:prstGeom prst="roundRect">
            <a:avLst>
              <a:gd name="adj" fmla="val 1000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3925392"/>
              <a:satOff val="19763"/>
              <a:lumOff val="1272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4" name="Groep 53"/>
          <p:cNvGrpSpPr/>
          <p:nvPr/>
        </p:nvGrpSpPr>
        <p:grpSpPr>
          <a:xfrm>
            <a:off x="7096016" y="5761391"/>
            <a:ext cx="1056915" cy="732277"/>
            <a:chOff x="6571291" y="2019792"/>
            <a:chExt cx="1056915" cy="732277"/>
          </a:xfrm>
        </p:grpSpPr>
        <p:sp>
          <p:nvSpPr>
            <p:cNvPr id="55" name="Afgeronde rechthoek 54"/>
            <p:cNvSpPr/>
            <p:nvPr/>
          </p:nvSpPr>
          <p:spPr>
            <a:xfrm>
              <a:off x="6571291" y="2019792"/>
              <a:ext cx="1056915" cy="73227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Afgeronde rechthoek 4"/>
            <p:cNvSpPr txBox="1"/>
            <p:nvPr/>
          </p:nvSpPr>
          <p:spPr>
            <a:xfrm>
              <a:off x="6592739" y="2041240"/>
              <a:ext cx="1014019" cy="689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noProof="0" dirty="0" smtClean="0"/>
                <a:t>Statistics</a:t>
              </a:r>
              <a:r>
                <a:rPr lang="nl-NL" sz="1400" kern="1200" dirty="0" smtClean="0"/>
                <a:t> Netherlands</a:t>
              </a:r>
              <a:endParaRPr lang="nl-NL" sz="2400" kern="1200" dirty="0"/>
            </a:p>
          </p:txBody>
        </p:sp>
      </p:grpSp>
      <p:sp>
        <p:nvSpPr>
          <p:cNvPr id="60" name="Tekstvak 59"/>
          <p:cNvSpPr txBox="1"/>
          <p:nvPr/>
        </p:nvSpPr>
        <p:spPr>
          <a:xfrm>
            <a:off x="8348649" y="4829183"/>
            <a:ext cx="2921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Processing (</a:t>
            </a:r>
            <a:r>
              <a:rPr lang="nl-NL" sz="2000" dirty="0" err="1" smtClean="0"/>
              <a:t>manually</a:t>
            </a:r>
            <a:r>
              <a:rPr lang="nl-NL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Coding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Publication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cause</a:t>
            </a:r>
            <a:r>
              <a:rPr lang="nl-NL" sz="2000" dirty="0" smtClean="0"/>
              <a:t> of </a:t>
            </a:r>
            <a:r>
              <a:rPr lang="nl-NL" sz="2000" dirty="0" err="1" smtClean="0"/>
              <a:t>death</a:t>
            </a:r>
            <a:r>
              <a:rPr lang="nl-NL" sz="2000" dirty="0" smtClean="0"/>
              <a:t> </a:t>
            </a:r>
            <a:r>
              <a:rPr lang="nl-NL" sz="2000" dirty="0" err="1" smtClean="0"/>
              <a:t>after</a:t>
            </a:r>
            <a:r>
              <a:rPr lang="nl-NL" sz="2000" dirty="0" smtClean="0"/>
              <a:t> 6 </a:t>
            </a:r>
            <a:r>
              <a:rPr lang="nl-NL" sz="2000" dirty="0" err="1" smtClean="0"/>
              <a:t>months</a:t>
            </a:r>
            <a:endParaRPr lang="nl-NL" sz="2000" dirty="0"/>
          </a:p>
        </p:txBody>
      </p:sp>
      <p:cxnSp>
        <p:nvCxnSpPr>
          <p:cNvPr id="61" name="Rechte verbindingslijn 60"/>
          <p:cNvCxnSpPr>
            <a:stCxn id="27" idx="1"/>
            <a:endCxn id="35" idx="3"/>
          </p:cNvCxnSpPr>
          <p:nvPr/>
        </p:nvCxnSpPr>
        <p:spPr>
          <a:xfrm flipH="1">
            <a:off x="4167887" y="2558525"/>
            <a:ext cx="603828" cy="10616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Rechte verbindingslijn 1026"/>
          <p:cNvCxnSpPr>
            <a:stCxn id="41" idx="1"/>
            <a:endCxn id="35" idx="3"/>
          </p:cNvCxnSpPr>
          <p:nvPr/>
        </p:nvCxnSpPr>
        <p:spPr>
          <a:xfrm flipH="1" flipV="1">
            <a:off x="4167887" y="3620219"/>
            <a:ext cx="625866" cy="16699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Rechte verbindingslijn met pijl 1038"/>
          <p:cNvCxnSpPr/>
          <p:nvPr/>
        </p:nvCxnSpPr>
        <p:spPr>
          <a:xfrm>
            <a:off x="5379957" y="2027256"/>
            <a:ext cx="1515107" cy="11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5379957" y="4834669"/>
            <a:ext cx="1515107" cy="11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fgeronde rechthoek 34"/>
          <p:cNvSpPr/>
          <p:nvPr/>
        </p:nvSpPr>
        <p:spPr>
          <a:xfrm>
            <a:off x="161484" y="2142632"/>
            <a:ext cx="4006403" cy="2955173"/>
          </a:xfrm>
          <a:prstGeom prst="roundRect">
            <a:avLst>
              <a:gd name="adj" fmla="val 5867"/>
            </a:avLst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7168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5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3392" y="1316765"/>
            <a:ext cx="10613813" cy="4896544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nl-NL" sz="2800" dirty="0" smtClean="0"/>
              <a:t>More frequent: </a:t>
            </a:r>
            <a:r>
              <a:rPr lang="nl-NL" sz="2800" dirty="0" err="1" smtClean="0"/>
              <a:t>weekly</a:t>
            </a:r>
            <a:r>
              <a:rPr lang="nl-NL" sz="2800" dirty="0" smtClean="0"/>
              <a:t> </a:t>
            </a:r>
            <a:r>
              <a:rPr lang="nl-NL" sz="2800" dirty="0" err="1" smtClean="0"/>
              <a:t>instead</a:t>
            </a:r>
            <a:r>
              <a:rPr lang="nl-NL" sz="2800" dirty="0" smtClean="0"/>
              <a:t> of 2-weekly 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More </a:t>
            </a:r>
            <a:r>
              <a:rPr lang="nl-NL" sz="2800" dirty="0" err="1" smtClean="0"/>
              <a:t>timely</a:t>
            </a:r>
            <a:r>
              <a:rPr lang="nl-NL" sz="2800" dirty="0" smtClean="0"/>
              <a:t>: </a:t>
            </a:r>
            <a:r>
              <a:rPr lang="nl-NL" sz="2800" dirty="0" err="1" smtClean="0"/>
              <a:t>estimate</a:t>
            </a:r>
            <a:r>
              <a:rPr lang="nl-NL" sz="2800" dirty="0" smtClean="0"/>
              <a:t> of </a:t>
            </a: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 err="1" smtClean="0"/>
              <a:t>previous</a:t>
            </a:r>
            <a:r>
              <a:rPr lang="nl-NL" sz="2800" dirty="0" smtClean="0"/>
              <a:t> week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More detail: e.g. </a:t>
            </a:r>
            <a:r>
              <a:rPr lang="nl-NL" sz="2800" dirty="0" err="1" smtClean="0"/>
              <a:t>regional</a:t>
            </a:r>
            <a:r>
              <a:rPr lang="nl-NL" sz="2800" dirty="0" smtClean="0"/>
              <a:t> </a:t>
            </a:r>
            <a:r>
              <a:rPr lang="nl-NL" sz="2800" dirty="0" err="1" smtClean="0"/>
              <a:t>numbers</a:t>
            </a:r>
            <a:endParaRPr lang="nl-NL" sz="2800" dirty="0" smtClean="0"/>
          </a:p>
          <a:p>
            <a:pPr marL="457200" indent="-457200">
              <a:buFontTx/>
              <a:buChar char="-"/>
            </a:pPr>
            <a:r>
              <a:rPr lang="nl-NL" sz="2800" dirty="0" err="1" smtClean="0"/>
              <a:t>And</a:t>
            </a:r>
            <a:r>
              <a:rPr lang="nl-NL" sz="2800" dirty="0" smtClean="0"/>
              <a:t> new </a:t>
            </a:r>
            <a:r>
              <a:rPr lang="nl-NL" sz="2800" dirty="0" err="1" smtClean="0"/>
              <a:t>publications</a:t>
            </a:r>
            <a:r>
              <a:rPr lang="nl-NL" sz="2800" dirty="0" smtClean="0"/>
              <a:t>…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Mortality</a:t>
            </a:r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r>
              <a:rPr lang="nl-NL" dirty="0" smtClean="0"/>
              <a:t> </a:t>
            </a:r>
            <a:r>
              <a:rPr lang="nl-NL" sz="3200" dirty="0" smtClean="0"/>
              <a:t>(</a:t>
            </a:r>
            <a:r>
              <a:rPr lang="nl-NL" sz="3200" dirty="0" err="1" smtClean="0"/>
              <a:t>from</a:t>
            </a:r>
            <a:r>
              <a:rPr lang="nl-NL" sz="3200" dirty="0" smtClean="0"/>
              <a:t> April 2020 </a:t>
            </a:r>
            <a:r>
              <a:rPr lang="nl-NL" sz="3200" dirty="0" err="1" smtClean="0"/>
              <a:t>onwards</a:t>
            </a:r>
            <a:r>
              <a:rPr lang="nl-NL" sz="3200" dirty="0" smtClean="0"/>
              <a:t>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10" y="3565507"/>
            <a:ext cx="2771775" cy="981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478" y="4069995"/>
            <a:ext cx="3381375" cy="990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19" y="4584102"/>
            <a:ext cx="5572125" cy="9906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571" y="5092859"/>
            <a:ext cx="4467225" cy="990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222" y="5600094"/>
            <a:ext cx="5867400" cy="990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082" y="6137425"/>
            <a:ext cx="61436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6</a:t>
            </a:fld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New: </a:t>
            </a:r>
            <a:r>
              <a:rPr lang="nl-NL" dirty="0" err="1" smtClean="0"/>
              <a:t>estimate</a:t>
            </a:r>
            <a:r>
              <a:rPr lang="nl-NL" dirty="0" smtClean="0"/>
              <a:t> of </a:t>
            </a:r>
            <a:r>
              <a:rPr lang="nl-NL" dirty="0" err="1" smtClean="0"/>
              <a:t>excess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316765"/>
            <a:ext cx="7161612" cy="4896544"/>
          </a:xfrm>
          <a:prstGeom prst="rect">
            <a:avLst/>
          </a:prstGeom>
        </p:spPr>
      </p:pic>
      <p:sp>
        <p:nvSpPr>
          <p:cNvPr id="6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8020280" y="2522863"/>
            <a:ext cx="3999122" cy="3525193"/>
          </a:xfrm>
        </p:spPr>
        <p:txBody>
          <a:bodyPr>
            <a:normAutofit/>
          </a:bodyPr>
          <a:lstStyle/>
          <a:p>
            <a:r>
              <a:rPr lang="nl-NL" sz="2800" dirty="0" err="1" smtClean="0">
                <a:solidFill>
                  <a:srgbClr val="C00000"/>
                </a:solidFill>
              </a:rPr>
              <a:t>Excess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err="1" smtClean="0">
                <a:solidFill>
                  <a:srgbClr val="C00000"/>
                </a:solidFill>
              </a:rPr>
              <a:t>mortality</a:t>
            </a:r>
            <a:r>
              <a:rPr lang="nl-NL" sz="2800" dirty="0" smtClean="0">
                <a:solidFill>
                  <a:srgbClr val="C00000"/>
                </a:solidFill>
              </a:rPr>
              <a:t> </a:t>
            </a:r>
            <a:r>
              <a:rPr lang="nl-NL" sz="2800" dirty="0" smtClean="0"/>
              <a:t>=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  </a:t>
            </a:r>
            <a:r>
              <a:rPr lang="nl-NL" sz="2800" dirty="0" err="1" smtClean="0"/>
              <a:t>Deaths</a:t>
            </a:r>
            <a:r>
              <a:rPr lang="nl-NL" sz="2800" dirty="0" smtClean="0"/>
              <a:t> </a:t>
            </a:r>
            <a:r>
              <a:rPr lang="nl-NL" sz="2000" dirty="0" smtClean="0"/>
              <a:t>(</a:t>
            </a:r>
            <a:r>
              <a:rPr lang="nl-NL" sz="2000" dirty="0" err="1" smtClean="0"/>
              <a:t>observed</a:t>
            </a:r>
            <a:r>
              <a:rPr lang="nl-NL" sz="2000" dirty="0" smtClean="0"/>
              <a:t>)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    –  </a:t>
            </a:r>
          </a:p>
          <a:p>
            <a:r>
              <a:rPr lang="nl-NL" sz="2400" dirty="0" smtClean="0"/>
              <a:t>    </a:t>
            </a:r>
            <a:r>
              <a:rPr lang="nl-NL" sz="2800" dirty="0" err="1" smtClean="0"/>
              <a:t>Estimated</a:t>
            </a:r>
            <a:r>
              <a:rPr lang="nl-NL" sz="2800" dirty="0" smtClean="0"/>
              <a:t> </a:t>
            </a:r>
            <a:r>
              <a:rPr lang="nl-NL" sz="2800" dirty="0" err="1" smtClean="0"/>
              <a:t>mortality</a:t>
            </a:r>
            <a:endParaRPr lang="nl-NL" sz="2800" dirty="0" smtClean="0"/>
          </a:p>
          <a:p>
            <a:r>
              <a:rPr lang="nl-NL" sz="2000" dirty="0"/>
              <a:t> </a:t>
            </a:r>
            <a:r>
              <a:rPr lang="nl-NL" sz="2000" dirty="0" smtClean="0"/>
              <a:t>    (</a:t>
            </a:r>
            <a:r>
              <a:rPr lang="nl-NL" sz="2000" dirty="0" err="1" smtClean="0"/>
              <a:t>if</a:t>
            </a:r>
            <a:r>
              <a:rPr lang="nl-NL" sz="2000" dirty="0" smtClean="0"/>
              <a:t> </a:t>
            </a:r>
            <a:r>
              <a:rPr lang="nl-NL" sz="2000" dirty="0" err="1" smtClean="0"/>
              <a:t>there</a:t>
            </a:r>
            <a:r>
              <a:rPr lang="nl-NL" sz="2000" dirty="0" smtClean="0"/>
              <a:t> was no </a:t>
            </a:r>
            <a:r>
              <a:rPr lang="nl-NL" sz="2000" dirty="0" err="1" smtClean="0"/>
              <a:t>epidemic</a:t>
            </a:r>
            <a:r>
              <a:rPr lang="nl-NL" sz="2000" dirty="0" smtClean="0"/>
              <a:t>)</a:t>
            </a:r>
            <a:endParaRPr lang="nl-NL" sz="2000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8020280" y="2522863"/>
            <a:ext cx="0" cy="6059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al 2"/>
          <p:cNvSpPr/>
          <p:nvPr/>
        </p:nvSpPr>
        <p:spPr>
          <a:xfrm>
            <a:off x="2115238" y="2258458"/>
            <a:ext cx="1311007" cy="1288974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305584" y="2969820"/>
            <a:ext cx="545337" cy="577612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203201" y="2644050"/>
            <a:ext cx="2296693" cy="881349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1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7</a:t>
            </a:fld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New: </a:t>
            </a:r>
            <a:r>
              <a:rPr lang="nl-NL" dirty="0" err="1" smtClean="0"/>
              <a:t>mortality</a:t>
            </a:r>
            <a:r>
              <a:rPr lang="nl-NL" dirty="0" smtClean="0"/>
              <a:t> </a:t>
            </a:r>
            <a:r>
              <a:rPr lang="nl-NL" dirty="0" err="1" smtClean="0"/>
              <a:t>among</a:t>
            </a:r>
            <a:r>
              <a:rPr lang="nl-NL" dirty="0" smtClean="0"/>
              <a:t> long-term care users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b="25388"/>
          <a:stretch/>
        </p:blipFill>
        <p:spPr>
          <a:xfrm>
            <a:off x="623392" y="1316765"/>
            <a:ext cx="6091105" cy="4523596"/>
          </a:xfrm>
          <a:prstGeom prst="rect">
            <a:avLst/>
          </a:prstGeom>
        </p:spPr>
      </p:pic>
      <p:sp>
        <p:nvSpPr>
          <p:cNvPr id="6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7308072" y="1222325"/>
            <a:ext cx="4314721" cy="65627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Absolute </a:t>
            </a:r>
            <a:r>
              <a:rPr lang="nl-NL" sz="2400" dirty="0" err="1" smtClean="0"/>
              <a:t>figures</a:t>
            </a:r>
            <a:r>
              <a:rPr lang="nl-NL" sz="2400" dirty="0" smtClean="0"/>
              <a:t>!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6714495" y="2809301"/>
            <a:ext cx="5935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/>
          <p:cNvSpPr txBox="1">
            <a:spLocks/>
          </p:cNvSpPr>
          <p:nvPr/>
        </p:nvSpPr>
        <p:spPr>
          <a:xfrm>
            <a:off x="7308073" y="2557910"/>
            <a:ext cx="4314721" cy="7381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spc="53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err="1" smtClean="0"/>
              <a:t>Mortality</a:t>
            </a:r>
            <a:r>
              <a:rPr lang="nl-NL" sz="2400" dirty="0" smtClean="0"/>
              <a:t> in </a:t>
            </a:r>
            <a:r>
              <a:rPr lang="nl-NL" sz="2400" dirty="0" err="1" smtClean="0"/>
              <a:t>general</a:t>
            </a:r>
            <a:r>
              <a:rPr lang="nl-NL" sz="2400" dirty="0" smtClean="0"/>
              <a:t> </a:t>
            </a:r>
            <a:r>
              <a:rPr lang="nl-NL" sz="2400" dirty="0" err="1" smtClean="0"/>
              <a:t>population</a:t>
            </a:r>
            <a:endParaRPr lang="nl-NL" sz="2400" dirty="0" smtClean="0"/>
          </a:p>
          <a:p>
            <a:endParaRPr lang="nl-NL" sz="2400" dirty="0" smtClean="0">
              <a:solidFill>
                <a:srgbClr val="003D59"/>
              </a:solidFill>
            </a:endParaRPr>
          </a:p>
        </p:txBody>
      </p:sp>
      <p:sp>
        <p:nvSpPr>
          <p:cNvPr id="18" name="Tijdelijke aanduiding voor tekst 2"/>
          <p:cNvSpPr txBox="1">
            <a:spLocks/>
          </p:cNvSpPr>
          <p:nvPr/>
        </p:nvSpPr>
        <p:spPr>
          <a:xfrm>
            <a:off x="7335545" y="3296040"/>
            <a:ext cx="4518088" cy="1319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spc="53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70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1219139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err="1" smtClean="0"/>
              <a:t>Mortality</a:t>
            </a:r>
            <a:r>
              <a:rPr lang="nl-NL" sz="2400" dirty="0" smtClean="0"/>
              <a:t> in long-term care users</a:t>
            </a:r>
            <a:endParaRPr lang="nl-NL" sz="2400" dirty="0"/>
          </a:p>
        </p:txBody>
      </p:sp>
      <p:cxnSp>
        <p:nvCxnSpPr>
          <p:cNvPr id="19" name="Rechte verbindingslijn met pijl 18"/>
          <p:cNvCxnSpPr/>
          <p:nvPr/>
        </p:nvCxnSpPr>
        <p:spPr>
          <a:xfrm flipH="1">
            <a:off x="6728232" y="3578563"/>
            <a:ext cx="5935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8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367749" y="1316765"/>
            <a:ext cx="4699576" cy="4896544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nl-NL" sz="2400" b="1" dirty="0" smtClean="0">
                <a:solidFill>
                  <a:srgbClr val="00A1CD"/>
                </a:solidFill>
              </a:rPr>
              <a:t>Nat. </a:t>
            </a:r>
            <a:r>
              <a:rPr lang="nl-NL" sz="2400" b="1" dirty="0" err="1" smtClean="0">
                <a:solidFill>
                  <a:srgbClr val="00A1CD"/>
                </a:solidFill>
              </a:rPr>
              <a:t>Institute</a:t>
            </a:r>
            <a:r>
              <a:rPr lang="nl-NL" sz="2400" b="1" dirty="0" smtClean="0">
                <a:solidFill>
                  <a:srgbClr val="00A1CD"/>
                </a:solidFill>
              </a:rPr>
              <a:t> of Public Health</a:t>
            </a:r>
            <a:r>
              <a:rPr lang="nl-NL" sz="2400" dirty="0" smtClean="0"/>
              <a:t>: </a:t>
            </a:r>
            <a:r>
              <a:rPr lang="nl-NL" sz="2400" dirty="0" err="1" smtClean="0"/>
              <a:t>timely</a:t>
            </a:r>
            <a:r>
              <a:rPr lang="nl-NL" sz="2400" dirty="0" smtClean="0"/>
              <a:t>, but </a:t>
            </a:r>
            <a:r>
              <a:rPr lang="nl-NL" sz="2400" dirty="0" err="1" smtClean="0"/>
              <a:t>under-reported</a:t>
            </a:r>
            <a:r>
              <a:rPr lang="nl-NL" sz="2400" dirty="0" smtClean="0"/>
              <a:t> COVID-19 </a:t>
            </a:r>
            <a:r>
              <a:rPr lang="nl-NL" sz="2400" dirty="0" err="1" smtClean="0"/>
              <a:t>mortality</a:t>
            </a:r>
            <a:endParaRPr lang="nl-NL" sz="2400" dirty="0"/>
          </a:p>
          <a:p>
            <a:pPr marL="457200" indent="-457200">
              <a:buFontTx/>
              <a:buChar char="-"/>
            </a:pPr>
            <a:r>
              <a:rPr lang="nl-NL" sz="2400" b="1" dirty="0" err="1" smtClean="0">
                <a:solidFill>
                  <a:srgbClr val="00A1CD"/>
                </a:solidFill>
              </a:rPr>
              <a:t>Statistics</a:t>
            </a:r>
            <a:r>
              <a:rPr lang="nl-NL" sz="2400" b="1" dirty="0" smtClean="0">
                <a:solidFill>
                  <a:srgbClr val="00A1CD"/>
                </a:solidFill>
              </a:rPr>
              <a:t> Netherlands</a:t>
            </a:r>
            <a:r>
              <a:rPr lang="nl-NL" sz="2400" dirty="0" smtClean="0"/>
              <a:t>: complete COVID-19 </a:t>
            </a:r>
            <a:r>
              <a:rPr lang="nl-NL" sz="2400" dirty="0" err="1" smtClean="0"/>
              <a:t>mortality</a:t>
            </a:r>
            <a:r>
              <a:rPr lang="nl-NL" sz="2400" dirty="0" smtClean="0"/>
              <a:t>, </a:t>
            </a:r>
            <a:r>
              <a:rPr lang="nl-NL" sz="2400" dirty="0" err="1" smtClean="0"/>
              <a:t>publication</a:t>
            </a:r>
            <a:r>
              <a:rPr lang="nl-NL" sz="2400" dirty="0" smtClean="0"/>
              <a:t> </a:t>
            </a:r>
            <a:r>
              <a:rPr lang="nl-NL" sz="2400" dirty="0" err="1" smtClean="0"/>
              <a:t>after</a:t>
            </a:r>
            <a:r>
              <a:rPr lang="nl-NL" sz="2400" dirty="0" smtClean="0"/>
              <a:t> ±4 </a:t>
            </a:r>
            <a:r>
              <a:rPr lang="nl-NL" sz="2400" dirty="0" err="1" smtClean="0"/>
              <a:t>months</a:t>
            </a:r>
            <a:r>
              <a:rPr lang="nl-NL" sz="2400" dirty="0" smtClean="0"/>
              <a:t> (</a:t>
            </a:r>
            <a:r>
              <a:rPr lang="nl-NL" sz="2400" dirty="0" err="1" smtClean="0"/>
              <a:t>instead</a:t>
            </a:r>
            <a:r>
              <a:rPr lang="nl-NL" sz="2400" dirty="0" smtClean="0"/>
              <a:t> of 6)</a:t>
            </a:r>
          </a:p>
          <a:p>
            <a:pPr marL="457200" indent="-457200">
              <a:buFontTx/>
              <a:buChar char="-"/>
            </a:pPr>
            <a:endParaRPr lang="nl-NL" sz="2400" dirty="0" smtClean="0"/>
          </a:p>
          <a:p>
            <a:pPr marL="457200" indent="-457200">
              <a:buFontTx/>
              <a:buChar char="-"/>
            </a:pPr>
            <a:r>
              <a:rPr lang="nl-NL" sz="2400" dirty="0" err="1" smtClean="0"/>
              <a:t>Excess</a:t>
            </a:r>
            <a:r>
              <a:rPr lang="nl-NL" sz="2400" dirty="0" smtClean="0"/>
              <a:t> </a:t>
            </a:r>
            <a:r>
              <a:rPr lang="nl-NL" sz="2400" dirty="0" err="1" smtClean="0"/>
              <a:t>mortality</a:t>
            </a:r>
            <a:r>
              <a:rPr lang="nl-NL" sz="2400" dirty="0" smtClean="0"/>
              <a:t> </a:t>
            </a:r>
            <a:r>
              <a:rPr lang="nl-NL" sz="2400" dirty="0" err="1" smtClean="0"/>
              <a:t>still</a:t>
            </a:r>
            <a:r>
              <a:rPr lang="nl-NL" sz="2400" dirty="0" smtClean="0"/>
              <a:t> a </a:t>
            </a:r>
            <a:r>
              <a:rPr lang="nl-NL" sz="2400" dirty="0" err="1" smtClean="0"/>
              <a:t>good</a:t>
            </a:r>
            <a:r>
              <a:rPr lang="nl-NL" sz="2400" dirty="0" smtClean="0"/>
              <a:t> </a:t>
            </a:r>
            <a:r>
              <a:rPr lang="nl-NL" sz="2400" dirty="0" err="1" smtClean="0"/>
              <a:t>early</a:t>
            </a:r>
            <a:r>
              <a:rPr lang="nl-NL" sz="2400" dirty="0" smtClean="0"/>
              <a:t> indicator of COVID-19 </a:t>
            </a:r>
            <a:r>
              <a:rPr lang="nl-NL" sz="2400" dirty="0" err="1" smtClean="0"/>
              <a:t>mortality</a:t>
            </a:r>
            <a:endParaRPr lang="nl-NL" sz="24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Currently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80502" y="181812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2020 -&gt;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918975" y="1818127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2021 -&gt;</a:t>
            </a:r>
            <a:endParaRPr lang="nl-N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/>
          </p:nvPr>
        </p:nvGraphicFramePr>
        <p:xfrm>
          <a:off x="458139" y="1310515"/>
          <a:ext cx="5459736" cy="490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Rechte verbindingslijn 9"/>
          <p:cNvCxnSpPr/>
          <p:nvPr/>
        </p:nvCxnSpPr>
        <p:spPr>
          <a:xfrm>
            <a:off x="4985075" y="1818127"/>
            <a:ext cx="0" cy="26987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2765321" y="5820048"/>
            <a:ext cx="1998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595959"/>
                </a:solidFill>
              </a:rPr>
              <a:t>(</a:t>
            </a:r>
            <a:r>
              <a:rPr lang="nl-NL" sz="1400" dirty="0" err="1" smtClean="0">
                <a:solidFill>
                  <a:srgbClr val="595959"/>
                </a:solidFill>
              </a:rPr>
              <a:t>Statistics</a:t>
            </a:r>
            <a:r>
              <a:rPr lang="nl-NL" sz="1400" dirty="0" smtClean="0">
                <a:solidFill>
                  <a:srgbClr val="595959"/>
                </a:solidFill>
              </a:rPr>
              <a:t> Netherlands)</a:t>
            </a:r>
            <a:endParaRPr lang="nl-NL" sz="1400" dirty="0">
              <a:solidFill>
                <a:srgbClr val="595959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765321" y="5548367"/>
            <a:ext cx="27989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595959"/>
                </a:solidFill>
              </a:rPr>
              <a:t>(Nat. </a:t>
            </a:r>
            <a:r>
              <a:rPr lang="nl-NL" sz="1400" dirty="0" err="1" smtClean="0">
                <a:solidFill>
                  <a:srgbClr val="595959"/>
                </a:solidFill>
              </a:rPr>
              <a:t>Institute</a:t>
            </a:r>
            <a:r>
              <a:rPr lang="nl-NL" sz="1400" dirty="0" smtClean="0">
                <a:solidFill>
                  <a:srgbClr val="595959"/>
                </a:solidFill>
              </a:rPr>
              <a:t> of Public Health)</a:t>
            </a:r>
            <a:endParaRPr lang="nl-NL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9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58139" y="1316765"/>
            <a:ext cx="10342384" cy="4467090"/>
          </a:xfrm>
        </p:spPr>
        <p:txBody>
          <a:bodyPr/>
          <a:lstStyle/>
          <a:p>
            <a:r>
              <a:rPr lang="nl-NL" sz="2800" dirty="0" smtClean="0"/>
              <a:t>Complete picture </a:t>
            </a:r>
            <a:r>
              <a:rPr lang="nl-NL" sz="2800" dirty="0"/>
              <a:t>on COVID-19 </a:t>
            </a:r>
            <a:r>
              <a:rPr lang="nl-NL" sz="2800" dirty="0" err="1" smtClean="0"/>
              <a:t>mortality</a:t>
            </a:r>
            <a:r>
              <a:rPr lang="nl-NL" sz="2800" dirty="0" smtClean="0"/>
              <a:t>, </a:t>
            </a:r>
            <a:r>
              <a:rPr lang="nl-NL" sz="2800" dirty="0" err="1" smtClean="0"/>
              <a:t>thanks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collaboration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National </a:t>
            </a:r>
            <a:r>
              <a:rPr lang="nl-NL" sz="2800" dirty="0" err="1" smtClean="0"/>
              <a:t>Institute</a:t>
            </a:r>
            <a:r>
              <a:rPr lang="nl-NL" sz="2800" dirty="0" smtClean="0"/>
              <a:t> of Public Health</a:t>
            </a:r>
            <a:endParaRPr lang="nl-NL" sz="2800" dirty="0"/>
          </a:p>
          <a:p>
            <a:pPr marL="457200" indent="-457200">
              <a:buFontTx/>
              <a:buChar char="-"/>
            </a:pPr>
            <a:r>
              <a:rPr lang="nl-NL" sz="2800" dirty="0" smtClean="0"/>
              <a:t>More </a:t>
            </a:r>
            <a:r>
              <a:rPr lang="nl-NL" sz="2800" dirty="0" err="1" smtClean="0"/>
              <a:t>testing</a:t>
            </a:r>
            <a:endParaRPr lang="nl-NL" sz="2800" dirty="0" smtClean="0"/>
          </a:p>
          <a:p>
            <a:pPr marL="457200" indent="-457200">
              <a:buFontTx/>
              <a:buChar char="-"/>
            </a:pPr>
            <a:r>
              <a:rPr lang="nl-NL" sz="2800" dirty="0" err="1" smtClean="0"/>
              <a:t>Weekly</a:t>
            </a:r>
            <a:r>
              <a:rPr lang="nl-NL" sz="2800" dirty="0" smtClean="0"/>
              <a:t> </a:t>
            </a:r>
            <a:r>
              <a:rPr lang="nl-NL" sz="2800" dirty="0" err="1" smtClean="0"/>
              <a:t>total</a:t>
            </a:r>
            <a:r>
              <a:rPr lang="nl-NL" sz="2800" dirty="0" smtClean="0"/>
              <a:t> </a:t>
            </a:r>
            <a:r>
              <a:rPr lang="nl-NL" sz="2800" dirty="0" err="1" smtClean="0"/>
              <a:t>mortality</a:t>
            </a:r>
            <a:r>
              <a:rPr lang="nl-NL" sz="2800" dirty="0" smtClean="0"/>
              <a:t> </a:t>
            </a:r>
            <a:r>
              <a:rPr lang="nl-NL" sz="2800" dirty="0" err="1" smtClean="0"/>
              <a:t>figures</a:t>
            </a:r>
            <a:endParaRPr lang="nl-NL" sz="2800" dirty="0" smtClean="0"/>
          </a:p>
          <a:p>
            <a:pPr marL="457200" indent="-457200">
              <a:buFontTx/>
              <a:buChar char="-"/>
            </a:pPr>
            <a:r>
              <a:rPr lang="nl-NL" sz="2800" dirty="0" err="1" smtClean="0"/>
              <a:t>Faster</a:t>
            </a:r>
            <a:r>
              <a:rPr lang="nl-NL" sz="2800" dirty="0" smtClean="0"/>
              <a:t> </a:t>
            </a:r>
            <a:r>
              <a:rPr lang="nl-NL" sz="2800" dirty="0" err="1" smtClean="0"/>
              <a:t>cause</a:t>
            </a:r>
            <a:r>
              <a:rPr lang="nl-NL" sz="2800" dirty="0" smtClean="0"/>
              <a:t> of </a:t>
            </a:r>
            <a:r>
              <a:rPr lang="nl-NL" sz="2800" dirty="0" err="1" smtClean="0"/>
              <a:t>death</a:t>
            </a:r>
            <a:r>
              <a:rPr lang="nl-NL" sz="2800" dirty="0" smtClean="0"/>
              <a:t> </a:t>
            </a:r>
            <a:r>
              <a:rPr lang="nl-NL" sz="2800" dirty="0" err="1" smtClean="0"/>
              <a:t>publication</a:t>
            </a:r>
            <a:endParaRPr lang="nl-NL" sz="2800" dirty="0" smtClean="0"/>
          </a:p>
          <a:p>
            <a:pPr marL="457200" indent="-457200">
              <a:buFontTx/>
              <a:buChar char="-"/>
            </a:pPr>
            <a:r>
              <a:rPr lang="nl-NL" sz="2800" dirty="0" err="1" smtClean="0"/>
              <a:t>Better</a:t>
            </a:r>
            <a:r>
              <a:rPr lang="nl-NL" sz="2800" dirty="0" smtClean="0"/>
              <a:t> </a:t>
            </a:r>
            <a:r>
              <a:rPr lang="nl-NL" sz="2800" dirty="0" err="1" smtClean="0"/>
              <a:t>understanding</a:t>
            </a:r>
            <a:r>
              <a:rPr lang="nl-NL" sz="2800" dirty="0" smtClean="0"/>
              <a:t> of </a:t>
            </a:r>
            <a:r>
              <a:rPr lang="nl-NL" sz="2800" dirty="0" err="1" smtClean="0"/>
              <a:t>mortality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     </a:t>
            </a:r>
            <a:r>
              <a:rPr lang="nl-NL" sz="2800" dirty="0" err="1" smtClean="0"/>
              <a:t>among</a:t>
            </a:r>
            <a:r>
              <a:rPr lang="nl-NL" sz="2800" dirty="0" smtClean="0"/>
              <a:t> </a:t>
            </a:r>
            <a:r>
              <a:rPr lang="nl-NL" sz="2800" dirty="0" err="1" smtClean="0"/>
              <a:t>vulnerable</a:t>
            </a:r>
            <a:r>
              <a:rPr lang="nl-NL" sz="2800" dirty="0" smtClean="0"/>
              <a:t> </a:t>
            </a:r>
            <a:r>
              <a:rPr lang="nl-NL" sz="2800" dirty="0" err="1" smtClean="0"/>
              <a:t>population</a:t>
            </a:r>
            <a:endParaRPr lang="nl-NL" sz="2800" dirty="0" smtClean="0"/>
          </a:p>
          <a:p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3392" y="452669"/>
            <a:ext cx="10679914" cy="672075"/>
          </a:xfrm>
        </p:spPr>
        <p:txBody>
          <a:bodyPr/>
          <a:lstStyle/>
          <a:p>
            <a:r>
              <a:rPr lang="nl-NL" dirty="0" smtClean="0"/>
              <a:t>Joint </a:t>
            </a:r>
            <a:r>
              <a:rPr lang="nl-NL" dirty="0" err="1" smtClean="0"/>
              <a:t>efforts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timely</a:t>
            </a:r>
            <a:r>
              <a:rPr lang="nl-NL" dirty="0" smtClean="0"/>
              <a:t> </a:t>
            </a:r>
            <a:r>
              <a:rPr lang="nl-NL" dirty="0" err="1" smtClean="0"/>
              <a:t>mortality</a:t>
            </a:r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755" y="2478798"/>
            <a:ext cx="4495608" cy="2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Breedbeeld</PresentationFormat>
  <Paragraphs>119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1_Aangepast ontwerp</vt:lpstr>
      <vt:lpstr>2_Aangepast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Solaris Project</dc:title>
  <dc:creator>De Broe, S.M.M.G. (Sofie)</dc:creator>
  <cp:lastModifiedBy>Stoeldraijer, L. (Lenny)</cp:lastModifiedBy>
  <cp:revision>199</cp:revision>
  <dcterms:created xsi:type="dcterms:W3CDTF">2020-10-21T08:16:26Z</dcterms:created>
  <dcterms:modified xsi:type="dcterms:W3CDTF">2021-03-24T10:51:18Z</dcterms:modified>
</cp:coreProperties>
</file>