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5"/>
    <p:sldMasterId id="2147483667" r:id="rId6"/>
  </p:sldMasterIdLst>
  <p:notesMasterIdLst>
    <p:notesMasterId r:id="rId36"/>
  </p:notesMasterIdLst>
  <p:sldIdLst>
    <p:sldId id="256" r:id="rId7"/>
    <p:sldId id="258" r:id="rId8"/>
    <p:sldId id="259" r:id="rId9"/>
    <p:sldId id="260" r:id="rId10"/>
    <p:sldId id="261" r:id="rId11"/>
    <p:sldId id="292" r:id="rId12"/>
    <p:sldId id="283" r:id="rId13"/>
    <p:sldId id="270" r:id="rId14"/>
    <p:sldId id="280" r:id="rId15"/>
    <p:sldId id="284" r:id="rId16"/>
    <p:sldId id="288" r:id="rId17"/>
    <p:sldId id="289" r:id="rId18"/>
    <p:sldId id="286" r:id="rId19"/>
    <p:sldId id="278" r:id="rId20"/>
    <p:sldId id="263" r:id="rId21"/>
    <p:sldId id="275" r:id="rId22"/>
    <p:sldId id="264" r:id="rId23"/>
    <p:sldId id="266" r:id="rId24"/>
    <p:sldId id="267" r:id="rId25"/>
    <p:sldId id="268" r:id="rId26"/>
    <p:sldId id="269" r:id="rId27"/>
    <p:sldId id="265" r:id="rId28"/>
    <p:sldId id="271" r:id="rId29"/>
    <p:sldId id="272" r:id="rId30"/>
    <p:sldId id="273" r:id="rId31"/>
    <p:sldId id="276" r:id="rId32"/>
    <p:sldId id="274" r:id="rId33"/>
    <p:sldId id="291" r:id="rId34"/>
    <p:sldId id="279" r:id="rId35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1D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188" autoAdjust="0"/>
  </p:normalViewPr>
  <p:slideViewPr>
    <p:cSldViewPr>
      <p:cViewPr varScale="1">
        <p:scale>
          <a:sx n="204" d="100"/>
          <a:sy n="204" d="100"/>
        </p:scale>
        <p:origin x="540" y="1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3A025-B680-4046-800B-5A6B5AC6AF73}" type="datetimeFigureOut">
              <a:rPr lang="nl-NL" smtClean="0"/>
              <a:t>14-3-2023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FEE08-4F1D-4773-84E0-0730640F7E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3303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Van de 40.000 </a:t>
            </a:r>
            <a:r>
              <a:rPr lang="nl-NL" dirty="0" err="1" smtClean="0"/>
              <a:t>mln</a:t>
            </a:r>
            <a:r>
              <a:rPr lang="nl-NL" dirty="0" smtClean="0"/>
              <a:t> m3 gezuiverd afvalwater wordt 964 </a:t>
            </a:r>
            <a:r>
              <a:rPr lang="nl-NL" dirty="0" err="1" smtClean="0"/>
              <a:t>mln</a:t>
            </a:r>
            <a:r>
              <a:rPr lang="nl-NL" dirty="0" smtClean="0"/>
              <a:t> m3 hergebruikt in Europa (2,4%)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FEE08-4F1D-4773-84E0-0730640F7E2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4456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92201" y="766684"/>
            <a:ext cx="2236528" cy="343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3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e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203325"/>
            <a:ext cx="7704087" cy="3455988"/>
          </a:xfrm>
          <a:prstGeom prst="rect">
            <a:avLst/>
          </a:prstGeom>
        </p:spPr>
        <p:txBody>
          <a:bodyPr/>
          <a:lstStyle>
            <a:lvl1pPr marL="342900" indent="-342900">
              <a:buFont typeface="Calibri" pitchFamily="34" charset="0"/>
              <a:buChar char="─"/>
              <a:defRPr lang="nl-NL" sz="2400" b="0" kern="1200" spc="40" baseline="0" dirty="0" smtClean="0">
                <a:solidFill>
                  <a:srgbClr val="271D6C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2pPr>
            <a:lvl3pPr marL="11430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3pPr>
            <a:lvl4pPr marL="16002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4pPr>
            <a:lvl5pPr marL="20574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5pPr>
          </a:lstStyle>
          <a:p>
            <a:pPr lvl="0"/>
            <a:r>
              <a:rPr lang="nl-NL" sz="2400" dirty="0">
                <a:solidFill>
                  <a:srgbClr val="271D6C"/>
                </a:solidFill>
              </a:rPr>
              <a:t>Korte opsomming van conclusies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195263"/>
            <a:ext cx="7704087" cy="9363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 spc="60" baseline="0">
                <a:solidFill>
                  <a:srgbClr val="00A1CD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Conclusie / trends / …</a:t>
            </a:r>
          </a:p>
        </p:txBody>
      </p:sp>
    </p:spTree>
    <p:extLst>
      <p:ext uri="{BB962C8B-B14F-4D97-AF65-F5344CB8AC3E}">
        <p14:creationId xmlns:p14="http://schemas.microsoft.com/office/powerpoint/2010/main" val="409682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e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52914" y="1028651"/>
            <a:ext cx="1431167" cy="219893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00" y="3672000"/>
            <a:ext cx="7166794" cy="84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83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e_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52914" y="1028651"/>
            <a:ext cx="1431167" cy="219893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35" y="3672000"/>
            <a:ext cx="7167542" cy="8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33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werking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id="{02F9B86D-17AC-4EB8-8901-463B4404571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697929" y="1429340"/>
            <a:ext cx="1211459" cy="1861467"/>
            <a:chOff x="2200" y="483"/>
            <a:chExt cx="1409" cy="2165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C6C5D8E2-9222-4107-A38D-BDADEE2D3E5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00" y="483"/>
              <a:ext cx="1409" cy="2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B8916847-D2FC-4F80-9190-E720B73D5F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0" y="817"/>
              <a:ext cx="630" cy="680"/>
            </a:xfrm>
            <a:custGeom>
              <a:avLst/>
              <a:gdLst>
                <a:gd name="T0" fmla="*/ 558 w 558"/>
                <a:gd name="T1" fmla="*/ 0 h 609"/>
                <a:gd name="T2" fmla="*/ 558 w 558"/>
                <a:gd name="T3" fmla="*/ 0 h 609"/>
                <a:gd name="T4" fmla="*/ 66 w 558"/>
                <a:gd name="T5" fmla="*/ 0 h 609"/>
                <a:gd name="T6" fmla="*/ 0 w 558"/>
                <a:gd name="T7" fmla="*/ 67 h 609"/>
                <a:gd name="T8" fmla="*/ 0 w 558"/>
                <a:gd name="T9" fmla="*/ 609 h 609"/>
                <a:gd name="T10" fmla="*/ 558 w 558"/>
                <a:gd name="T11" fmla="*/ 609 h 609"/>
                <a:gd name="T12" fmla="*/ 558 w 558"/>
                <a:gd name="T13" fmla="*/ 357 h 609"/>
                <a:gd name="T14" fmla="*/ 251 w 558"/>
                <a:gd name="T15" fmla="*/ 357 h 609"/>
                <a:gd name="T16" fmla="*/ 251 w 558"/>
                <a:gd name="T17" fmla="*/ 252 h 609"/>
                <a:gd name="T18" fmla="*/ 558 w 558"/>
                <a:gd name="T19" fmla="*/ 252 h 609"/>
                <a:gd name="T20" fmla="*/ 558 w 558"/>
                <a:gd name="T21" fmla="*/ 0 h 609"/>
                <a:gd name="T22" fmla="*/ 484 w 558"/>
                <a:gd name="T23" fmla="*/ 74 h 609"/>
                <a:gd name="T24" fmla="*/ 484 w 558"/>
                <a:gd name="T25" fmla="*/ 74 h 609"/>
                <a:gd name="T26" fmla="*/ 484 w 558"/>
                <a:gd name="T27" fmla="*/ 179 h 609"/>
                <a:gd name="T28" fmla="*/ 251 w 558"/>
                <a:gd name="T29" fmla="*/ 179 h 609"/>
                <a:gd name="T30" fmla="*/ 178 w 558"/>
                <a:gd name="T31" fmla="*/ 179 h 609"/>
                <a:gd name="T32" fmla="*/ 178 w 558"/>
                <a:gd name="T33" fmla="*/ 252 h 609"/>
                <a:gd name="T34" fmla="*/ 178 w 558"/>
                <a:gd name="T35" fmla="*/ 357 h 609"/>
                <a:gd name="T36" fmla="*/ 178 w 558"/>
                <a:gd name="T37" fmla="*/ 430 h 609"/>
                <a:gd name="T38" fmla="*/ 251 w 558"/>
                <a:gd name="T39" fmla="*/ 430 h 609"/>
                <a:gd name="T40" fmla="*/ 484 w 558"/>
                <a:gd name="T41" fmla="*/ 430 h 609"/>
                <a:gd name="T42" fmla="*/ 484 w 558"/>
                <a:gd name="T43" fmla="*/ 535 h 609"/>
                <a:gd name="T44" fmla="*/ 73 w 558"/>
                <a:gd name="T45" fmla="*/ 535 h 609"/>
                <a:gd name="T46" fmla="*/ 73 w 558"/>
                <a:gd name="T47" fmla="*/ 74 h 609"/>
                <a:gd name="T48" fmla="*/ 484 w 558"/>
                <a:gd name="T49" fmla="*/ 74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58" h="609">
                  <a:moveTo>
                    <a:pt x="558" y="0"/>
                  </a:moveTo>
                  <a:lnTo>
                    <a:pt x="558" y="0"/>
                  </a:lnTo>
                  <a:lnTo>
                    <a:pt x="66" y="0"/>
                  </a:lnTo>
                  <a:cubicBezTo>
                    <a:pt x="29" y="0"/>
                    <a:pt x="0" y="30"/>
                    <a:pt x="0" y="67"/>
                  </a:cubicBezTo>
                  <a:lnTo>
                    <a:pt x="0" y="609"/>
                  </a:lnTo>
                  <a:lnTo>
                    <a:pt x="558" y="609"/>
                  </a:lnTo>
                  <a:lnTo>
                    <a:pt x="558" y="357"/>
                  </a:lnTo>
                  <a:lnTo>
                    <a:pt x="251" y="357"/>
                  </a:lnTo>
                  <a:lnTo>
                    <a:pt x="251" y="252"/>
                  </a:lnTo>
                  <a:lnTo>
                    <a:pt x="558" y="252"/>
                  </a:lnTo>
                  <a:lnTo>
                    <a:pt x="558" y="0"/>
                  </a:lnTo>
                  <a:close/>
                  <a:moveTo>
                    <a:pt x="484" y="74"/>
                  </a:moveTo>
                  <a:lnTo>
                    <a:pt x="484" y="74"/>
                  </a:lnTo>
                  <a:lnTo>
                    <a:pt x="484" y="179"/>
                  </a:lnTo>
                  <a:lnTo>
                    <a:pt x="251" y="179"/>
                  </a:lnTo>
                  <a:lnTo>
                    <a:pt x="178" y="179"/>
                  </a:lnTo>
                  <a:lnTo>
                    <a:pt x="178" y="252"/>
                  </a:lnTo>
                  <a:lnTo>
                    <a:pt x="178" y="357"/>
                  </a:lnTo>
                  <a:lnTo>
                    <a:pt x="178" y="430"/>
                  </a:lnTo>
                  <a:lnTo>
                    <a:pt x="251" y="430"/>
                  </a:lnTo>
                  <a:lnTo>
                    <a:pt x="484" y="430"/>
                  </a:lnTo>
                  <a:lnTo>
                    <a:pt x="484" y="535"/>
                  </a:lnTo>
                  <a:lnTo>
                    <a:pt x="73" y="535"/>
                  </a:lnTo>
                  <a:lnTo>
                    <a:pt x="73" y="74"/>
                  </a:lnTo>
                  <a:lnTo>
                    <a:pt x="484" y="74"/>
                  </a:lnTo>
                  <a:close/>
                </a:path>
              </a:pathLst>
            </a:custGeom>
            <a:solidFill>
              <a:srgbClr val="42A3D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4396BB8-B762-47BD-B9F6-7617E189FA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38" y="481"/>
              <a:ext cx="688" cy="1016"/>
            </a:xfrm>
            <a:custGeom>
              <a:avLst/>
              <a:gdLst>
                <a:gd name="T0" fmla="*/ 251 w 609"/>
                <a:gd name="T1" fmla="*/ 553 h 910"/>
                <a:gd name="T2" fmla="*/ 251 w 609"/>
                <a:gd name="T3" fmla="*/ 553 h 910"/>
                <a:gd name="T4" fmla="*/ 357 w 609"/>
                <a:gd name="T5" fmla="*/ 553 h 910"/>
                <a:gd name="T6" fmla="*/ 357 w 609"/>
                <a:gd name="T7" fmla="*/ 658 h 910"/>
                <a:gd name="T8" fmla="*/ 251 w 609"/>
                <a:gd name="T9" fmla="*/ 658 h 910"/>
                <a:gd name="T10" fmla="*/ 251 w 609"/>
                <a:gd name="T11" fmla="*/ 553 h 910"/>
                <a:gd name="T12" fmla="*/ 185 w 609"/>
                <a:gd name="T13" fmla="*/ 0 h 910"/>
                <a:gd name="T14" fmla="*/ 185 w 609"/>
                <a:gd name="T15" fmla="*/ 0 h 910"/>
                <a:gd name="T16" fmla="*/ 0 w 609"/>
                <a:gd name="T17" fmla="*/ 0 h 910"/>
                <a:gd name="T18" fmla="*/ 0 w 609"/>
                <a:gd name="T19" fmla="*/ 910 h 910"/>
                <a:gd name="T20" fmla="*/ 609 w 609"/>
                <a:gd name="T21" fmla="*/ 910 h 910"/>
                <a:gd name="T22" fmla="*/ 609 w 609"/>
                <a:gd name="T23" fmla="*/ 368 h 910"/>
                <a:gd name="T24" fmla="*/ 542 w 609"/>
                <a:gd name="T25" fmla="*/ 301 h 910"/>
                <a:gd name="T26" fmla="*/ 251 w 609"/>
                <a:gd name="T27" fmla="*/ 301 h 910"/>
                <a:gd name="T28" fmla="*/ 251 w 609"/>
                <a:gd name="T29" fmla="*/ 69 h 910"/>
                <a:gd name="T30" fmla="*/ 185 w 609"/>
                <a:gd name="T31" fmla="*/ 0 h 910"/>
                <a:gd name="T32" fmla="*/ 178 w 609"/>
                <a:gd name="T33" fmla="*/ 731 h 910"/>
                <a:gd name="T34" fmla="*/ 178 w 609"/>
                <a:gd name="T35" fmla="*/ 731 h 910"/>
                <a:gd name="T36" fmla="*/ 251 w 609"/>
                <a:gd name="T37" fmla="*/ 731 h 910"/>
                <a:gd name="T38" fmla="*/ 357 w 609"/>
                <a:gd name="T39" fmla="*/ 731 h 910"/>
                <a:gd name="T40" fmla="*/ 430 w 609"/>
                <a:gd name="T41" fmla="*/ 731 h 910"/>
                <a:gd name="T42" fmla="*/ 430 w 609"/>
                <a:gd name="T43" fmla="*/ 658 h 910"/>
                <a:gd name="T44" fmla="*/ 430 w 609"/>
                <a:gd name="T45" fmla="*/ 553 h 910"/>
                <a:gd name="T46" fmla="*/ 430 w 609"/>
                <a:gd name="T47" fmla="*/ 479 h 910"/>
                <a:gd name="T48" fmla="*/ 357 w 609"/>
                <a:gd name="T49" fmla="*/ 479 h 910"/>
                <a:gd name="T50" fmla="*/ 251 w 609"/>
                <a:gd name="T51" fmla="*/ 479 h 910"/>
                <a:gd name="T52" fmla="*/ 178 w 609"/>
                <a:gd name="T53" fmla="*/ 479 h 910"/>
                <a:gd name="T54" fmla="*/ 178 w 609"/>
                <a:gd name="T55" fmla="*/ 553 h 910"/>
                <a:gd name="T56" fmla="*/ 178 w 609"/>
                <a:gd name="T57" fmla="*/ 658 h 910"/>
                <a:gd name="T58" fmla="*/ 178 w 609"/>
                <a:gd name="T59" fmla="*/ 731 h 910"/>
                <a:gd name="T60" fmla="*/ 178 w 609"/>
                <a:gd name="T61" fmla="*/ 72 h 910"/>
                <a:gd name="T62" fmla="*/ 178 w 609"/>
                <a:gd name="T63" fmla="*/ 72 h 910"/>
                <a:gd name="T64" fmla="*/ 178 w 609"/>
                <a:gd name="T65" fmla="*/ 301 h 910"/>
                <a:gd name="T66" fmla="*/ 178 w 609"/>
                <a:gd name="T67" fmla="*/ 375 h 910"/>
                <a:gd name="T68" fmla="*/ 251 w 609"/>
                <a:gd name="T69" fmla="*/ 375 h 910"/>
                <a:gd name="T70" fmla="*/ 536 w 609"/>
                <a:gd name="T71" fmla="*/ 375 h 910"/>
                <a:gd name="T72" fmla="*/ 536 w 609"/>
                <a:gd name="T73" fmla="*/ 836 h 910"/>
                <a:gd name="T74" fmla="*/ 73 w 609"/>
                <a:gd name="T75" fmla="*/ 836 h 910"/>
                <a:gd name="T76" fmla="*/ 73 w 609"/>
                <a:gd name="T77" fmla="*/ 72 h 910"/>
                <a:gd name="T78" fmla="*/ 178 w 609"/>
                <a:gd name="T79" fmla="*/ 72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9" h="910">
                  <a:moveTo>
                    <a:pt x="251" y="553"/>
                  </a:moveTo>
                  <a:lnTo>
                    <a:pt x="251" y="553"/>
                  </a:lnTo>
                  <a:lnTo>
                    <a:pt x="357" y="553"/>
                  </a:lnTo>
                  <a:lnTo>
                    <a:pt x="357" y="658"/>
                  </a:lnTo>
                  <a:lnTo>
                    <a:pt x="251" y="658"/>
                  </a:lnTo>
                  <a:lnTo>
                    <a:pt x="251" y="553"/>
                  </a:lnTo>
                  <a:close/>
                  <a:moveTo>
                    <a:pt x="185" y="0"/>
                  </a:moveTo>
                  <a:lnTo>
                    <a:pt x="185" y="0"/>
                  </a:lnTo>
                  <a:lnTo>
                    <a:pt x="0" y="0"/>
                  </a:lnTo>
                  <a:lnTo>
                    <a:pt x="0" y="910"/>
                  </a:lnTo>
                  <a:lnTo>
                    <a:pt x="609" y="910"/>
                  </a:lnTo>
                  <a:lnTo>
                    <a:pt x="609" y="368"/>
                  </a:lnTo>
                  <a:cubicBezTo>
                    <a:pt x="609" y="331"/>
                    <a:pt x="579" y="301"/>
                    <a:pt x="542" y="301"/>
                  </a:cubicBezTo>
                  <a:lnTo>
                    <a:pt x="251" y="301"/>
                  </a:lnTo>
                  <a:lnTo>
                    <a:pt x="251" y="69"/>
                  </a:lnTo>
                  <a:cubicBezTo>
                    <a:pt x="251" y="32"/>
                    <a:pt x="222" y="0"/>
                    <a:pt x="185" y="0"/>
                  </a:cubicBezTo>
                  <a:close/>
                  <a:moveTo>
                    <a:pt x="178" y="731"/>
                  </a:moveTo>
                  <a:lnTo>
                    <a:pt x="178" y="731"/>
                  </a:lnTo>
                  <a:lnTo>
                    <a:pt x="251" y="731"/>
                  </a:lnTo>
                  <a:lnTo>
                    <a:pt x="357" y="731"/>
                  </a:lnTo>
                  <a:lnTo>
                    <a:pt x="430" y="731"/>
                  </a:lnTo>
                  <a:lnTo>
                    <a:pt x="430" y="658"/>
                  </a:lnTo>
                  <a:lnTo>
                    <a:pt x="430" y="553"/>
                  </a:lnTo>
                  <a:lnTo>
                    <a:pt x="430" y="479"/>
                  </a:lnTo>
                  <a:lnTo>
                    <a:pt x="357" y="479"/>
                  </a:lnTo>
                  <a:lnTo>
                    <a:pt x="251" y="479"/>
                  </a:lnTo>
                  <a:lnTo>
                    <a:pt x="178" y="479"/>
                  </a:lnTo>
                  <a:lnTo>
                    <a:pt x="178" y="553"/>
                  </a:lnTo>
                  <a:lnTo>
                    <a:pt x="178" y="658"/>
                  </a:lnTo>
                  <a:lnTo>
                    <a:pt x="178" y="731"/>
                  </a:lnTo>
                  <a:close/>
                  <a:moveTo>
                    <a:pt x="178" y="72"/>
                  </a:moveTo>
                  <a:lnTo>
                    <a:pt x="178" y="72"/>
                  </a:lnTo>
                  <a:lnTo>
                    <a:pt x="178" y="301"/>
                  </a:lnTo>
                  <a:lnTo>
                    <a:pt x="178" y="375"/>
                  </a:lnTo>
                  <a:lnTo>
                    <a:pt x="251" y="375"/>
                  </a:lnTo>
                  <a:lnTo>
                    <a:pt x="536" y="375"/>
                  </a:lnTo>
                  <a:lnTo>
                    <a:pt x="536" y="836"/>
                  </a:lnTo>
                  <a:lnTo>
                    <a:pt x="73" y="836"/>
                  </a:lnTo>
                  <a:lnTo>
                    <a:pt x="73" y="72"/>
                  </a:lnTo>
                  <a:lnTo>
                    <a:pt x="178" y="72"/>
                  </a:lnTo>
                  <a:close/>
                </a:path>
              </a:pathLst>
            </a:custGeom>
            <a:solidFill>
              <a:srgbClr val="42A3D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439C8DD8-3C93-46D4-8B3C-EFBABBDC98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0" y="1603"/>
              <a:ext cx="1426" cy="1055"/>
            </a:xfrm>
            <a:custGeom>
              <a:avLst/>
              <a:gdLst>
                <a:gd name="T0" fmla="*/ 1261 w 1262"/>
                <a:gd name="T1" fmla="*/ 0 h 944"/>
                <a:gd name="T2" fmla="*/ 1261 w 1262"/>
                <a:gd name="T3" fmla="*/ 0 h 944"/>
                <a:gd name="T4" fmla="*/ 0 w 1262"/>
                <a:gd name="T5" fmla="*/ 0 h 944"/>
                <a:gd name="T6" fmla="*/ 0 w 1262"/>
                <a:gd name="T7" fmla="*/ 598 h 944"/>
                <a:gd name="T8" fmla="*/ 1010 w 1262"/>
                <a:gd name="T9" fmla="*/ 598 h 944"/>
                <a:gd name="T10" fmla="*/ 1010 w 1262"/>
                <a:gd name="T11" fmla="*/ 693 h 944"/>
                <a:gd name="T12" fmla="*/ 0 w 1262"/>
                <a:gd name="T13" fmla="*/ 693 h 944"/>
                <a:gd name="T14" fmla="*/ 0 w 1262"/>
                <a:gd name="T15" fmla="*/ 878 h 944"/>
                <a:gd name="T16" fmla="*/ 66 w 1262"/>
                <a:gd name="T17" fmla="*/ 944 h 944"/>
                <a:gd name="T18" fmla="*/ 1195 w 1262"/>
                <a:gd name="T19" fmla="*/ 944 h 944"/>
                <a:gd name="T20" fmla="*/ 1262 w 1262"/>
                <a:gd name="T21" fmla="*/ 878 h 944"/>
                <a:gd name="T22" fmla="*/ 1262 w 1262"/>
                <a:gd name="T23" fmla="*/ 346 h 944"/>
                <a:gd name="T24" fmla="*/ 252 w 1262"/>
                <a:gd name="T25" fmla="*/ 346 h 944"/>
                <a:gd name="T26" fmla="*/ 252 w 1262"/>
                <a:gd name="T27" fmla="*/ 253 h 944"/>
                <a:gd name="T28" fmla="*/ 1261 w 1262"/>
                <a:gd name="T29" fmla="*/ 253 h 944"/>
                <a:gd name="T30" fmla="*/ 1261 w 1262"/>
                <a:gd name="T31" fmla="*/ 0 h 944"/>
                <a:gd name="T32" fmla="*/ 1188 w 1262"/>
                <a:gd name="T33" fmla="*/ 73 h 944"/>
                <a:gd name="T34" fmla="*/ 1188 w 1262"/>
                <a:gd name="T35" fmla="*/ 73 h 944"/>
                <a:gd name="T36" fmla="*/ 1188 w 1262"/>
                <a:gd name="T37" fmla="*/ 179 h 944"/>
                <a:gd name="T38" fmla="*/ 252 w 1262"/>
                <a:gd name="T39" fmla="*/ 179 h 944"/>
                <a:gd name="T40" fmla="*/ 178 w 1262"/>
                <a:gd name="T41" fmla="*/ 179 h 944"/>
                <a:gd name="T42" fmla="*/ 178 w 1262"/>
                <a:gd name="T43" fmla="*/ 253 h 944"/>
                <a:gd name="T44" fmla="*/ 178 w 1262"/>
                <a:gd name="T45" fmla="*/ 346 h 944"/>
                <a:gd name="T46" fmla="*/ 178 w 1262"/>
                <a:gd name="T47" fmla="*/ 419 h 944"/>
                <a:gd name="T48" fmla="*/ 252 w 1262"/>
                <a:gd name="T49" fmla="*/ 419 h 944"/>
                <a:gd name="T50" fmla="*/ 1188 w 1262"/>
                <a:gd name="T51" fmla="*/ 419 h 944"/>
                <a:gd name="T52" fmla="*/ 1188 w 1262"/>
                <a:gd name="T53" fmla="*/ 871 h 944"/>
                <a:gd name="T54" fmla="*/ 73 w 1262"/>
                <a:gd name="T55" fmla="*/ 871 h 944"/>
                <a:gd name="T56" fmla="*/ 73 w 1262"/>
                <a:gd name="T57" fmla="*/ 766 h 944"/>
                <a:gd name="T58" fmla="*/ 1010 w 1262"/>
                <a:gd name="T59" fmla="*/ 766 h 944"/>
                <a:gd name="T60" fmla="*/ 1084 w 1262"/>
                <a:gd name="T61" fmla="*/ 766 h 944"/>
                <a:gd name="T62" fmla="*/ 1084 w 1262"/>
                <a:gd name="T63" fmla="*/ 693 h 944"/>
                <a:gd name="T64" fmla="*/ 1084 w 1262"/>
                <a:gd name="T65" fmla="*/ 598 h 944"/>
                <a:gd name="T66" fmla="*/ 1084 w 1262"/>
                <a:gd name="T67" fmla="*/ 525 h 944"/>
                <a:gd name="T68" fmla="*/ 1010 w 1262"/>
                <a:gd name="T69" fmla="*/ 525 h 944"/>
                <a:gd name="T70" fmla="*/ 73 w 1262"/>
                <a:gd name="T71" fmla="*/ 524 h 944"/>
                <a:gd name="T72" fmla="*/ 73 w 1262"/>
                <a:gd name="T73" fmla="*/ 73 h 944"/>
                <a:gd name="T74" fmla="*/ 1188 w 1262"/>
                <a:gd name="T75" fmla="*/ 73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62" h="944">
                  <a:moveTo>
                    <a:pt x="1261" y="0"/>
                  </a:moveTo>
                  <a:lnTo>
                    <a:pt x="1261" y="0"/>
                  </a:lnTo>
                  <a:lnTo>
                    <a:pt x="0" y="0"/>
                  </a:lnTo>
                  <a:lnTo>
                    <a:pt x="0" y="598"/>
                  </a:lnTo>
                  <a:lnTo>
                    <a:pt x="1010" y="598"/>
                  </a:lnTo>
                  <a:lnTo>
                    <a:pt x="1010" y="693"/>
                  </a:lnTo>
                  <a:lnTo>
                    <a:pt x="0" y="693"/>
                  </a:lnTo>
                  <a:lnTo>
                    <a:pt x="0" y="878"/>
                  </a:lnTo>
                  <a:cubicBezTo>
                    <a:pt x="0" y="915"/>
                    <a:pt x="30" y="944"/>
                    <a:pt x="66" y="944"/>
                  </a:cubicBezTo>
                  <a:lnTo>
                    <a:pt x="1195" y="944"/>
                  </a:lnTo>
                  <a:cubicBezTo>
                    <a:pt x="1232" y="944"/>
                    <a:pt x="1262" y="915"/>
                    <a:pt x="1262" y="878"/>
                  </a:cubicBezTo>
                  <a:lnTo>
                    <a:pt x="1262" y="346"/>
                  </a:lnTo>
                  <a:lnTo>
                    <a:pt x="252" y="346"/>
                  </a:lnTo>
                  <a:lnTo>
                    <a:pt x="252" y="253"/>
                  </a:lnTo>
                  <a:lnTo>
                    <a:pt x="1261" y="253"/>
                  </a:lnTo>
                  <a:lnTo>
                    <a:pt x="1261" y="0"/>
                  </a:lnTo>
                  <a:close/>
                  <a:moveTo>
                    <a:pt x="1188" y="73"/>
                  </a:moveTo>
                  <a:lnTo>
                    <a:pt x="1188" y="73"/>
                  </a:lnTo>
                  <a:lnTo>
                    <a:pt x="1188" y="179"/>
                  </a:lnTo>
                  <a:lnTo>
                    <a:pt x="252" y="179"/>
                  </a:lnTo>
                  <a:lnTo>
                    <a:pt x="178" y="179"/>
                  </a:lnTo>
                  <a:lnTo>
                    <a:pt x="178" y="253"/>
                  </a:lnTo>
                  <a:lnTo>
                    <a:pt x="178" y="346"/>
                  </a:lnTo>
                  <a:lnTo>
                    <a:pt x="178" y="419"/>
                  </a:lnTo>
                  <a:lnTo>
                    <a:pt x="252" y="419"/>
                  </a:lnTo>
                  <a:lnTo>
                    <a:pt x="1188" y="419"/>
                  </a:lnTo>
                  <a:lnTo>
                    <a:pt x="1188" y="871"/>
                  </a:lnTo>
                  <a:lnTo>
                    <a:pt x="73" y="871"/>
                  </a:lnTo>
                  <a:lnTo>
                    <a:pt x="73" y="766"/>
                  </a:lnTo>
                  <a:lnTo>
                    <a:pt x="1010" y="766"/>
                  </a:lnTo>
                  <a:lnTo>
                    <a:pt x="1084" y="766"/>
                  </a:lnTo>
                  <a:lnTo>
                    <a:pt x="1084" y="693"/>
                  </a:lnTo>
                  <a:lnTo>
                    <a:pt x="1084" y="598"/>
                  </a:lnTo>
                  <a:lnTo>
                    <a:pt x="1084" y="525"/>
                  </a:lnTo>
                  <a:lnTo>
                    <a:pt x="1010" y="525"/>
                  </a:lnTo>
                  <a:lnTo>
                    <a:pt x="73" y="524"/>
                  </a:lnTo>
                  <a:lnTo>
                    <a:pt x="73" y="73"/>
                  </a:lnTo>
                  <a:lnTo>
                    <a:pt x="1188" y="73"/>
                  </a:lnTo>
                  <a:close/>
                </a:path>
              </a:pathLst>
            </a:custGeom>
            <a:solidFill>
              <a:srgbClr val="42A3D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861272FB-1185-40C6-AC60-619C16676A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40200" y="1427163"/>
            <a:ext cx="2079625" cy="187166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9543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werking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BAB89908-CDEA-400D-B79F-AD8659F15E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7" y="0"/>
            <a:ext cx="9132725" cy="51435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7AA015C-4E5D-4516-9D39-3A8712C6F5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13227" y="3073050"/>
            <a:ext cx="839700" cy="780429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980FD706-98D1-4D99-B9AC-B3E9FEA0B5F0}"/>
              </a:ext>
            </a:extLst>
          </p:cNvPr>
          <p:cNvSpPr txBox="1"/>
          <p:nvPr userDrawn="1"/>
        </p:nvSpPr>
        <p:spPr>
          <a:xfrm>
            <a:off x="295743" y="243470"/>
            <a:ext cx="7496838" cy="1151708"/>
          </a:xfrm>
          <a:prstGeom prst="rect">
            <a:avLst/>
          </a:prstGeom>
          <a:noFill/>
        </p:spPr>
        <p:txBody>
          <a:bodyPr wrap="square" lIns="226173" tIns="113085" rIns="226173" bIns="113085" rtlCol="0">
            <a:spAutoFit/>
          </a:bodyPr>
          <a:lstStyle/>
          <a:p>
            <a:r>
              <a:rPr lang="nl-NL" sz="3000" dirty="0">
                <a:solidFill>
                  <a:schemeClr val="bg1"/>
                </a:solidFill>
                <a:effectLst>
                  <a:outerShdw blurRad="165100" dist="38100" dir="5400000" algn="ctr" rotWithShape="0">
                    <a:srgbClr val="000000">
                      <a:alpha val="1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Projecten van het CBS</a:t>
            </a:r>
          </a:p>
          <a:p>
            <a:r>
              <a:rPr lang="nl-NL" sz="3000" dirty="0">
                <a:solidFill>
                  <a:schemeClr val="bg1"/>
                </a:solidFill>
                <a:effectLst>
                  <a:outerShdw blurRad="165100" dist="38100" dir="5400000" algn="ctr" rotWithShape="0">
                    <a:srgbClr val="000000">
                      <a:alpha val="1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nl-NL" sz="3000" baseline="0" dirty="0">
                <a:solidFill>
                  <a:schemeClr val="bg1"/>
                </a:solidFill>
                <a:effectLst>
                  <a:outerShdw blurRad="165100" dist="38100" dir="5400000" algn="ctr" rotWithShape="0">
                    <a:srgbClr val="000000">
                      <a:alpha val="1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l-NL" sz="3000" dirty="0">
              <a:solidFill>
                <a:schemeClr val="bg1"/>
              </a:solidFill>
              <a:effectLst>
                <a:outerShdw blurRad="165100" dist="38100" dir="5400000" algn="ctr" rotWithShape="0">
                  <a:srgbClr val="000000">
                    <a:alpha val="18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BC5F6BCA-C599-43A3-ABC8-960592B72751}"/>
              </a:ext>
            </a:extLst>
          </p:cNvPr>
          <p:cNvSpPr/>
          <p:nvPr userDrawn="1"/>
        </p:nvSpPr>
        <p:spPr>
          <a:xfrm>
            <a:off x="7501014" y="3853479"/>
            <a:ext cx="1519994" cy="774717"/>
          </a:xfrm>
          <a:prstGeom prst="roundRect">
            <a:avLst>
              <a:gd name="adj" fmla="val 719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778FD287-3573-4235-AB96-9C12C5425FFB}"/>
              </a:ext>
            </a:extLst>
          </p:cNvPr>
          <p:cNvSpPr/>
          <p:nvPr userDrawn="1"/>
        </p:nvSpPr>
        <p:spPr>
          <a:xfrm>
            <a:off x="8752927" y="476"/>
            <a:ext cx="408796" cy="514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5" rIns="91407" bIns="45705" rtlCol="0" anchor="ctr"/>
          <a:lstStyle/>
          <a:p>
            <a:pPr algn="ctr"/>
            <a:endParaRPr lang="nl-NL" sz="500" dirty="0"/>
          </a:p>
        </p:txBody>
      </p:sp>
      <p:sp>
        <p:nvSpPr>
          <p:cNvPr id="18" name="Tijdelijke aanduiding voor afbeelding 11">
            <a:extLst>
              <a:ext uri="{FF2B5EF4-FFF2-40B4-BE49-F238E27FC236}">
                <a16:creationId xmlns:a16="http://schemas.microsoft.com/office/drawing/2014/main" id="{E50551EE-B3F6-4300-8721-226C92B254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79482" y="3956576"/>
            <a:ext cx="1151880" cy="56852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9" name="Tijdelijke aanduiding voor tekst 9">
            <a:extLst>
              <a:ext uri="{FF2B5EF4-FFF2-40B4-BE49-F238E27FC236}">
                <a16:creationId xmlns:a16="http://schemas.microsoft.com/office/drawing/2014/main" id="{D384A05B-3D20-4730-8477-35BC920852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592" y="820490"/>
            <a:ext cx="5804863" cy="6612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spc="40" baseline="0">
                <a:solidFill>
                  <a:schemeClr val="bg1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&lt;organisatie&gt;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38E0D16C-54E5-4658-A25B-908363E348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544" y="1707654"/>
            <a:ext cx="6916116" cy="29523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spc="40" baseline="0">
                <a:solidFill>
                  <a:schemeClr val="bg1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412894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werking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7289702-BCF0-4F47-8F90-FB2B255E1B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7" y="0"/>
            <a:ext cx="9132725" cy="51435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7AA015C-4E5D-4516-9D39-3A8712C6F5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13227" y="3073050"/>
            <a:ext cx="839700" cy="780429"/>
          </a:xfrm>
          <a:prstGeom prst="rect">
            <a:avLst/>
          </a:prstGeom>
        </p:spPr>
      </p:pic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BC5F6BCA-C599-43A3-ABC8-960592B72751}"/>
              </a:ext>
            </a:extLst>
          </p:cNvPr>
          <p:cNvSpPr/>
          <p:nvPr userDrawn="1"/>
        </p:nvSpPr>
        <p:spPr>
          <a:xfrm>
            <a:off x="7501014" y="3853479"/>
            <a:ext cx="1519994" cy="774717"/>
          </a:xfrm>
          <a:prstGeom prst="roundRect">
            <a:avLst>
              <a:gd name="adj" fmla="val 719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778FD287-3573-4235-AB96-9C12C5425FFB}"/>
              </a:ext>
            </a:extLst>
          </p:cNvPr>
          <p:cNvSpPr/>
          <p:nvPr userDrawn="1"/>
        </p:nvSpPr>
        <p:spPr>
          <a:xfrm>
            <a:off x="8752927" y="476"/>
            <a:ext cx="408796" cy="514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5" rIns="91407" bIns="45705" rtlCol="0" anchor="ctr"/>
          <a:lstStyle/>
          <a:p>
            <a:pPr algn="ctr"/>
            <a:endParaRPr lang="nl-NL" sz="500" dirty="0"/>
          </a:p>
        </p:txBody>
      </p:sp>
      <p:sp>
        <p:nvSpPr>
          <p:cNvPr id="18" name="Tijdelijke aanduiding voor afbeelding 11">
            <a:extLst>
              <a:ext uri="{FF2B5EF4-FFF2-40B4-BE49-F238E27FC236}">
                <a16:creationId xmlns:a16="http://schemas.microsoft.com/office/drawing/2014/main" id="{E50551EE-B3F6-4300-8721-226C92B254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79482" y="3956576"/>
            <a:ext cx="1151880" cy="56852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8D1BBB25-F7FA-43A0-9485-FEF60B80DD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544" y="1707654"/>
            <a:ext cx="6916116" cy="29523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spc="40" baseline="0">
                <a:solidFill>
                  <a:schemeClr val="bg1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5FD3E6C-CBE3-44EB-AEE9-CC790DFE59FC}"/>
              </a:ext>
            </a:extLst>
          </p:cNvPr>
          <p:cNvSpPr txBox="1"/>
          <p:nvPr userDrawn="1"/>
        </p:nvSpPr>
        <p:spPr>
          <a:xfrm>
            <a:off x="295743" y="243470"/>
            <a:ext cx="7496838" cy="1151708"/>
          </a:xfrm>
          <a:prstGeom prst="rect">
            <a:avLst/>
          </a:prstGeom>
          <a:noFill/>
        </p:spPr>
        <p:txBody>
          <a:bodyPr wrap="square" lIns="226173" tIns="113085" rIns="226173" bIns="113085" rtlCol="0">
            <a:spAutoFit/>
          </a:bodyPr>
          <a:lstStyle/>
          <a:p>
            <a:r>
              <a:rPr lang="nl-NL" sz="3000" dirty="0">
                <a:solidFill>
                  <a:schemeClr val="bg1"/>
                </a:solidFill>
                <a:effectLst>
                  <a:outerShdw blurRad="165100" dist="38100" dir="5400000" algn="ctr" rotWithShape="0">
                    <a:srgbClr val="000000">
                      <a:alpha val="1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Projecten van het CBS</a:t>
            </a:r>
          </a:p>
          <a:p>
            <a:r>
              <a:rPr lang="nl-NL" sz="3000" dirty="0">
                <a:solidFill>
                  <a:schemeClr val="bg1"/>
                </a:solidFill>
                <a:effectLst>
                  <a:outerShdw blurRad="165100" dist="38100" dir="5400000" algn="ctr" rotWithShape="0">
                    <a:srgbClr val="000000">
                      <a:alpha val="1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nl-NL" sz="3000" baseline="0" dirty="0">
                <a:solidFill>
                  <a:schemeClr val="bg1"/>
                </a:solidFill>
                <a:effectLst>
                  <a:outerShdw blurRad="165100" dist="38100" dir="5400000" algn="ctr" rotWithShape="0">
                    <a:srgbClr val="000000">
                      <a:alpha val="1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l-NL" sz="3000" dirty="0">
              <a:solidFill>
                <a:schemeClr val="bg1"/>
              </a:solidFill>
              <a:effectLst>
                <a:outerShdw blurRad="165100" dist="38100" dir="5400000" algn="ctr" rotWithShape="0">
                  <a:srgbClr val="000000">
                    <a:alpha val="18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0446E04D-806F-4F16-82E8-9BF08BC45D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592" y="820490"/>
            <a:ext cx="5804863" cy="6612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spc="40" baseline="0">
                <a:solidFill>
                  <a:schemeClr val="bg1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&lt;organisatie&gt;</a:t>
            </a:r>
          </a:p>
        </p:txBody>
      </p:sp>
    </p:spTree>
    <p:extLst>
      <p:ext uri="{BB962C8B-B14F-4D97-AF65-F5344CB8AC3E}">
        <p14:creationId xmlns:p14="http://schemas.microsoft.com/office/powerpoint/2010/main" val="156272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menwerking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BAB89908-CDEA-400D-B79F-AD8659F15E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7" y="0"/>
            <a:ext cx="9132725" cy="51435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7AA015C-4E5D-4516-9D39-3A8712C6F5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13227" y="3073050"/>
            <a:ext cx="839700" cy="780429"/>
          </a:xfrm>
          <a:prstGeom prst="rect">
            <a:avLst/>
          </a:prstGeom>
        </p:spPr>
      </p:pic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BC5F6BCA-C599-43A3-ABC8-960592B72751}"/>
              </a:ext>
            </a:extLst>
          </p:cNvPr>
          <p:cNvSpPr/>
          <p:nvPr userDrawn="1"/>
        </p:nvSpPr>
        <p:spPr>
          <a:xfrm>
            <a:off x="7501014" y="3853479"/>
            <a:ext cx="1519994" cy="774717"/>
          </a:xfrm>
          <a:prstGeom prst="roundRect">
            <a:avLst>
              <a:gd name="adj" fmla="val 719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778FD287-3573-4235-AB96-9C12C5425FFB}"/>
              </a:ext>
            </a:extLst>
          </p:cNvPr>
          <p:cNvSpPr/>
          <p:nvPr userDrawn="1"/>
        </p:nvSpPr>
        <p:spPr>
          <a:xfrm>
            <a:off x="8752927" y="476"/>
            <a:ext cx="408796" cy="514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5" rIns="91407" bIns="45705" rtlCol="0" anchor="ctr"/>
          <a:lstStyle/>
          <a:p>
            <a:pPr algn="ctr"/>
            <a:endParaRPr lang="nl-NL" sz="500" dirty="0"/>
          </a:p>
        </p:txBody>
      </p:sp>
      <p:sp>
        <p:nvSpPr>
          <p:cNvPr id="18" name="Tijdelijke aanduiding voor afbeelding 11">
            <a:extLst>
              <a:ext uri="{FF2B5EF4-FFF2-40B4-BE49-F238E27FC236}">
                <a16:creationId xmlns:a16="http://schemas.microsoft.com/office/drawing/2014/main" id="{E50551EE-B3F6-4300-8721-226C92B254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79482" y="3956576"/>
            <a:ext cx="1151880" cy="56852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6182E3AA-4266-42EE-906A-E589D18531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1059582"/>
            <a:ext cx="7776864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spc="40" baseline="0">
                <a:solidFill>
                  <a:schemeClr val="bg1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7EA53FF9-1EEF-405E-9A13-9FFF7B2330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11710"/>
            <a:ext cx="6916116" cy="24482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spc="40" baseline="0">
                <a:solidFill>
                  <a:schemeClr val="bg1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17" name="Tijdelijke aanduiding voor tekst 9">
            <a:extLst>
              <a:ext uri="{FF2B5EF4-FFF2-40B4-BE49-F238E27FC236}">
                <a16:creationId xmlns:a16="http://schemas.microsoft.com/office/drawing/2014/main" id="{1B8DA34A-F101-45CA-BE0B-284DCD3777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39502"/>
            <a:ext cx="7776864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 spc="60" baseline="0">
                <a:solidFill>
                  <a:schemeClr val="bg1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536998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menwerking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7289702-BCF0-4F47-8F90-FB2B255E1B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7" y="0"/>
            <a:ext cx="9132725" cy="51435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7AA015C-4E5D-4516-9D39-3A8712C6F5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13227" y="3073050"/>
            <a:ext cx="839700" cy="780429"/>
          </a:xfrm>
          <a:prstGeom prst="rect">
            <a:avLst/>
          </a:prstGeom>
        </p:spPr>
      </p:pic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BC5F6BCA-C599-43A3-ABC8-960592B72751}"/>
              </a:ext>
            </a:extLst>
          </p:cNvPr>
          <p:cNvSpPr/>
          <p:nvPr userDrawn="1"/>
        </p:nvSpPr>
        <p:spPr>
          <a:xfrm>
            <a:off x="7501014" y="3853479"/>
            <a:ext cx="1519994" cy="774717"/>
          </a:xfrm>
          <a:prstGeom prst="roundRect">
            <a:avLst>
              <a:gd name="adj" fmla="val 719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778FD287-3573-4235-AB96-9C12C5425FFB}"/>
              </a:ext>
            </a:extLst>
          </p:cNvPr>
          <p:cNvSpPr/>
          <p:nvPr userDrawn="1"/>
        </p:nvSpPr>
        <p:spPr>
          <a:xfrm>
            <a:off x="8752927" y="476"/>
            <a:ext cx="408796" cy="514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5" rIns="91407" bIns="45705" rtlCol="0" anchor="ctr"/>
          <a:lstStyle/>
          <a:p>
            <a:pPr algn="ctr"/>
            <a:endParaRPr lang="nl-NL" sz="500" dirty="0"/>
          </a:p>
        </p:txBody>
      </p:sp>
      <p:sp>
        <p:nvSpPr>
          <p:cNvPr id="18" name="Tijdelijke aanduiding voor afbeelding 11">
            <a:extLst>
              <a:ext uri="{FF2B5EF4-FFF2-40B4-BE49-F238E27FC236}">
                <a16:creationId xmlns:a16="http://schemas.microsoft.com/office/drawing/2014/main" id="{E50551EE-B3F6-4300-8721-226C92B254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79482" y="3956576"/>
            <a:ext cx="1151880" cy="56852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81E2A4A3-850B-429F-82BC-6F48842C19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1059582"/>
            <a:ext cx="7776864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spc="40" baseline="0">
                <a:solidFill>
                  <a:schemeClr val="bg1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A7C6B0E9-98D6-419A-9832-ECC5B41CE7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11710"/>
            <a:ext cx="6916116" cy="24482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spc="40" baseline="0">
                <a:solidFill>
                  <a:schemeClr val="bg1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17" name="Tijdelijke aanduiding voor tekst 9">
            <a:extLst>
              <a:ext uri="{FF2B5EF4-FFF2-40B4-BE49-F238E27FC236}">
                <a16:creationId xmlns:a16="http://schemas.microsoft.com/office/drawing/2014/main" id="{3A1D0687-8061-4472-988E-BB8752AB01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39502"/>
            <a:ext cx="7776864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 spc="60" baseline="0">
                <a:solidFill>
                  <a:schemeClr val="bg1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46220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8890224" y="0"/>
            <a:ext cx="253776" cy="5143500"/>
          </a:xfrm>
          <a:prstGeom prst="rect">
            <a:avLst/>
          </a:prstGeom>
          <a:solidFill>
            <a:srgbClr val="00A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 t="2279" r="85717" b="67123"/>
          <a:stretch/>
        </p:blipFill>
        <p:spPr>
          <a:xfrm>
            <a:off x="355278" y="121024"/>
            <a:ext cx="1511243" cy="2072915"/>
          </a:xfrm>
          <a:prstGeom prst="rect">
            <a:avLst/>
          </a:prstGeom>
        </p:spPr>
      </p:pic>
      <p:sp>
        <p:nvSpPr>
          <p:cNvPr id="9" name="Tijdelijke aanduiding voor tekst 6"/>
          <p:cNvSpPr>
            <a:spLocks noGrp="1"/>
          </p:cNvSpPr>
          <p:nvPr>
            <p:ph type="body" sz="quarter" idx="12" hasCustomPrompt="1"/>
          </p:nvPr>
        </p:nvSpPr>
        <p:spPr>
          <a:xfrm>
            <a:off x="539552" y="4227934"/>
            <a:ext cx="7992690" cy="288032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lang="nl-NL" sz="1600" b="0" kern="1200" spc="40" baseline="0" dirty="0">
                <a:solidFill>
                  <a:srgbClr val="271D6C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Naam auteur</a:t>
            </a:r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539552" y="4515966"/>
            <a:ext cx="7992690" cy="288032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lang="nl-NL" sz="1600" b="0" kern="1200" spc="40" baseline="0" dirty="0">
                <a:solidFill>
                  <a:srgbClr val="271D6C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Optioneel datum</a:t>
            </a:r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14" hasCustomPrompt="1"/>
          </p:nvPr>
        </p:nvSpPr>
        <p:spPr>
          <a:xfrm>
            <a:off x="539552" y="2283718"/>
            <a:ext cx="7992690" cy="1025897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lang="nl-NL" sz="3000" b="1" kern="1200" spc="60" baseline="0" dirty="0">
                <a:solidFill>
                  <a:srgbClr val="271D6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Titel</a:t>
            </a:r>
          </a:p>
          <a:p>
            <a:pPr lvl="0"/>
            <a:r>
              <a:rPr lang="nl-NL" dirty="0"/>
              <a:t>regel2</a:t>
            </a:r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15" hasCustomPrompt="1"/>
          </p:nvPr>
        </p:nvSpPr>
        <p:spPr>
          <a:xfrm>
            <a:off x="539552" y="3363838"/>
            <a:ext cx="7992690" cy="792088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lang="nl-NL" sz="2400" b="0" kern="1200" spc="40" baseline="0" dirty="0">
                <a:solidFill>
                  <a:srgbClr val="00A1CD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Titel</a:t>
            </a:r>
          </a:p>
          <a:p>
            <a:pPr lvl="0"/>
            <a:r>
              <a:rPr lang="nl-NL" dirty="0"/>
              <a:t>regel2</a:t>
            </a:r>
          </a:p>
        </p:txBody>
      </p:sp>
    </p:spTree>
    <p:extLst>
      <p:ext uri="{BB962C8B-B14F-4D97-AF65-F5344CB8AC3E}">
        <p14:creationId xmlns:p14="http://schemas.microsoft.com/office/powerpoint/2010/main" val="3074125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 anchor="ctr"/>
          <a:lstStyle/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1059582"/>
            <a:ext cx="7776864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spc="40" baseline="0">
                <a:solidFill>
                  <a:srgbClr val="271D6C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12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11710"/>
            <a:ext cx="7776864" cy="24482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spc="40" baseline="0">
                <a:solidFill>
                  <a:srgbClr val="271D6C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13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39502"/>
            <a:ext cx="7776864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 spc="60" baseline="0">
                <a:solidFill>
                  <a:srgbClr val="00A1CD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87049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1563638"/>
            <a:ext cx="7632848" cy="30963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spc="40" baseline="0">
                <a:solidFill>
                  <a:srgbClr val="271D6C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13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39502"/>
            <a:ext cx="7632848" cy="1080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 spc="60" baseline="0">
                <a:solidFill>
                  <a:srgbClr val="00A1CD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Titel over 2 regels</a:t>
            </a:r>
          </a:p>
          <a:p>
            <a:pPr lvl="0"/>
            <a:r>
              <a:rPr lang="nl-NL" dirty="0" err="1"/>
              <a:t>Calibri</a:t>
            </a:r>
            <a:r>
              <a:rPr lang="nl-NL" dirty="0"/>
              <a:t> </a:t>
            </a:r>
            <a:r>
              <a:rPr lang="nl-NL" dirty="0" err="1"/>
              <a:t>bold</a:t>
            </a:r>
            <a:r>
              <a:rPr lang="nl-NL" dirty="0"/>
              <a:t> 30</a:t>
            </a:r>
          </a:p>
        </p:txBody>
      </p:sp>
    </p:spTree>
    <p:extLst>
      <p:ext uri="{BB962C8B-B14F-4D97-AF65-F5344CB8AC3E}">
        <p14:creationId xmlns:p14="http://schemas.microsoft.com/office/powerpoint/2010/main" val="138938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987574"/>
            <a:ext cx="7632848" cy="36724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spc="40" baseline="0">
                <a:solidFill>
                  <a:srgbClr val="271D6C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13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39502"/>
            <a:ext cx="7632848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 spc="60" baseline="0">
                <a:solidFill>
                  <a:srgbClr val="00A1CD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Titel 1 regel</a:t>
            </a:r>
          </a:p>
        </p:txBody>
      </p:sp>
    </p:spTree>
    <p:extLst>
      <p:ext uri="{BB962C8B-B14F-4D97-AF65-F5344CB8AC3E}">
        <p14:creationId xmlns:p14="http://schemas.microsoft.com/office/powerpoint/2010/main" val="2218985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titel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-3398" y="0"/>
            <a:ext cx="9144000" cy="5143500"/>
          </a:xfrm>
          <a:prstGeom prst="rect">
            <a:avLst/>
          </a:prstGeom>
          <a:solidFill>
            <a:srgbClr val="00A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sp>
        <p:nvSpPr>
          <p:cNvPr id="5" name="Rechthoek 4"/>
          <p:cNvSpPr/>
          <p:nvPr userDrawn="1"/>
        </p:nvSpPr>
        <p:spPr>
          <a:xfrm>
            <a:off x="8890224" y="0"/>
            <a:ext cx="253776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494" y="4049744"/>
            <a:ext cx="589730" cy="546416"/>
          </a:xfrm>
          <a:prstGeom prst="rect">
            <a:avLst/>
          </a:prstGeom>
        </p:spPr>
      </p:pic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00494" y="4708252"/>
            <a:ext cx="589730" cy="324000"/>
          </a:xfrm>
          <a:prstGeom prst="rect">
            <a:avLst/>
          </a:prstGeom>
        </p:spPr>
        <p:txBody>
          <a:bodyPr/>
          <a:lstStyle/>
          <a:p>
            <a:pPr algn="ctr"/>
            <a:fld id="{845CA951-4815-4987-9CD6-BB5D6648C0B5}" type="slidenum">
              <a:rPr lang="nl-NL" sz="1200">
                <a:solidFill>
                  <a:schemeClr val="bg1"/>
                </a:solidFill>
              </a:rPr>
              <a:pPr algn="ctr"/>
              <a:t>‹nr.›</a:t>
            </a:fld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611560" y="2006575"/>
            <a:ext cx="7776863" cy="565175"/>
          </a:xfrm>
          <a:prstGeom prst="rect">
            <a:avLst/>
          </a:prstGeom>
        </p:spPr>
        <p:txBody>
          <a:bodyPr/>
          <a:lstStyle>
            <a:lvl1pPr algn="l">
              <a:defRPr lang="nl-NL" sz="3000" b="1" kern="1200" spc="6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sz="3000" b="1" dirty="0">
                <a:solidFill>
                  <a:schemeClr val="bg1"/>
                </a:solidFill>
              </a:rPr>
              <a:t>Hoofdstuk titel</a:t>
            </a:r>
          </a:p>
        </p:txBody>
      </p:sp>
    </p:spTree>
    <p:extLst>
      <p:ext uri="{BB962C8B-B14F-4D97-AF65-F5344CB8AC3E}">
        <p14:creationId xmlns:p14="http://schemas.microsoft.com/office/powerpoint/2010/main" val="265824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stre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203598"/>
            <a:ext cx="7632079" cy="3455715"/>
          </a:xfrm>
          <a:prstGeom prst="rect">
            <a:avLst/>
          </a:prstGeom>
        </p:spPr>
        <p:txBody>
          <a:bodyPr/>
          <a:lstStyle>
            <a:lvl1pPr marL="342900" indent="-342900">
              <a:buFont typeface="Calibri" pitchFamily="34" charset="0"/>
              <a:buChar char="─"/>
              <a:defRPr sz="2400" spc="40" baseline="0">
                <a:solidFill>
                  <a:srgbClr val="271D6C"/>
                </a:solidFill>
                <a:latin typeface="Calibri" pitchFamily="34" charset="0"/>
              </a:defRPr>
            </a:lvl1pPr>
            <a:lvl2pPr marL="742950" indent="-28575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2pPr>
            <a:lvl3pPr marL="11430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3pPr>
            <a:lvl4pPr marL="16002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4pPr>
            <a:lvl5pPr marL="20574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5pPr>
          </a:lstStyle>
          <a:p>
            <a:pPr lvl="0"/>
            <a:r>
              <a:rPr lang="nl-NL" sz="2400" dirty="0">
                <a:solidFill>
                  <a:srgbClr val="271D6C"/>
                </a:solidFill>
              </a:rPr>
              <a:t>Opsomming tekst</a:t>
            </a:r>
          </a:p>
        </p:txBody>
      </p:sp>
      <p:sp>
        <p:nvSpPr>
          <p:cNvPr id="6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39502"/>
            <a:ext cx="7632848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 spc="60" baseline="0">
                <a:solidFill>
                  <a:srgbClr val="00A1CD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237399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numm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203599"/>
            <a:ext cx="7632079" cy="3455714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 spc="40" baseline="0">
                <a:solidFill>
                  <a:srgbClr val="271D6C"/>
                </a:solidFill>
                <a:latin typeface="Calibri" pitchFamily="34" charset="0"/>
              </a:defRPr>
            </a:lvl1pPr>
            <a:lvl2pPr marL="742950" indent="-28575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2pPr>
            <a:lvl3pPr marL="11430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3pPr>
            <a:lvl4pPr marL="16002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4pPr>
            <a:lvl5pPr marL="20574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5pPr>
          </a:lstStyle>
          <a:p>
            <a:pPr lvl="0"/>
            <a:r>
              <a:rPr lang="nl-NL" sz="2400" dirty="0">
                <a:solidFill>
                  <a:srgbClr val="271D6C"/>
                </a:solidFill>
              </a:rPr>
              <a:t>Opsomming met nummering</a:t>
            </a:r>
          </a:p>
        </p:txBody>
      </p:sp>
      <p:sp>
        <p:nvSpPr>
          <p:cNvPr id="7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39502"/>
            <a:ext cx="7632848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 spc="60" baseline="0">
                <a:solidFill>
                  <a:srgbClr val="00A1CD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6121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e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A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 dirty="0"/>
          </a:p>
        </p:txBody>
      </p:sp>
      <p:sp>
        <p:nvSpPr>
          <p:cNvPr id="5" name="Rechthoek 4"/>
          <p:cNvSpPr/>
          <p:nvPr userDrawn="1"/>
        </p:nvSpPr>
        <p:spPr>
          <a:xfrm>
            <a:off x="8890224" y="0"/>
            <a:ext cx="253776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494" y="4049744"/>
            <a:ext cx="589730" cy="546416"/>
          </a:xfrm>
          <a:prstGeom prst="rect">
            <a:avLst/>
          </a:prstGeom>
        </p:spPr>
      </p:pic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00494" y="4708252"/>
            <a:ext cx="589730" cy="32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06374"/>
            <a:ext cx="7715746" cy="936000"/>
          </a:xfrm>
          <a:prstGeom prst="rect">
            <a:avLst/>
          </a:prstGeom>
        </p:spPr>
        <p:txBody>
          <a:bodyPr/>
          <a:lstStyle>
            <a:lvl1pPr algn="l">
              <a:defRPr lang="nl-NL" sz="3000" b="1" kern="1200" spc="6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sz="3000" b="1" dirty="0">
                <a:solidFill>
                  <a:schemeClr val="bg1"/>
                </a:solidFill>
              </a:rPr>
              <a:t>Conclusies / trends / …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1214041"/>
            <a:ext cx="7704137" cy="3382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Calibri" pitchFamily="34" charset="0"/>
              <a:buChar char="─"/>
              <a:defRPr sz="2400" b="0">
                <a:solidFill>
                  <a:schemeClr val="bg1"/>
                </a:solidFill>
              </a:defRPr>
            </a:lvl1pPr>
            <a:lvl2pPr marL="457200" indent="0">
              <a:buFont typeface="Calibri" pitchFamily="34" charset="0"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 typeface="Calibri" pitchFamily="34" charset="0"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 typeface="Calibri" pitchFamily="34" charset="0"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 typeface="Calibri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Korte opsomming van conclusies</a:t>
            </a:r>
          </a:p>
        </p:txBody>
      </p:sp>
    </p:spTree>
    <p:extLst>
      <p:ext uri="{BB962C8B-B14F-4D97-AF65-F5344CB8AC3E}">
        <p14:creationId xmlns:p14="http://schemas.microsoft.com/office/powerpoint/2010/main" val="99636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 userDrawn="1"/>
        </p:nvSpPr>
        <p:spPr>
          <a:xfrm>
            <a:off x="8890224" y="0"/>
            <a:ext cx="253776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sp>
        <p:nvSpPr>
          <p:cNvPr id="14" name="Rechthoek 13"/>
          <p:cNvSpPr/>
          <p:nvPr userDrawn="1"/>
        </p:nvSpPr>
        <p:spPr>
          <a:xfrm>
            <a:off x="8890224" y="0"/>
            <a:ext cx="253776" cy="5143500"/>
          </a:xfrm>
          <a:prstGeom prst="rect">
            <a:avLst/>
          </a:prstGeom>
          <a:solidFill>
            <a:srgbClr val="00A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00494" y="4708252"/>
            <a:ext cx="589730" cy="32400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271D6C"/>
                </a:solidFill>
              </a:defRPr>
            </a:lvl1pPr>
          </a:lstStyle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494" y="4049744"/>
            <a:ext cx="589730" cy="54641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5285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3" r:id="rId2"/>
    <p:sldLayoutId id="2147483660" r:id="rId3"/>
    <p:sldLayoutId id="2147483661" r:id="rId4"/>
    <p:sldLayoutId id="2147483665" r:id="rId5"/>
    <p:sldLayoutId id="2147483654" r:id="rId6"/>
    <p:sldLayoutId id="2147483662" r:id="rId7"/>
    <p:sldLayoutId id="2147483663" r:id="rId8"/>
    <p:sldLayoutId id="2147483656" r:id="rId9"/>
    <p:sldLayoutId id="2147483657" r:id="rId10"/>
    <p:sldLayoutId id="2147483655" r:id="rId11"/>
    <p:sldLayoutId id="214748366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BE74BCAC-F133-4D0C-86CD-A9E89C9AC67B}"/>
              </a:ext>
            </a:extLst>
          </p:cNvPr>
          <p:cNvSpPr/>
          <p:nvPr userDrawn="1"/>
        </p:nvSpPr>
        <p:spPr>
          <a:xfrm>
            <a:off x="8890224" y="0"/>
            <a:ext cx="253776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7DAEFFCD-41F3-4169-9A47-63DCE9FAED8A}"/>
              </a:ext>
            </a:extLst>
          </p:cNvPr>
          <p:cNvSpPr/>
          <p:nvPr userDrawn="1"/>
        </p:nvSpPr>
        <p:spPr>
          <a:xfrm>
            <a:off x="8890224" y="0"/>
            <a:ext cx="253776" cy="5143500"/>
          </a:xfrm>
          <a:prstGeom prst="rect">
            <a:avLst/>
          </a:prstGeom>
          <a:solidFill>
            <a:srgbClr val="00A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B2F73425-D8AF-403C-BB68-95E73E74B6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0494" y="4708252"/>
            <a:ext cx="589730" cy="32400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271D6C"/>
                </a:solidFill>
              </a:defRPr>
            </a:lvl1pPr>
          </a:lstStyle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682D69B-C0FF-41F9-B63B-E3ADD03AAC5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494" y="4049744"/>
            <a:ext cx="589730" cy="54641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5225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k.baas@cbs.nl" TargetMode="External"/><Relationship Id="rId2" Type="http://schemas.openxmlformats.org/officeDocument/2006/relationships/hyperlink" Target="mailto:jr.vanberkel@cbs.bl" TargetMode="Externa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498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10</a:t>
            </a:fld>
            <a:endParaRPr lang="nl-NL" sz="12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Water onttrekkingen in de landbouw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72" y="843558"/>
            <a:ext cx="6195698" cy="429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3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>
          <a:xfrm>
            <a:off x="7489081" y="4155926"/>
            <a:ext cx="589730" cy="324000"/>
          </a:xfrm>
        </p:spPr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11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67544" y="42714"/>
            <a:ext cx="7632848" cy="440804"/>
          </a:xfrm>
        </p:spPr>
        <p:txBody>
          <a:bodyPr/>
          <a:lstStyle/>
          <a:p>
            <a:r>
              <a:rPr lang="nl-NL" sz="2400" dirty="0" smtClean="0"/>
              <a:t>Gebruik van water in 2020</a:t>
            </a:r>
            <a:endParaRPr lang="nl-NL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00311"/>
            <a:ext cx="8280920" cy="456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8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12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67544" y="123478"/>
            <a:ext cx="7632848" cy="504056"/>
          </a:xfrm>
        </p:spPr>
        <p:txBody>
          <a:bodyPr/>
          <a:lstStyle/>
          <a:p>
            <a:r>
              <a:rPr lang="nl-NL" sz="2400" dirty="0" smtClean="0"/>
              <a:t>Aanbod van water 2020</a:t>
            </a:r>
            <a:endParaRPr lang="nl-NL" sz="24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1" y="615304"/>
            <a:ext cx="8940128" cy="447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7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13</a:t>
            </a:fld>
            <a:endParaRPr lang="nl-NL" sz="12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Industrieel watergebruik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843559"/>
            <a:ext cx="7068374" cy="426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97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14</a:t>
            </a:fld>
            <a:endParaRPr lang="nl-NL" sz="12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Indicatoren: combinatie met monetaire data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43558"/>
            <a:ext cx="8297788" cy="430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3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>
                <a:solidFill>
                  <a:schemeClr val="bg1"/>
                </a:solidFill>
              </a:rPr>
              <a:pPr algn="ctr"/>
              <a:t>15</a:t>
            </a:fld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Rioolwaterzuivering en de European Green Deal: nieuwe wetgeving en databehoefte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9181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16</a:t>
            </a:fld>
            <a:endParaRPr lang="nl-NL" sz="12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88192"/>
            <a:ext cx="5688632" cy="4843928"/>
          </a:xfrm>
          <a:prstGeom prst="rect">
            <a:avLst/>
          </a:prstGeom>
        </p:spPr>
      </p:pic>
      <p:sp>
        <p:nvSpPr>
          <p:cNvPr id="8" name="Afgeronde rechthoek 7"/>
          <p:cNvSpPr/>
          <p:nvPr/>
        </p:nvSpPr>
        <p:spPr>
          <a:xfrm>
            <a:off x="4283968" y="2787774"/>
            <a:ext cx="864096" cy="216024"/>
          </a:xfrm>
          <a:prstGeom prst="roundRect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Afgeronde rechthoek 8"/>
          <p:cNvSpPr/>
          <p:nvPr/>
        </p:nvSpPr>
        <p:spPr>
          <a:xfrm>
            <a:off x="2627784" y="2931790"/>
            <a:ext cx="576064" cy="186640"/>
          </a:xfrm>
          <a:prstGeom prst="roundRect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572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17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467544" y="987574"/>
            <a:ext cx="6552728" cy="3672408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nl-NL" sz="2000" dirty="0" smtClean="0"/>
              <a:t>Een van de succesvolste (en duurste) milieurichtlijnen.</a:t>
            </a:r>
          </a:p>
          <a:p>
            <a:pPr marL="342900" indent="-342900">
              <a:buFontTx/>
              <a:buChar char="-"/>
            </a:pPr>
            <a:r>
              <a:rPr lang="nl-NL" sz="2000" dirty="0" smtClean="0"/>
              <a:t>Stelt eisen aan de inzameling en behandeling van stedelijk afvalwater (rioolwaterzuivering).</a:t>
            </a:r>
          </a:p>
          <a:p>
            <a:pPr marL="342900" indent="-342900">
              <a:buFontTx/>
              <a:buChar char="-"/>
            </a:pPr>
            <a:r>
              <a:rPr lang="nl-NL" sz="2000" dirty="0" smtClean="0"/>
              <a:t>Grote bijdrage aan vermindering watervervuiling.</a:t>
            </a:r>
          </a:p>
          <a:p>
            <a:pPr marL="342900" indent="-342900">
              <a:buFontTx/>
              <a:buChar char="-"/>
            </a:pPr>
            <a:r>
              <a:rPr lang="nl-NL" sz="2000" dirty="0" smtClean="0"/>
              <a:t>Maar: herziening noodzakelijk.</a:t>
            </a:r>
          </a:p>
          <a:p>
            <a:pPr marL="1257300" lvl="2" indent="-342900">
              <a:buFontTx/>
              <a:buChar char="-"/>
            </a:pPr>
            <a:r>
              <a:rPr lang="nl-NL" sz="2000" dirty="0" smtClean="0"/>
              <a:t>Focus op nieuwe opkomende stoffen.</a:t>
            </a:r>
          </a:p>
          <a:p>
            <a:pPr marL="1257300" lvl="2" indent="-342900">
              <a:buFontTx/>
              <a:buChar char="-"/>
            </a:pPr>
            <a:r>
              <a:rPr lang="nl-NL" sz="2000" dirty="0" smtClean="0"/>
              <a:t>Eisen voor kleine installaties.</a:t>
            </a:r>
          </a:p>
          <a:p>
            <a:pPr marL="1257300" lvl="2" indent="-342900">
              <a:buFontTx/>
              <a:buChar char="-"/>
            </a:pPr>
            <a:r>
              <a:rPr lang="nl-NL" sz="2000" dirty="0" smtClean="0"/>
              <a:t>Hergebruik van componenten en/of gezuiverd water.</a:t>
            </a:r>
          </a:p>
          <a:p>
            <a:pPr marL="1257300" lvl="2" indent="-342900">
              <a:buFontTx/>
              <a:buChar char="-"/>
            </a:pPr>
            <a:r>
              <a:rPr lang="nl-NL" sz="2000" dirty="0" smtClean="0"/>
              <a:t>Energieverbruik beperken.</a:t>
            </a:r>
          </a:p>
          <a:p>
            <a:pPr marL="1257300" lvl="2" indent="-342900">
              <a:buFontTx/>
              <a:buChar char="-"/>
            </a:pPr>
            <a:endParaRPr lang="nl-NL" dirty="0" smtClean="0"/>
          </a:p>
          <a:p>
            <a:pPr marL="342900" indent="-342900">
              <a:buFontTx/>
              <a:buChar char="-"/>
            </a:pPr>
            <a:endParaRPr lang="nl-NL" dirty="0" smtClean="0"/>
          </a:p>
          <a:p>
            <a:pPr marL="342900" indent="-34290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sz="2400" dirty="0" smtClean="0"/>
              <a:t>EU Richtlijn stedelijk afvalwater (1991)</a:t>
            </a:r>
            <a:endParaRPr lang="nl-NL" sz="24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3219822"/>
            <a:ext cx="207282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8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18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467544" y="1203598"/>
            <a:ext cx="6552728" cy="3744416"/>
          </a:xfrm>
        </p:spPr>
        <p:txBody>
          <a:bodyPr>
            <a:normAutofit/>
          </a:bodyPr>
          <a:lstStyle/>
          <a:p>
            <a:r>
              <a:rPr lang="nl-NL" sz="2000" dirty="0" smtClean="0"/>
              <a:t>Afstemming </a:t>
            </a:r>
            <a:r>
              <a:rPr lang="nl-NL" sz="2000" dirty="0"/>
              <a:t>van de richtlijn op de Europese Green </a:t>
            </a:r>
            <a:r>
              <a:rPr lang="nl-NL" sz="2000" dirty="0" smtClean="0"/>
              <a:t>Deal: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800" dirty="0"/>
              <a:t>Verontreiniging van lucht, water en bodem naar </a:t>
            </a:r>
            <a:r>
              <a:rPr lang="nl-NL" sz="1800" dirty="0" smtClean="0"/>
              <a:t>nul (zero </a:t>
            </a:r>
            <a:r>
              <a:rPr lang="nl-NL" sz="1800" dirty="0" err="1" smtClean="0"/>
              <a:t>pollution</a:t>
            </a:r>
            <a:r>
              <a:rPr lang="nl-NL" sz="1800" dirty="0" smtClean="0"/>
              <a:t> </a:t>
            </a:r>
            <a:r>
              <a:rPr lang="nl-NL" sz="1800" dirty="0" err="1" smtClean="0"/>
              <a:t>ambition</a:t>
            </a:r>
            <a:r>
              <a:rPr lang="nl-NL" sz="1800" dirty="0" smtClean="0"/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1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800" dirty="0" smtClean="0"/>
              <a:t>Uitstoot van broeikasgassen verminderen en energieneutraal afvalwater zuiveren.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1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800" dirty="0" smtClean="0"/>
              <a:t>De sector meer circulair maken: terugwinning componenten uit slib en afvalwater.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1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800" dirty="0" smtClean="0"/>
              <a:t>Veilig hergebruik van gezuiverd afvalwater. </a:t>
            </a:r>
          </a:p>
          <a:p>
            <a:pPr marL="457200" indent="-457200">
              <a:buAutoNum type="arabicPeriod"/>
            </a:pPr>
            <a:endParaRPr lang="nl-NL" sz="18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67544" y="339502"/>
            <a:ext cx="7632848" cy="720080"/>
          </a:xfrm>
        </p:spPr>
        <p:txBody>
          <a:bodyPr/>
          <a:lstStyle/>
          <a:p>
            <a:r>
              <a:rPr lang="nl-NL" sz="2400" dirty="0" smtClean="0"/>
              <a:t>Voorstel voor herziening van de Richtlijn Stedelijk afvalwater (oktober 2022)</a:t>
            </a:r>
            <a:endParaRPr lang="nl-NL" sz="24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817671"/>
            <a:ext cx="878292" cy="117348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240" y="2093855"/>
            <a:ext cx="1336388" cy="89330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240" y="3133307"/>
            <a:ext cx="1347616" cy="93157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8240" y="4151464"/>
            <a:ext cx="1209873" cy="88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75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19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467544" y="987574"/>
            <a:ext cx="7920880" cy="388843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 smtClean="0"/>
              <a:t>Strengere eisen voor stikstof en fosforverwijdering: nu </a:t>
            </a:r>
            <a:r>
              <a:rPr lang="nl-NL" sz="1800" b="1" dirty="0" smtClean="0"/>
              <a:t>75%</a:t>
            </a:r>
            <a:r>
              <a:rPr lang="nl-NL" sz="1800" dirty="0" smtClean="0"/>
              <a:t> landelijk, wordt </a:t>
            </a:r>
            <a:r>
              <a:rPr lang="nl-NL" sz="1800" b="1" dirty="0" smtClean="0"/>
              <a:t>85%</a:t>
            </a:r>
            <a:r>
              <a:rPr lang="nl-NL" sz="1800" dirty="0" smtClean="0"/>
              <a:t> respectievelijk </a:t>
            </a:r>
            <a:r>
              <a:rPr lang="nl-NL" sz="1800" b="1" dirty="0" smtClean="0"/>
              <a:t>90%</a:t>
            </a:r>
            <a:r>
              <a:rPr lang="nl-NL" sz="1800" dirty="0" smtClean="0"/>
              <a:t> landelijk.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 smtClean="0"/>
              <a:t>Verplichting tot 4</a:t>
            </a:r>
            <a:r>
              <a:rPr lang="nl-NL" sz="1800" baseline="30000" dirty="0" smtClean="0"/>
              <a:t>e</a:t>
            </a:r>
            <a:r>
              <a:rPr lang="nl-NL" sz="1800" dirty="0" smtClean="0"/>
              <a:t> </a:t>
            </a:r>
            <a:r>
              <a:rPr lang="nl-NL" sz="1800" dirty="0" err="1" smtClean="0"/>
              <a:t>traps</a:t>
            </a:r>
            <a:r>
              <a:rPr lang="nl-NL" sz="1800" dirty="0" smtClean="0"/>
              <a:t> zuivering voor verwijdering medicijnresten en andere microverontreinigingen (voorstel 80% rendement); kwetsbaarheid oppervlaktewater is het criterium.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Uitgebreide producentenverantwoordelijkheid </a:t>
            </a:r>
            <a:r>
              <a:rPr lang="nl-NL" sz="1800" dirty="0" smtClean="0"/>
              <a:t>voor geneesmiddelen- en cosmetica-industrie om </a:t>
            </a:r>
            <a:r>
              <a:rPr lang="nl-NL" sz="1800" dirty="0"/>
              <a:t>bij te dragen aan de kosten van 4</a:t>
            </a:r>
            <a:r>
              <a:rPr lang="nl-NL" sz="1800" baseline="30000" dirty="0"/>
              <a:t>e</a:t>
            </a:r>
            <a:r>
              <a:rPr lang="nl-NL" sz="1800" dirty="0"/>
              <a:t> </a:t>
            </a:r>
            <a:r>
              <a:rPr lang="nl-NL" sz="1800" dirty="0" err="1" smtClean="0"/>
              <a:t>traps</a:t>
            </a:r>
            <a:r>
              <a:rPr lang="nl-NL" sz="1800" dirty="0" smtClean="0"/>
              <a:t> zuivering.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 smtClean="0"/>
              <a:t>Ook normen voor Individuele Afvalwaterbehandeling (</a:t>
            </a:r>
            <a:r>
              <a:rPr lang="nl-NL" sz="1800" dirty="0" err="1" smtClean="0"/>
              <a:t>IBA’s</a:t>
            </a:r>
            <a:r>
              <a:rPr lang="nl-NL" sz="1800" dirty="0" smtClean="0"/>
              <a:t>) per 2030.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 smtClean="0"/>
              <a:t>(Eisen voor monitoring van microplastics (in slib en water) en virussen).</a:t>
            </a:r>
          </a:p>
          <a:p>
            <a:endParaRPr lang="nl-NL" sz="1800" dirty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67544" y="339502"/>
            <a:ext cx="8136904" cy="504056"/>
          </a:xfrm>
        </p:spPr>
        <p:txBody>
          <a:bodyPr/>
          <a:lstStyle/>
          <a:p>
            <a:r>
              <a:rPr lang="nl-NL" sz="2400" dirty="0" smtClean="0"/>
              <a:t>Restvervuiling verminderen per 2040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521256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 smtClean="0"/>
              <a:t>Jocelyn van Berkel en Kees Baas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Workshop European Green Deal, 14 maart 2023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Circulariteit en efficiency in de waterketen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 smtClean="0"/>
              <a:t>Overzicht van doelstellingen en bijbehorende data-behoefte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8914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20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467544" y="987574"/>
            <a:ext cx="5976664" cy="367240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Vanaf 31-12-2040: geproduceerde hernieuwbare energie bij </a:t>
            </a:r>
            <a:r>
              <a:rPr lang="nl-NL" dirty="0" err="1" smtClean="0"/>
              <a:t>rwzi’s</a:t>
            </a:r>
            <a:r>
              <a:rPr lang="nl-NL" dirty="0" smtClean="0"/>
              <a:t> = benodigde energie voor het zuiveringsproces.</a:t>
            </a:r>
          </a:p>
          <a:p>
            <a:pPr marL="342900" indent="-342900">
              <a:buFontTx/>
              <a:buChar char="-"/>
            </a:pPr>
            <a:endParaRPr lang="nl-NL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Focus op optimale inzet van biogas (</a:t>
            </a:r>
            <a:r>
              <a:rPr lang="nl-NL" dirty="0" err="1" smtClean="0"/>
              <a:t>wkk’s</a:t>
            </a:r>
            <a:r>
              <a:rPr lang="nl-NL" dirty="0" smtClean="0"/>
              <a:t>) met tegelijkertijd beperking van methaanemissies.</a:t>
            </a:r>
          </a:p>
          <a:p>
            <a:pPr marL="342900" indent="-342900">
              <a:buFontTx/>
              <a:buChar char="-"/>
            </a:pPr>
            <a:endParaRPr lang="nl-NL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Inzet van meer zon- en windenergie; op terrein van </a:t>
            </a:r>
            <a:r>
              <a:rPr lang="nl-NL" dirty="0" err="1" smtClean="0"/>
              <a:t>rwzi</a:t>
            </a:r>
            <a:r>
              <a:rPr lang="nl-NL" dirty="0" smtClean="0"/>
              <a:t> of ook extern? Discussie loopt nog.</a:t>
            </a:r>
          </a:p>
          <a:p>
            <a:pPr marL="342900" indent="-342900">
              <a:buFontTx/>
              <a:buChar char="-"/>
            </a:pPr>
            <a:endParaRPr lang="nl-NL" dirty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sz="2400" dirty="0" smtClean="0"/>
              <a:t>Energieneutraal zuiveren</a:t>
            </a:r>
            <a:endParaRPr lang="nl-NL" sz="24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003" y="3268410"/>
            <a:ext cx="1201381" cy="160184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l="11967" r="32569"/>
          <a:stretch/>
        </p:blipFill>
        <p:spPr>
          <a:xfrm>
            <a:off x="6300192" y="699542"/>
            <a:ext cx="2091100" cy="178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20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21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467544" y="987574"/>
            <a:ext cx="6192688" cy="3672408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Terugwinning Fosfor maar ook Stikstof uit zuiveringsslib: Europese Commissie komt met minimumpercentages voor terugwinning.</a:t>
            </a:r>
          </a:p>
          <a:p>
            <a:pPr marL="342900" indent="-342900">
              <a:buFontTx/>
              <a:buChar char="-"/>
            </a:pPr>
            <a:endParaRPr lang="nl-NL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Indien mogelijk verwerking slib volgens afval hiërarchie: Preventie–Voorbereiding hergebruik-Recycling-Energieterugwinning-Verwijdering.</a:t>
            </a:r>
          </a:p>
          <a:p>
            <a:pPr marL="342900" indent="-342900">
              <a:buFontTx/>
              <a:buChar char="-"/>
            </a:pPr>
            <a:endParaRPr lang="nl-NL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Terugwinning andere componenten? Nog niet duidelijk.</a:t>
            </a:r>
          </a:p>
          <a:p>
            <a:pPr marL="342900" indent="-342900">
              <a:buFontTx/>
              <a:buChar char="-"/>
            </a:pPr>
            <a:endParaRPr lang="nl-NL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Verplichting om systematisch (veilig) hergebruik van gezuiverd afvalwater te bevorderen met in achtneming van de </a:t>
            </a:r>
            <a:r>
              <a:rPr lang="nl-NL" sz="2000" smtClean="0"/>
              <a:t>verordening </a:t>
            </a:r>
            <a:r>
              <a:rPr lang="nl-NL" sz="2000" smtClean="0"/>
              <a:t>2020/741 </a:t>
            </a:r>
            <a:r>
              <a:rPr lang="nl-NL" sz="2000" dirty="0" smtClean="0"/>
              <a:t>(inzake minimumeisen voor hergebruik van water).</a:t>
            </a:r>
            <a:endParaRPr lang="nl-NL" sz="2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sz="2400" dirty="0" smtClean="0"/>
              <a:t>De sector meer circulair maken</a:t>
            </a:r>
            <a:endParaRPr lang="nl-NL" sz="24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1920354"/>
            <a:ext cx="2120351" cy="117043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512" y="656973"/>
            <a:ext cx="1195758" cy="100552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939" y="3348645"/>
            <a:ext cx="1952021" cy="130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78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22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469666" y="843558"/>
            <a:ext cx="5254462" cy="4188694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1" dirty="0" smtClean="0"/>
              <a:t>313</a:t>
            </a:r>
            <a:r>
              <a:rPr lang="nl-NL" sz="2000" dirty="0" smtClean="0"/>
              <a:t> </a:t>
            </a:r>
            <a:r>
              <a:rPr lang="nl-NL" sz="2000" dirty="0" err="1" smtClean="0"/>
              <a:t>rioolwaterzuiverings-installaties</a:t>
            </a:r>
            <a:r>
              <a:rPr lang="nl-NL" sz="2000" dirty="0" smtClean="0"/>
              <a:t>, beheerd door </a:t>
            </a:r>
            <a:r>
              <a:rPr lang="nl-NL" sz="2000" b="1" dirty="0" smtClean="0"/>
              <a:t>21</a:t>
            </a:r>
            <a:r>
              <a:rPr lang="nl-NL" sz="2000" dirty="0" smtClean="0"/>
              <a:t> waterschappen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Relevante bijdrage rioolwaterzuivering aan totale belasting van het </a:t>
            </a:r>
            <a:r>
              <a:rPr lang="nl-NL" sz="2000" dirty="0" smtClean="0"/>
              <a:t>oppervlaktewater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Stikstof en fosforverwijdering (rendement) inmiddels </a:t>
            </a:r>
            <a:r>
              <a:rPr lang="nl-NL" sz="2000" b="1" dirty="0" smtClean="0"/>
              <a:t>85% </a:t>
            </a:r>
            <a:r>
              <a:rPr lang="nl-NL" sz="2000" dirty="0" smtClean="0"/>
              <a:t>respectievelijk </a:t>
            </a:r>
            <a:r>
              <a:rPr lang="nl-NL" sz="2000" b="1" dirty="0" smtClean="0"/>
              <a:t>87%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Zuiveringsslib bijna </a:t>
            </a:r>
            <a:r>
              <a:rPr lang="nl-NL" sz="2000" b="1" dirty="0" smtClean="0"/>
              <a:t>100%</a:t>
            </a:r>
            <a:r>
              <a:rPr lang="nl-NL" sz="2000" dirty="0" smtClean="0"/>
              <a:t> verbrand; meestal na voorafgaande vergisting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CBS inventariseert data (in opdracht van Rijkswaterstaat) in samenwerking met Emissieregistratie en UvW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67544" y="195486"/>
            <a:ext cx="7632848" cy="504056"/>
          </a:xfrm>
        </p:spPr>
        <p:txBody>
          <a:bodyPr/>
          <a:lstStyle/>
          <a:p>
            <a:r>
              <a:rPr lang="nl-NL" sz="2400" dirty="0" smtClean="0"/>
              <a:t>De Nederlandse situatie</a:t>
            </a:r>
            <a:endParaRPr lang="nl-NL" sz="24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987574"/>
            <a:ext cx="3261990" cy="266429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77290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23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467544" y="843558"/>
            <a:ext cx="5472608" cy="403244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Info over ‘traditionele stoffen’ (N, P, zware metalen) loopt al via </a:t>
            </a:r>
            <a:r>
              <a:rPr lang="nl-NL" sz="2000" dirty="0" smtClean="0"/>
              <a:t>CBS.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‘Hardware’ uitbreiding (4</a:t>
            </a:r>
            <a:r>
              <a:rPr lang="nl-NL" sz="2000" baseline="30000" dirty="0" smtClean="0"/>
              <a:t>e</a:t>
            </a:r>
            <a:r>
              <a:rPr lang="nl-NL" sz="2000" dirty="0" smtClean="0"/>
              <a:t> </a:t>
            </a:r>
            <a:r>
              <a:rPr lang="nl-NL" sz="2000" dirty="0" err="1" smtClean="0"/>
              <a:t>traps</a:t>
            </a:r>
            <a:r>
              <a:rPr lang="nl-NL" sz="2000" dirty="0" smtClean="0"/>
              <a:t> zuivering) waarnemen via bestaande CBS uitvraag bij waterschappen.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Monitoringsinspanning </a:t>
            </a:r>
            <a:r>
              <a:rPr lang="nl-NL" sz="2000" dirty="0"/>
              <a:t>waterschappen moet omhoog: met name voor medicijnresten, </a:t>
            </a:r>
            <a:r>
              <a:rPr lang="nl-NL" sz="2000" dirty="0" smtClean="0"/>
              <a:t>microplastics.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CBS en Emissieregistratie: deze extra informatie aftappen vanuit centraal informatiesysteem ‘Z-info’ van de waterschappen.</a:t>
            </a:r>
            <a:endParaRPr lang="nl-NL" sz="2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67544" y="267494"/>
            <a:ext cx="7632848" cy="504056"/>
          </a:xfrm>
        </p:spPr>
        <p:txBody>
          <a:bodyPr/>
          <a:lstStyle/>
          <a:p>
            <a:r>
              <a:rPr lang="nl-NL" sz="2400" dirty="0" smtClean="0"/>
              <a:t>Databehoefte ‘vermindering van vervuiling’</a:t>
            </a:r>
            <a:endParaRPr lang="nl-NL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6595" b="5997"/>
          <a:stretch/>
        </p:blipFill>
        <p:spPr>
          <a:xfrm>
            <a:off x="6321098" y="3291830"/>
            <a:ext cx="1987059" cy="129614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594" y="779343"/>
            <a:ext cx="3053878" cy="186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37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24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467544" y="987574"/>
            <a:ext cx="4104456" cy="3960440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EU gaat energie-audits instellen.</a:t>
            </a:r>
          </a:p>
          <a:p>
            <a:r>
              <a:rPr lang="nl-NL" sz="2000" dirty="0" smtClean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De gezamenlijke uitvraag van CBS en UvW geeft thans al de gewenste informatie.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In 2021: </a:t>
            </a:r>
            <a:r>
              <a:rPr lang="nl-NL" sz="2000" b="1" dirty="0" smtClean="0"/>
              <a:t>57%</a:t>
            </a:r>
            <a:r>
              <a:rPr lang="nl-NL" sz="2000" dirty="0" smtClean="0"/>
              <a:t> van totaal primaire energieverbruik bij waterschappen komt uit eigen opwekking (alle taken).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De zuiveringstaak is circa 80% van het primaire energieverbruik.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Meeste hernieuwbare energie in 2021 uit biogas, energie uit zon stijgt het hardst.</a:t>
            </a:r>
            <a:endParaRPr lang="nl-NL" sz="2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sz="2400" dirty="0" smtClean="0"/>
              <a:t>Databehoefte ‘energieneutraal’</a:t>
            </a:r>
            <a:endParaRPr lang="nl-NL" sz="24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315962"/>
            <a:ext cx="3739454" cy="248268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004048" y="2798651"/>
            <a:ext cx="3888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 smtClean="0"/>
              <a:t>Bron: Klimaatmonitor 2021 (Unie van waterschappen)</a:t>
            </a:r>
            <a:endParaRPr lang="nl-NL" sz="10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073479"/>
            <a:ext cx="2913197" cy="192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80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25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467544" y="740904"/>
            <a:ext cx="5184576" cy="3888432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 smtClean="0"/>
              <a:t>Waarneming van stromen zuiveringsslib door CBS waarschijnlijk weer jaarlijks vanaf 2025 (nu 2-jaarlijks).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 smtClean="0"/>
              <a:t>Uitvraag naar terugwinning van componenten afstemmen op nog uit te werken eisen minimum % terugwinning fosfor en stikstof.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O</a:t>
            </a:r>
            <a:r>
              <a:rPr lang="nl-NL" sz="1800" dirty="0" smtClean="0"/>
              <a:t>nderscheid centraal/decentraal terugwinnen?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 smtClean="0"/>
              <a:t>Andere componenten? Cellulose, </a:t>
            </a:r>
            <a:r>
              <a:rPr lang="nl-NL" sz="1800" dirty="0" err="1" smtClean="0"/>
              <a:t>bioplastics</a:t>
            </a:r>
            <a:r>
              <a:rPr lang="nl-NL" sz="1800" dirty="0" smtClean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 smtClean="0"/>
              <a:t>Hergebruik afvalwater: nu jaarlijkse waarneming via CBS uitvraag: in 2021 ca. </a:t>
            </a:r>
            <a:r>
              <a:rPr lang="nl-NL" sz="1800" b="1" dirty="0" smtClean="0"/>
              <a:t>0,2%</a:t>
            </a:r>
            <a:r>
              <a:rPr lang="nl-NL" sz="1800" dirty="0" smtClean="0"/>
              <a:t> van totaal 1,9 miljard m3 hergebruikt. (EU = </a:t>
            </a:r>
            <a:r>
              <a:rPr lang="nl-NL" sz="1800" b="1" dirty="0" smtClean="0"/>
              <a:t>2,4%</a:t>
            </a:r>
            <a:r>
              <a:rPr lang="nl-NL" sz="1800" dirty="0" smtClean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490815" y="195486"/>
            <a:ext cx="7632848" cy="504056"/>
          </a:xfrm>
        </p:spPr>
        <p:txBody>
          <a:bodyPr/>
          <a:lstStyle/>
          <a:p>
            <a:r>
              <a:rPr lang="nl-NL" sz="2400" dirty="0" smtClean="0"/>
              <a:t>Databehoefte ‘circulariteit’</a:t>
            </a:r>
            <a:endParaRPr lang="nl-NL" sz="24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804" y="699542"/>
            <a:ext cx="343646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12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26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De voorstellen voor aanpassing van de richtlijn stedelijk zullen leiden tot een verhoogde informatievraag voor de diverse verplichte rapportages.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Zal leiden tot een verhoogde monitoringsinspanning voor de waterschappen (met name voor nieuwe stoffen, microplastics).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Veel informatie kan via de bestaande uitvragen door CBS/Emissieregistratie en Unie van Waterschappen worden ingezameld.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Conclusie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744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27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Contact: </a:t>
            </a:r>
          </a:p>
          <a:p>
            <a:r>
              <a:rPr lang="nl-NL" dirty="0" smtClean="0"/>
              <a:t>Jocelyn van Berkel: </a:t>
            </a:r>
            <a:r>
              <a:rPr lang="nl-NL" dirty="0" err="1" smtClean="0">
                <a:hlinkClick r:id="rId2"/>
              </a:rPr>
              <a:t>jr.vanberkel@cbs.bl</a:t>
            </a:r>
            <a:endParaRPr lang="nl-NL" dirty="0" smtClean="0"/>
          </a:p>
          <a:p>
            <a:r>
              <a:rPr lang="nl-NL" dirty="0" smtClean="0"/>
              <a:t>Kees Baas: </a:t>
            </a:r>
            <a:r>
              <a:rPr lang="nl-NL" dirty="0" smtClean="0">
                <a:hlinkClick r:id="rId3"/>
              </a:rPr>
              <a:t>k.baas@cbs.nl</a:t>
            </a:r>
            <a:r>
              <a:rPr lang="nl-NL" dirty="0" smtClean="0"/>
              <a:t> </a:t>
            </a:r>
          </a:p>
          <a:p>
            <a:endParaRPr lang="nl-NL" dirty="0"/>
          </a:p>
          <a:p>
            <a:r>
              <a:rPr lang="nl-NL" dirty="0" smtClean="0"/>
              <a:t>Vragen?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Dank voor de aandacht!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756830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>
                <a:solidFill>
                  <a:schemeClr val="bg1"/>
                </a:solidFill>
              </a:rPr>
              <a:pPr algn="ctr"/>
              <a:t>28</a:t>
            </a:fld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Optioneel extra slides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20849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29</a:t>
            </a:fld>
            <a:endParaRPr lang="nl-NL" sz="12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 smtClean="0"/>
              <a:t>Sankey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43558"/>
            <a:ext cx="7004270" cy="39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0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3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b="1" dirty="0" smtClean="0"/>
              <a:t>Jocelyn van Berkel </a:t>
            </a:r>
          </a:p>
          <a:p>
            <a:r>
              <a:rPr lang="nl-NL" dirty="0" smtClean="0"/>
              <a:t>Statistisch onderzoeker Waterrekeningen</a:t>
            </a:r>
          </a:p>
          <a:p>
            <a:r>
              <a:rPr lang="nl-NL" dirty="0" smtClean="0"/>
              <a:t>Team Milieurekeningen, </a:t>
            </a:r>
            <a:r>
              <a:rPr lang="nl-NL" dirty="0"/>
              <a:t>S</a:t>
            </a:r>
            <a:r>
              <a:rPr lang="nl-NL" dirty="0" smtClean="0"/>
              <a:t>ector Nationale Rekeningen</a:t>
            </a:r>
          </a:p>
          <a:p>
            <a:endParaRPr lang="nl-NL" dirty="0"/>
          </a:p>
          <a:p>
            <a:r>
              <a:rPr lang="nl-NL" b="1" dirty="0" smtClean="0"/>
              <a:t>Kees Baas</a:t>
            </a:r>
          </a:p>
          <a:p>
            <a:r>
              <a:rPr lang="nl-NL" dirty="0" smtClean="0"/>
              <a:t>Statistisch onderzoeker Waterzuivering en Wateremissies</a:t>
            </a:r>
          </a:p>
          <a:p>
            <a:r>
              <a:rPr lang="nl-NL" dirty="0" smtClean="0"/>
              <a:t>Team Milieu, Sector Leefomgeving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Even voorstellen…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8203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4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nl-NL" b="1" dirty="0"/>
              <a:t>W</a:t>
            </a:r>
            <a:r>
              <a:rPr lang="nl-NL" b="1" dirty="0" smtClean="0"/>
              <a:t>atergebruik in de economie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Water onttrekkingen door de landbouw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Industrieel watergebruik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Combinatie met monetaire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r>
              <a:rPr lang="nl-NL" b="1" dirty="0" smtClean="0"/>
              <a:t>Waterzuivering en de European Green Deal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Herziening EU Richtlijn stedelijk afvalwater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Welke nieuwe eisen bij rioolwaterzuivering?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Wat is de databehoefte; wat is er al?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Inhoud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7695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>
                <a:solidFill>
                  <a:schemeClr val="bg1"/>
                </a:solidFill>
              </a:rPr>
              <a:pPr algn="ctr"/>
              <a:t>5</a:t>
            </a:fld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Watergebruik in de economie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2494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6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467544" y="987574"/>
            <a:ext cx="6120680" cy="3816424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Toenemende </a:t>
            </a:r>
            <a:r>
              <a:rPr lang="nl-NL" dirty="0" err="1" smtClean="0"/>
              <a:t>droogtes</a:t>
            </a:r>
            <a:r>
              <a:rPr lang="nl-NL" dirty="0" smtClean="0"/>
              <a:t> en watertekorten in Europa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In Europa wordt </a:t>
            </a:r>
            <a:r>
              <a:rPr lang="nl-NL" b="1" dirty="0" smtClean="0"/>
              <a:t>2,4% </a:t>
            </a:r>
            <a:r>
              <a:rPr lang="nl-NL" dirty="0" smtClean="0"/>
              <a:t>gezuiverd afvalwater hergebruikt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Uitdagingen in Nederland: </a:t>
            </a:r>
            <a:r>
              <a:rPr lang="nl-NL" dirty="0"/>
              <a:t>waterstress, waterschaarste in bepaalde seizoenen, toenemende vraag naar </a:t>
            </a:r>
            <a:r>
              <a:rPr lang="nl-NL" dirty="0" smtClean="0"/>
              <a:t>drinkwater, </a:t>
            </a:r>
            <a:r>
              <a:rPr lang="nl-NL" dirty="0"/>
              <a:t>verdroging, verzilting, </a:t>
            </a:r>
            <a:r>
              <a:rPr lang="nl-NL" dirty="0" smtClean="0"/>
              <a:t>grondwaterstanden, lage waterstanden rivieren, wateroverlast, </a:t>
            </a:r>
            <a:r>
              <a:rPr lang="nl-NL" dirty="0"/>
              <a:t>overstromingen</a:t>
            </a:r>
            <a:r>
              <a:rPr lang="nl-NL" dirty="0" smtClean="0"/>
              <a:t>, verschillende belangen, vervuild water, etc.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Water is essentieel voor de productie van ons </a:t>
            </a:r>
            <a:r>
              <a:rPr lang="nl-NL" dirty="0" smtClean="0"/>
              <a:t>voedsel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In Nederland wordt al ons afvalwater gezuiverd, maar </a:t>
            </a:r>
            <a:r>
              <a:rPr lang="nl-NL" b="1" dirty="0" smtClean="0"/>
              <a:t>0,2% </a:t>
            </a:r>
            <a:r>
              <a:rPr lang="nl-NL" dirty="0" smtClean="0"/>
              <a:t>wordt hergebruikt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Oplossingen in circulair en efficiënt watergebruik?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Water is dé uitdaging van de toekomst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837623"/>
            <a:ext cx="2325356" cy="130801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2283718"/>
            <a:ext cx="2325356" cy="155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22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7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Water </a:t>
            </a:r>
            <a:r>
              <a:rPr lang="en-US" sz="2200" dirty="0" err="1" smtClean="0"/>
              <a:t>raakt</a:t>
            </a:r>
            <a:r>
              <a:rPr lang="en-US" sz="2200" dirty="0" smtClean="0"/>
              <a:t> </a:t>
            </a:r>
            <a:r>
              <a:rPr lang="en-US" sz="2200" dirty="0" err="1" smtClean="0"/>
              <a:t>meerdere</a:t>
            </a:r>
            <a:r>
              <a:rPr lang="en-US" sz="2200" dirty="0" smtClean="0"/>
              <a:t> </a:t>
            </a:r>
            <a:r>
              <a:rPr lang="en-US" sz="2200" dirty="0" err="1" smtClean="0"/>
              <a:t>doelen</a:t>
            </a:r>
            <a:r>
              <a:rPr lang="en-US" sz="2200" dirty="0" smtClean="0"/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err="1" smtClean="0">
                <a:solidFill>
                  <a:srgbClr val="271D6C"/>
                </a:solidFill>
              </a:rPr>
              <a:t>Klimaat</a:t>
            </a:r>
            <a:r>
              <a:rPr lang="en-US" sz="2200" dirty="0" smtClean="0">
                <a:solidFill>
                  <a:srgbClr val="271D6C"/>
                </a:solidFill>
              </a:rPr>
              <a:t> (Climate neutral by 2050)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271D6C"/>
                </a:solidFill>
              </a:rPr>
              <a:t>D</a:t>
            </a:r>
            <a:r>
              <a:rPr lang="en-US" sz="2200" dirty="0" err="1" smtClean="0">
                <a:solidFill>
                  <a:srgbClr val="271D6C"/>
                </a:solidFill>
              </a:rPr>
              <a:t>uurzame</a:t>
            </a:r>
            <a:r>
              <a:rPr lang="en-US" sz="2200" dirty="0" smtClean="0">
                <a:solidFill>
                  <a:srgbClr val="271D6C"/>
                </a:solidFill>
              </a:rPr>
              <a:t> </a:t>
            </a:r>
            <a:r>
              <a:rPr lang="en-US" sz="2200" dirty="0" err="1" smtClean="0">
                <a:solidFill>
                  <a:srgbClr val="271D6C"/>
                </a:solidFill>
              </a:rPr>
              <a:t>landbouw</a:t>
            </a:r>
            <a:r>
              <a:rPr lang="en-US" sz="2200" dirty="0" smtClean="0">
                <a:solidFill>
                  <a:srgbClr val="271D6C"/>
                </a:solidFill>
              </a:rPr>
              <a:t>  (Farm to Fork Strategy)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271D6C"/>
                </a:solidFill>
              </a:rPr>
              <a:t>C</a:t>
            </a:r>
            <a:r>
              <a:rPr lang="en-US" sz="2200" dirty="0" err="1" smtClean="0">
                <a:solidFill>
                  <a:srgbClr val="271D6C"/>
                </a:solidFill>
              </a:rPr>
              <a:t>irculaire</a:t>
            </a:r>
            <a:r>
              <a:rPr lang="en-US" sz="2200" dirty="0" smtClean="0">
                <a:solidFill>
                  <a:srgbClr val="271D6C"/>
                </a:solidFill>
              </a:rPr>
              <a:t> </a:t>
            </a:r>
            <a:r>
              <a:rPr lang="en-US" sz="2200" dirty="0" err="1" smtClean="0">
                <a:solidFill>
                  <a:srgbClr val="271D6C"/>
                </a:solidFill>
              </a:rPr>
              <a:t>Economie</a:t>
            </a:r>
            <a:r>
              <a:rPr lang="en-US" sz="2200" dirty="0" smtClean="0">
                <a:solidFill>
                  <a:srgbClr val="271D6C"/>
                </a:solidFill>
              </a:rPr>
              <a:t> (Circular Economy Action </a:t>
            </a:r>
            <a:r>
              <a:rPr lang="en-US" sz="2200" dirty="0">
                <a:solidFill>
                  <a:srgbClr val="271D6C"/>
                </a:solidFill>
              </a:rPr>
              <a:t>Plan, Water Reuse </a:t>
            </a:r>
            <a:r>
              <a:rPr lang="en-US" sz="2200" dirty="0" smtClean="0">
                <a:solidFill>
                  <a:srgbClr val="271D6C"/>
                </a:solidFill>
              </a:rPr>
              <a:t>Regulation)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rgbClr val="271D6C"/>
                </a:solidFill>
              </a:rPr>
              <a:t>Beschermen zoetwater ecosystemen en </a:t>
            </a:r>
            <a:r>
              <a:rPr lang="nl-NL" sz="2200" dirty="0" smtClean="0">
                <a:solidFill>
                  <a:srgbClr val="271D6C"/>
                </a:solidFill>
              </a:rPr>
              <a:t>biodiversiteit </a:t>
            </a:r>
            <a:r>
              <a:rPr lang="en-US" sz="2200" dirty="0" smtClean="0">
                <a:solidFill>
                  <a:srgbClr val="271D6C"/>
                </a:solidFill>
              </a:rPr>
              <a:t>(Biodiversity </a:t>
            </a:r>
            <a:r>
              <a:rPr lang="en-US" sz="2200" dirty="0">
                <a:solidFill>
                  <a:srgbClr val="271D6C"/>
                </a:solidFill>
              </a:rPr>
              <a:t>S</a:t>
            </a:r>
            <a:r>
              <a:rPr lang="en-US" sz="2200" dirty="0" smtClean="0">
                <a:solidFill>
                  <a:srgbClr val="271D6C"/>
                </a:solidFill>
              </a:rPr>
              <a:t>trategy)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 smtClean="0"/>
              <a:t>Duurzaam</a:t>
            </a:r>
            <a:r>
              <a:rPr lang="en-US" sz="2200" dirty="0" smtClean="0"/>
              <a:t> </a:t>
            </a:r>
            <a:r>
              <a:rPr lang="en-US" sz="2200" dirty="0" err="1" smtClean="0"/>
              <a:t>en</a:t>
            </a:r>
            <a:r>
              <a:rPr lang="en-US" sz="2200" dirty="0" smtClean="0"/>
              <a:t> </a:t>
            </a:r>
            <a:r>
              <a:rPr lang="en-US" sz="2200" dirty="0" err="1" smtClean="0"/>
              <a:t>efficiënt</a:t>
            </a:r>
            <a:r>
              <a:rPr lang="en-US" sz="2200" dirty="0" smtClean="0"/>
              <a:t> </a:t>
            </a:r>
            <a:r>
              <a:rPr lang="en-US" sz="2200" dirty="0" err="1" smtClean="0"/>
              <a:t>gebruik</a:t>
            </a:r>
            <a:r>
              <a:rPr lang="en-US" sz="2200" dirty="0" smtClean="0"/>
              <a:t> van </a:t>
            </a:r>
            <a:r>
              <a:rPr lang="en-US" sz="2200" dirty="0" err="1" smtClean="0"/>
              <a:t>onze</a:t>
            </a:r>
            <a:r>
              <a:rPr lang="en-US" sz="2200" dirty="0" smtClean="0"/>
              <a:t> </a:t>
            </a:r>
            <a:r>
              <a:rPr lang="en-US" sz="2200" dirty="0" err="1" smtClean="0"/>
              <a:t>grondstoffen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European Green Deal &amp; watergebruik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3948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8</a:t>
            </a:fld>
            <a:endParaRPr lang="nl-NL" sz="12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65353"/>
            <a:ext cx="5760640" cy="496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74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9</a:t>
            </a:fld>
            <a:endParaRPr lang="nl-NL" sz="12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9502"/>
            <a:ext cx="7952883" cy="447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8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BS indelingen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BS Powerpoint sjabloon.potx" id="{289D481F-67B9-4705-A46A-DC6D3FFAEA19}" vid="{C665D2C1-8139-4571-8D3D-195E5FC4A2B9}"/>
    </a:ext>
  </a:extLst>
</a:theme>
</file>

<file path=ppt/theme/theme2.xml><?xml version="1.0" encoding="utf-8"?>
<a:theme xmlns:a="http://schemas.openxmlformats.org/drawingml/2006/main" name="Samenwerk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BS Powerpoint sjabloon.potx" id="{289D481F-67B9-4705-A46A-DC6D3FFAEA19}" vid="{EFD510D0-05FE-41D2-B8B5-40701DBE2701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ee8742b1-c3cb-4378-aa64-33684c4b490a" ContentTypeId="0x0101008BBFF960507043A698762B5161B7A80200A02288072B7A431095D859DDC0BF7382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Werkdocument" ma:contentTypeID="0x0101008BBFF960507043A698762B5161B7A80200A02288072B7A431095D859DDC0BF738200D2BF26A7C5AB7348BC99E26E43216081" ma:contentTypeVersion="26" ma:contentTypeDescription="" ma:contentTypeScope="" ma:versionID="6a2ef205732868014a0e11c1a274d4be">
  <xsd:schema xmlns:xsd="http://www.w3.org/2001/XMLSchema" xmlns:xs="http://www.w3.org/2001/XMLSchema" xmlns:p="http://schemas.microsoft.com/office/2006/metadata/properties" xmlns:ns2="b74be9d0-744f-40c0-ac69-73a07a8fd844" xmlns:ns3="b938235c-ea95-46ce-ab4b-7c0300306693" targetNamespace="http://schemas.microsoft.com/office/2006/metadata/properties" ma:root="true" ma:fieldsID="9556e5be64ad86cbf4cbc81c18708ae4" ns2:_="" ns3:_="">
    <xsd:import namespace="b74be9d0-744f-40c0-ac69-73a07a8fd844"/>
    <xsd:import namespace="b938235c-ea95-46ce-ab4b-7c0300306693"/>
    <xsd:element name="properties">
      <xsd:complexType>
        <xsd:sequence>
          <xsd:element name="documentManagement">
            <xsd:complexType>
              <xsd:all>
                <xsd:element ref="ns3:UsedCbsCategorie" minOccurs="0"/>
                <xsd:element ref="ns3:UsedCbsOndernemingsTrefwoorden" minOccurs="0"/>
                <xsd:element ref="ns3:VergaderDatum" minOccurs="0"/>
                <xsd:element ref="ns3:PublicatieDatum" minOccurs="0"/>
                <xsd:element ref="ns2:TaxCatchAll" minOccurs="0"/>
                <xsd:element ref="ns2:TaxCatchAllLabel" minOccurs="0"/>
                <xsd:element ref="ns2:g23705cfe14e4ff3b444105588ed2ce0" minOccurs="0"/>
                <xsd:element ref="ns2:g23705cfe14e4ff3b444105588ed2ce1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4be9d0-744f-40c0-ac69-73a07a8fd84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Catch-all-kolom van taxonomie" ma:description="" ma:hidden="true" ma:list="{ed0bcd80-6dc3-4ee2-979e-186d5ce964f2}" ma:internalName="TaxCatchAll" ma:showField="CatchAllData" ma:web="15ce9604-6fe0-410a-b38c-87b94dd3b1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Catch-all-kolom van taxonomie1" ma:description="" ma:hidden="true" ma:list="{ed0bcd80-6dc3-4ee2-979e-186d5ce964f2}" ma:internalName="TaxCatchAllLabel" ma:readOnly="true" ma:showField="CatchAllDataLabel" ma:web="15ce9604-6fe0-410a-b38c-87b94dd3b1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23705cfe14e4ff3b444105588ed2ce0" ma:index="14" ma:taxonomy="true" ma:internalName="g23705cfe14e4ff3b444105588ed2ce0" ma:taxonomyFieldName="CbsCategorie" ma:displayName="Categorie" ma:fieldId="{023705cf-e14e-4ff3-b444-105588ed2ce0}" ma:sspId="ee8742b1-c3cb-4378-aa64-33684c4b490a" ma:termSetId="2f456da4-0526-4405-958a-772731a49f7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23705cfe14e4ff3b444105588ed2ce1" ma:index="16" nillable="true" ma:taxonomy="true" ma:internalName="g23705cfe14e4ff3b444105588ed2ce1" ma:taxonomyFieldName="CbsOndernemingsTrefwoorden" ma:displayName="Ondernemingstrefwoorden" ma:fieldId="{023705cf-e14e-4ff3-b444-105588ed2ce1}" ma:taxonomyMulti="true" ma:sspId="ee8742b1-c3cb-4378-aa64-33684c4b490a" ma:termSetId="bd692f68-2805-4cda-b2b5-649d75cfaf20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38235c-ea95-46ce-ab4b-7c0300306693" elementFormDefault="qualified">
    <xsd:import namespace="http://schemas.microsoft.com/office/2006/documentManagement/types"/>
    <xsd:import namespace="http://schemas.microsoft.com/office/infopath/2007/PartnerControls"/>
    <xsd:element name="UsedCbsCategorie" ma:index="3" nillable="true" ma:displayName="Categorie" ma:description="A hidden fields which holds all the categorie terms currently in use, so that it can be used in keyfilters" ma:hidden="true" ma:internalName="UsedCbsCategori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/>
                </xsd:simpleType>
              </xsd:element>
            </xsd:sequence>
          </xsd:extension>
        </xsd:complexContent>
      </xsd:complexType>
    </xsd:element>
    <xsd:element name="UsedCbsOndernemingsTrefwoorden" ma:index="5" nillable="true" ma:displayName="Ondernemingstrefwoorden" ma:description="A hidden fields which holds all the trefwoorden/tag terms currently in use, so that it can be used in keyfilters" ma:hidden="true" ma:internalName="UsedCbsOndernemingsTrefwoorden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/>
                </xsd:simpleType>
              </xsd:element>
            </xsd:sequence>
          </xsd:extension>
        </xsd:complexContent>
      </xsd:complexType>
    </xsd:element>
    <xsd:element name="VergaderDatum" ma:index="6" nillable="true" ma:displayName="Vergaderdatum" ma:format="DateOnly" ma:indexed="true" ma:internalName="VergaderDatum">
      <xsd:simpleType>
        <xsd:restriction base="dms:DateTime"/>
      </xsd:simpleType>
    </xsd:element>
    <xsd:element name="PublicatieDatum" ma:index="7" nillable="true" ma:displayName="Publicatiedatum" ma:format="DateOnly" ma:internalName="PublicatieDatum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Inhou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23705cfe14e4ff3b444105588ed2ce1 xmlns="b74be9d0-744f-40c0-ac69-73a07a8fd844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Presentatie</TermName>
          <TermId xmlns="http://schemas.microsoft.com/office/infopath/2007/PartnerControls">391a370b-084e-4a47-ac89-698577afd154</TermId>
        </TermInfo>
      </Terms>
    </g23705cfe14e4ff3b444105588ed2ce1>
    <TaxCatchAll xmlns="b74be9d0-744f-40c0-ac69-73a07a8fd844">
      <Value>580</Value>
      <Value>385</Value>
    </TaxCatchAll>
    <g23705cfe14e4ff3b444105588ed2ce0 xmlns="b74be9d0-744f-40c0-ac69-73a07a8fd844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Presentaties en lezingen</TermName>
          <TermId xmlns="http://schemas.microsoft.com/office/infopath/2007/PartnerControls">1deed29c-1b26-4363-80d0-2eadc444fadb</TermId>
        </TermInfo>
      </Terms>
    </g23705cfe14e4ff3b444105588ed2ce0>
    <UsedCbsCategorie xmlns="b938235c-ea95-46ce-ab4b-7c0300306693"/>
    <PublicatieDatum xmlns="b938235c-ea95-46ce-ab4b-7c0300306693" xsi:nil="true"/>
    <VergaderDatum xmlns="b938235c-ea95-46ce-ab4b-7c0300306693" xsi:nil="true"/>
    <UsedCbsOndernemingsTrefwoorden xmlns="b938235c-ea95-46ce-ab4b-7c0300306693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9311E6-6206-44FD-B3FA-3AF2EBBAFD08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17322A4E-0709-4EC5-8308-C0BEA147E8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4be9d0-744f-40c0-ac69-73a07a8fd844"/>
    <ds:schemaRef ds:uri="b938235c-ea95-46ce-ab4b-7c03003066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935877-C1E8-44E2-BC10-9A6912475F06}">
  <ds:schemaRefs>
    <ds:schemaRef ds:uri="http://schemas.openxmlformats.org/package/2006/metadata/core-properties"/>
    <ds:schemaRef ds:uri="b74be9d0-744f-40c0-ac69-73a07a8fd844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b938235c-ea95-46ce-ab4b-7c0300306693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8D2181ED-E4AF-471F-B280-2CB489E48A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CBS Powerpoint sjabloon</Template>
  <TotalTime>0</TotalTime>
  <Words>1014</Words>
  <Application>Microsoft Office PowerPoint</Application>
  <PresentationFormat>Diavoorstelling (16:9)</PresentationFormat>
  <Paragraphs>171</Paragraphs>
  <Slides>29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29</vt:i4>
      </vt:variant>
    </vt:vector>
  </HeadingPairs>
  <TitlesOfParts>
    <vt:vector size="33" baseType="lpstr">
      <vt:lpstr>Arial</vt:lpstr>
      <vt:lpstr>Calibri</vt:lpstr>
      <vt:lpstr>CBS indelingen</vt:lpstr>
      <vt:lpstr>Samenwerking</vt:lpstr>
      <vt:lpstr>PowerPoint-presentatie</vt:lpstr>
      <vt:lpstr>PowerPoint-presentatie</vt:lpstr>
      <vt:lpstr>PowerPoint-presentatie</vt:lpstr>
      <vt:lpstr>PowerPoint-presentatie</vt:lpstr>
      <vt:lpstr>Watergebruik in de economie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Rioolwaterzuivering en de European Green Deal: nieuwe wetgeving en databehoefte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Optioneel extra slides</vt:lpstr>
      <vt:lpstr>PowerPoint-presentatie</vt:lpstr>
    </vt:vector>
  </TitlesOfParts>
  <Company>CBS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Baas, C.M. (Kees)</dc:creator>
  <dc:description>19-1-21: samenwerking slides toegevoegd</dc:description>
  <cp:lastModifiedBy>Baas, C.M. (Kees)</cp:lastModifiedBy>
  <cp:revision>73</cp:revision>
  <dcterms:created xsi:type="dcterms:W3CDTF">2023-03-03T10:33:48Z</dcterms:created>
  <dcterms:modified xsi:type="dcterms:W3CDTF">2023-03-14T08:19:38Z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0x0101008BBFF960507043A698762B5161B7A80200A02288072B7A431095D859DDC0BF738200D2BF26A7C5AB7348BC99E26E43216081</vt:lpwstr>
  </property>
  <property fmtid="{D5CDD505-2E9C-101B-9397-08002B2CF9AE}" pid="3" name="CbsCategorie">
    <vt:lpwstr>580;#Presentaties en lezingen|1deed29c-1b26-4363-80d0-2eadc444fadb</vt:lpwstr>
  </property>
  <property fmtid="{D5CDD505-2E9C-101B-9397-08002B2CF9AE}" pid="4" name="CbsOndernemingsTrefwoorden">
    <vt:lpwstr>385;#Presentatie|391a370b-084e-4a47-ac89-698577afd154</vt:lpwstr>
  </property>
</Properties>
</file>