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entation.xml" ContentType="application/vnd.openxmlformats-officedocument.presentationml.presentation.main+xml"/>
  <Override PartName="/ppt/slides/slide40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39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3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1.xml" ContentType="application/vnd.openxmlformats-officedocument.them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3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customXml/itemProps3.xml" ContentType="application/vnd.openxmlformats-officedocument.customXml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docProps/custom.xml" ContentType="application/vnd.openxmlformats-officedocument.custom-properties+xml"/>
  <Override PartName="/customXml/itemProps2.xml" ContentType="application/vnd.openxmlformats-officedocument.customXmlProperties+xml"/>
  <Override PartName="/docProps/app.xml" ContentType="application/vnd.openxmlformats-officedocument.extended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2" r:id="rId4"/>
  </p:sldMasterIdLst>
  <p:notesMasterIdLst>
    <p:notesMasterId r:id="rId47"/>
  </p:notesMasterIdLst>
  <p:handoutMasterIdLst>
    <p:handoutMasterId r:id="rId48"/>
  </p:handoutMasterIdLst>
  <p:sldIdLst>
    <p:sldId id="420" r:id="rId5"/>
    <p:sldId id="440" r:id="rId6"/>
    <p:sldId id="433" r:id="rId7"/>
    <p:sldId id="430" r:id="rId8"/>
    <p:sldId id="432" r:id="rId9"/>
    <p:sldId id="495" r:id="rId10"/>
    <p:sldId id="451" r:id="rId11"/>
    <p:sldId id="483" r:id="rId12"/>
    <p:sldId id="450" r:id="rId13"/>
    <p:sldId id="445" r:id="rId14"/>
    <p:sldId id="466" r:id="rId15"/>
    <p:sldId id="459" r:id="rId16"/>
    <p:sldId id="460" r:id="rId17"/>
    <p:sldId id="461" r:id="rId18"/>
    <p:sldId id="478" r:id="rId19"/>
    <p:sldId id="447" r:id="rId20"/>
    <p:sldId id="448" r:id="rId21"/>
    <p:sldId id="494" r:id="rId22"/>
    <p:sldId id="449" r:id="rId23"/>
    <p:sldId id="468" r:id="rId24"/>
    <p:sldId id="469" r:id="rId25"/>
    <p:sldId id="482" r:id="rId26"/>
    <p:sldId id="486" r:id="rId27"/>
    <p:sldId id="435" r:id="rId28"/>
    <p:sldId id="437" r:id="rId29"/>
    <p:sldId id="436" r:id="rId30"/>
    <p:sldId id="438" r:id="rId31"/>
    <p:sldId id="439" r:id="rId32"/>
    <p:sldId id="487" r:id="rId33"/>
    <p:sldId id="457" r:id="rId34"/>
    <p:sldId id="463" r:id="rId35"/>
    <p:sldId id="473" r:id="rId36"/>
    <p:sldId id="474" r:id="rId37"/>
    <p:sldId id="475" r:id="rId38"/>
    <p:sldId id="465" r:id="rId39"/>
    <p:sldId id="464" r:id="rId40"/>
    <p:sldId id="472" r:id="rId41"/>
    <p:sldId id="471" r:id="rId42"/>
    <p:sldId id="470" r:id="rId43"/>
    <p:sldId id="485" r:id="rId44"/>
    <p:sldId id="496" r:id="rId45"/>
    <p:sldId id="497" r:id="rId46"/>
  </p:sldIdLst>
  <p:sldSz cx="9144000" cy="5143500" type="screen16x9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71D6C"/>
    <a:srgbClr val="CCFF33"/>
    <a:srgbClr val="00A1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642" autoAdjust="0"/>
    <p:restoredTop sz="89686" autoAdjust="0"/>
  </p:normalViewPr>
  <p:slideViewPr>
    <p:cSldViewPr>
      <p:cViewPr varScale="1">
        <p:scale>
          <a:sx n="187" d="100"/>
          <a:sy n="187" d="100"/>
        </p:scale>
        <p:origin x="888" y="16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2160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30" d="100"/>
        <a:sy n="130" d="100"/>
      </p:scale>
      <p:origin x="0" y="0"/>
    </p:cViewPr>
  </p:sorterViewPr>
  <p:notesViewPr>
    <p:cSldViewPr>
      <p:cViewPr varScale="1">
        <p:scale>
          <a:sx n="96" d="100"/>
          <a:sy n="96" d="100"/>
        </p:scale>
        <p:origin x="3688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customXml" Target="../customXml/item4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DDE4A396-F593-784F-AE66-18A51B3F03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F4EA548-7CC1-FB4D-948C-1DD502F1D74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687C5D-F853-C74D-93AE-EE435386AB24}" type="datetimeFigureOut">
              <a:rPr lang="nl-NL" smtClean="0"/>
              <a:t>14-3-2023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731C4F0E-1222-B142-8D79-5BBC6278841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BB05D31-7523-2844-BE36-11F80167827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288BC8-EF88-5D4E-BFDE-8B80498B9A2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261275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63A025-B680-4046-800B-5A6B5AC6AF73}" type="datetimeFigureOut">
              <a:rPr lang="nl-NL" smtClean="0"/>
              <a:t>14-3-2023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3FEE08-4F1D-4773-84E0-0730640F7E2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233038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3FEE08-4F1D-4773-84E0-0730640F7E20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972278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Water quality from WFD. Not the same units (and 6 </a:t>
            </a:r>
            <a:r>
              <a:rPr lang="en-US" dirty="0" err="1"/>
              <a:t>yr</a:t>
            </a:r>
            <a:r>
              <a:rPr lang="en-US" dirty="0"/>
              <a:t> interval)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3FEE08-4F1D-4773-84E0-0730640F7E20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550512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Letterlijke</a:t>
            </a:r>
            <a:r>
              <a:rPr lang="nl-NL" baseline="0" dirty="0"/>
              <a:t> quotes van de “vier pijlers van biodiversiteit” zoals in de getoonde brochure (</a:t>
            </a:r>
            <a:r>
              <a:rPr lang="nl-NL" baseline="0" dirty="0" err="1"/>
              <a:t>Erisman</a:t>
            </a:r>
            <a:r>
              <a:rPr lang="nl-NL" baseline="0" dirty="0"/>
              <a:t> et al)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3FEE08-4F1D-4773-84E0-0730640F7E20}" type="slidenum">
              <a:rPr lang="nl-NL" smtClean="0"/>
              <a:t>31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582907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92201" y="766684"/>
            <a:ext cx="2236528" cy="343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4337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ofdstuktitel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 userDrawn="1"/>
        </p:nvSpPr>
        <p:spPr>
          <a:xfrm>
            <a:off x="-3398" y="0"/>
            <a:ext cx="9144000" cy="5143500"/>
          </a:xfrm>
          <a:prstGeom prst="rect">
            <a:avLst/>
          </a:prstGeom>
          <a:solidFill>
            <a:srgbClr val="00A1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013"/>
          </a:p>
        </p:txBody>
      </p:sp>
      <p:sp>
        <p:nvSpPr>
          <p:cNvPr id="5" name="Rechthoek 4"/>
          <p:cNvSpPr/>
          <p:nvPr userDrawn="1"/>
        </p:nvSpPr>
        <p:spPr>
          <a:xfrm>
            <a:off x="8890224" y="0"/>
            <a:ext cx="253776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013"/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0494" y="4049744"/>
            <a:ext cx="589730" cy="546416"/>
          </a:xfrm>
          <a:prstGeom prst="rect">
            <a:avLst/>
          </a:prstGeom>
        </p:spPr>
      </p:pic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300494" y="4708252"/>
            <a:ext cx="589730" cy="324000"/>
          </a:xfrm>
          <a:prstGeom prst="rect">
            <a:avLst/>
          </a:prstGeom>
        </p:spPr>
        <p:txBody>
          <a:bodyPr/>
          <a:lstStyle/>
          <a:p>
            <a:pPr algn="ctr"/>
            <a:fld id="{845CA951-4815-4987-9CD6-BB5D6648C0B5}" type="slidenum">
              <a:rPr lang="nl-NL" sz="1200">
                <a:solidFill>
                  <a:schemeClr val="bg1"/>
                </a:solidFill>
              </a:rPr>
              <a:pPr algn="ctr"/>
              <a:t>‹nr.›</a:t>
            </a:fld>
            <a:endParaRPr lang="nl-NL" sz="1200" dirty="0">
              <a:solidFill>
                <a:schemeClr val="bg1"/>
              </a:solidFill>
            </a:endParaRPr>
          </a:p>
        </p:txBody>
      </p:sp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611560" y="2006575"/>
            <a:ext cx="7776863" cy="565175"/>
          </a:xfrm>
          <a:prstGeom prst="rect">
            <a:avLst/>
          </a:prstGeom>
        </p:spPr>
        <p:txBody>
          <a:bodyPr/>
          <a:lstStyle>
            <a:lvl1pPr algn="l">
              <a:defRPr lang="nl-NL" sz="3000" b="1" kern="1200" spc="6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nl-NL" sz="3000" b="1" dirty="0">
                <a:solidFill>
                  <a:schemeClr val="bg1"/>
                </a:solidFill>
              </a:rPr>
              <a:t>Hoofdstuk titel</a:t>
            </a:r>
          </a:p>
        </p:txBody>
      </p:sp>
    </p:spTree>
    <p:extLst>
      <p:ext uri="{BB962C8B-B14F-4D97-AF65-F5344CB8AC3E}">
        <p14:creationId xmlns:p14="http://schemas.microsoft.com/office/powerpoint/2010/main" val="265824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45CA951-4815-4987-9CD6-BB5D6648C0B5}" type="slidenum">
              <a:rPr lang="nl-NL" sz="1200" smtClean="0"/>
              <a:pPr algn="ctr"/>
              <a:t>‹nr.›</a:t>
            </a:fld>
            <a:endParaRPr lang="nl-NL" sz="1200" dirty="0"/>
          </a:p>
        </p:txBody>
      </p:sp>
      <p:sp>
        <p:nvSpPr>
          <p:cNvPr id="7" name="Tijdelijke aanduiding voor tekst 9"/>
          <p:cNvSpPr>
            <a:spLocks noGrp="1"/>
          </p:cNvSpPr>
          <p:nvPr>
            <p:ph type="body" sz="quarter" idx="14" hasCustomPrompt="1"/>
          </p:nvPr>
        </p:nvSpPr>
        <p:spPr>
          <a:xfrm>
            <a:off x="467544" y="180000"/>
            <a:ext cx="7632848" cy="5760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 i="0" spc="60" baseline="0">
                <a:solidFill>
                  <a:srgbClr val="00A1CD"/>
                </a:solidFill>
                <a:latin typeface="Calibri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42258444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45CA951-4815-4987-9CD6-BB5D6648C0B5}" type="slidenum">
              <a:rPr lang="nl-NL" sz="1200" smtClean="0"/>
              <a:pPr algn="ctr"/>
              <a:t>‹nr.›</a:t>
            </a:fld>
            <a:endParaRPr lang="nl-NL" sz="1200" dirty="0"/>
          </a:p>
        </p:txBody>
      </p:sp>
    </p:spTree>
    <p:extLst>
      <p:ext uri="{BB962C8B-B14F-4D97-AF65-F5344CB8AC3E}">
        <p14:creationId xmlns:p14="http://schemas.microsoft.com/office/powerpoint/2010/main" val="37276506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clusie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A1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013" dirty="0"/>
          </a:p>
        </p:txBody>
      </p:sp>
      <p:sp>
        <p:nvSpPr>
          <p:cNvPr id="5" name="Rechthoek 4"/>
          <p:cNvSpPr/>
          <p:nvPr userDrawn="1"/>
        </p:nvSpPr>
        <p:spPr>
          <a:xfrm>
            <a:off x="8890224" y="0"/>
            <a:ext cx="253776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013"/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0494" y="4049744"/>
            <a:ext cx="589730" cy="546416"/>
          </a:xfrm>
          <a:prstGeom prst="rect">
            <a:avLst/>
          </a:prstGeom>
        </p:spPr>
      </p:pic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300494" y="4708252"/>
            <a:ext cx="589730" cy="324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fld id="{845CA951-4815-4987-9CD6-BB5D6648C0B5}" type="slidenum">
              <a:rPr lang="nl-NL" sz="1200" smtClean="0"/>
              <a:pPr algn="ctr"/>
              <a:t>‹nr.›</a:t>
            </a:fld>
            <a:endParaRPr lang="nl-NL" sz="1200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57200" y="206374"/>
            <a:ext cx="7715746" cy="936000"/>
          </a:xfrm>
          <a:prstGeom prst="rect">
            <a:avLst/>
          </a:prstGeom>
        </p:spPr>
        <p:txBody>
          <a:bodyPr/>
          <a:lstStyle>
            <a:lvl1pPr algn="l">
              <a:defRPr lang="nl-NL" sz="3000" b="1" kern="1200" spc="6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nl-NL" sz="3000" b="1" dirty="0">
                <a:solidFill>
                  <a:schemeClr val="bg1"/>
                </a:solidFill>
              </a:rPr>
              <a:t>Conclusies / trends / …</a:t>
            </a:r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467544" y="1214041"/>
            <a:ext cx="7704137" cy="3382963"/>
          </a:xfrm>
          <a:prstGeom prst="rect">
            <a:avLst/>
          </a:prstGeom>
        </p:spPr>
        <p:txBody>
          <a:bodyPr/>
          <a:lstStyle>
            <a:lvl1pPr marL="342900" indent="-342900">
              <a:buFont typeface="Calibri" pitchFamily="34" charset="0"/>
              <a:buChar char="─"/>
              <a:defRPr sz="2400" b="0">
                <a:solidFill>
                  <a:schemeClr val="bg1"/>
                </a:solidFill>
              </a:defRPr>
            </a:lvl1pPr>
            <a:lvl2pPr marL="457200" indent="0">
              <a:buFont typeface="Calibri" pitchFamily="34" charset="0"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 typeface="Calibri" pitchFamily="34" charset="0"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 typeface="Calibri" pitchFamily="34" charset="0"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 typeface="Calibri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Korte opsomming van conclusies</a:t>
            </a:r>
          </a:p>
        </p:txBody>
      </p:sp>
    </p:spTree>
    <p:extLst>
      <p:ext uri="{BB962C8B-B14F-4D97-AF65-F5344CB8AC3E}">
        <p14:creationId xmlns:p14="http://schemas.microsoft.com/office/powerpoint/2010/main" val="9963624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clusie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A1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013" dirty="0"/>
          </a:p>
        </p:txBody>
      </p:sp>
      <p:sp>
        <p:nvSpPr>
          <p:cNvPr id="5" name="Rechthoek 4"/>
          <p:cNvSpPr/>
          <p:nvPr userDrawn="1"/>
        </p:nvSpPr>
        <p:spPr>
          <a:xfrm>
            <a:off x="8890224" y="0"/>
            <a:ext cx="253776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013"/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0494" y="4049744"/>
            <a:ext cx="589730" cy="546416"/>
          </a:xfrm>
          <a:prstGeom prst="rect">
            <a:avLst/>
          </a:prstGeom>
        </p:spPr>
      </p:pic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300494" y="4708252"/>
            <a:ext cx="589730" cy="324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fld id="{845CA951-4815-4987-9CD6-BB5D6648C0B5}" type="slidenum">
              <a:rPr lang="nl-NL" sz="1200" smtClean="0"/>
              <a:pPr algn="ctr"/>
              <a:t>‹nr.›</a:t>
            </a:fld>
            <a:endParaRPr lang="nl-NL" sz="1200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57200" y="338400"/>
            <a:ext cx="7714800" cy="576000"/>
          </a:xfrm>
          <a:prstGeom prst="rect">
            <a:avLst/>
          </a:prstGeom>
        </p:spPr>
        <p:txBody>
          <a:bodyPr/>
          <a:lstStyle>
            <a:lvl1pPr algn="l">
              <a:defRPr lang="nl-NL" sz="3000" b="1" kern="1200" spc="6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nl-NL" sz="3000" b="1" dirty="0">
                <a:solidFill>
                  <a:schemeClr val="bg1"/>
                </a:solidFill>
              </a:rPr>
              <a:t>Conclusies / trends / …</a:t>
            </a:r>
          </a:p>
        </p:txBody>
      </p:sp>
      <p:sp>
        <p:nvSpPr>
          <p:cNvPr id="8" name="Tijdelijke aanduiding voor inhoud 3">
            <a:extLst>
              <a:ext uri="{FF2B5EF4-FFF2-40B4-BE49-F238E27FC236}">
                <a16:creationId xmlns:a16="http://schemas.microsoft.com/office/drawing/2014/main" id="{7DECAB35-C4E5-7244-9430-B3FCCB2B599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67544" y="1203598"/>
            <a:ext cx="7632848" cy="3455715"/>
          </a:xfrm>
          <a:prstGeom prst="rect">
            <a:avLst/>
          </a:prstGeom>
        </p:spPr>
        <p:txBody>
          <a:bodyPr/>
          <a:lstStyle>
            <a:lvl1pPr>
              <a:defRPr sz="2400" baseline="0">
                <a:solidFill>
                  <a:schemeClr val="bg1"/>
                </a:solidFill>
              </a:defRPr>
            </a:lvl1pPr>
            <a:lvl2pPr>
              <a:defRPr sz="2000" baseline="0">
                <a:solidFill>
                  <a:schemeClr val="bg1"/>
                </a:solidFill>
              </a:defRPr>
            </a:lvl2pPr>
            <a:lvl3pPr>
              <a:defRPr sz="1800" baseline="0">
                <a:solidFill>
                  <a:schemeClr val="bg1"/>
                </a:solidFill>
              </a:defRPr>
            </a:lvl3pPr>
            <a:lvl4pPr>
              <a:defRPr sz="1600" baseline="0">
                <a:solidFill>
                  <a:schemeClr val="bg1"/>
                </a:solidFill>
              </a:defRPr>
            </a:lvl4pPr>
            <a:lvl5pPr>
              <a:defRPr sz="140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364728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nclusie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A1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013" dirty="0"/>
          </a:p>
        </p:txBody>
      </p:sp>
      <p:sp>
        <p:nvSpPr>
          <p:cNvPr id="5" name="Rechthoek 4"/>
          <p:cNvSpPr/>
          <p:nvPr userDrawn="1"/>
        </p:nvSpPr>
        <p:spPr>
          <a:xfrm>
            <a:off x="8890224" y="0"/>
            <a:ext cx="253776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013"/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0494" y="4049744"/>
            <a:ext cx="589730" cy="546416"/>
          </a:xfrm>
          <a:prstGeom prst="rect">
            <a:avLst/>
          </a:prstGeom>
        </p:spPr>
      </p:pic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300494" y="4708252"/>
            <a:ext cx="589730" cy="324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fld id="{845CA951-4815-4987-9CD6-BB5D6648C0B5}" type="slidenum">
              <a:rPr lang="nl-NL" sz="1200" smtClean="0"/>
              <a:pPr algn="ctr"/>
              <a:t>‹nr.›</a:t>
            </a:fld>
            <a:endParaRPr lang="nl-NL" sz="1200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57200" y="338400"/>
            <a:ext cx="7714800" cy="576000"/>
          </a:xfrm>
          <a:prstGeom prst="rect">
            <a:avLst/>
          </a:prstGeom>
        </p:spPr>
        <p:txBody>
          <a:bodyPr/>
          <a:lstStyle>
            <a:lvl1pPr algn="l">
              <a:defRPr lang="nl-NL" sz="3000" b="1" kern="1200" spc="6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nl-NL" sz="3000" b="1" dirty="0">
                <a:solidFill>
                  <a:schemeClr val="bg1"/>
                </a:solidFill>
              </a:rPr>
              <a:t>Conclusies / trends / …</a:t>
            </a:r>
          </a:p>
        </p:txBody>
      </p:sp>
      <p:sp>
        <p:nvSpPr>
          <p:cNvPr id="9" name="Tijdelijke aanduiding voor inhoud 3">
            <a:extLst>
              <a:ext uri="{FF2B5EF4-FFF2-40B4-BE49-F238E27FC236}">
                <a16:creationId xmlns:a16="http://schemas.microsoft.com/office/drawing/2014/main" id="{C0C7B26F-D4AC-264F-BC01-020AD576120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67544" y="987574"/>
            <a:ext cx="3671999" cy="3672408"/>
          </a:xfrm>
          <a:prstGeom prst="rect">
            <a:avLst/>
          </a:prstGeom>
        </p:spPr>
        <p:txBody>
          <a:bodyPr/>
          <a:lstStyle>
            <a:lvl1pPr>
              <a:defRPr sz="2400" baseline="0">
                <a:solidFill>
                  <a:schemeClr val="bg1"/>
                </a:solidFill>
              </a:defRPr>
            </a:lvl1pPr>
            <a:lvl2pPr>
              <a:defRPr sz="2000" baseline="0">
                <a:solidFill>
                  <a:schemeClr val="bg1"/>
                </a:solidFill>
              </a:defRPr>
            </a:lvl2pPr>
            <a:lvl3pPr>
              <a:defRPr sz="1800" baseline="0">
                <a:solidFill>
                  <a:schemeClr val="bg1"/>
                </a:solidFill>
              </a:defRPr>
            </a:lvl3pPr>
            <a:lvl4pPr>
              <a:defRPr sz="1600" baseline="0">
                <a:solidFill>
                  <a:schemeClr val="bg1"/>
                </a:solidFill>
              </a:defRPr>
            </a:lvl4pPr>
            <a:lvl5pPr>
              <a:defRPr sz="140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0" name="Tijdelijke aanduiding voor inhoud 3">
            <a:extLst>
              <a:ext uri="{FF2B5EF4-FFF2-40B4-BE49-F238E27FC236}">
                <a16:creationId xmlns:a16="http://schemas.microsoft.com/office/drawing/2014/main" id="{D20F0D72-7542-EA47-811F-26576C58556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428393" y="987574"/>
            <a:ext cx="3671999" cy="3672408"/>
          </a:xfrm>
          <a:prstGeom prst="rect">
            <a:avLst/>
          </a:prstGeom>
        </p:spPr>
        <p:txBody>
          <a:bodyPr/>
          <a:lstStyle>
            <a:lvl1pPr>
              <a:defRPr sz="2400" baseline="0">
                <a:solidFill>
                  <a:schemeClr val="bg1"/>
                </a:solidFill>
              </a:defRPr>
            </a:lvl1pPr>
            <a:lvl2pPr>
              <a:defRPr sz="2000" baseline="0">
                <a:solidFill>
                  <a:schemeClr val="bg1"/>
                </a:solidFill>
              </a:defRPr>
            </a:lvl2pPr>
            <a:lvl3pPr>
              <a:defRPr sz="1800" baseline="0">
                <a:solidFill>
                  <a:schemeClr val="bg1"/>
                </a:solidFill>
              </a:defRPr>
            </a:lvl3pPr>
            <a:lvl4pPr>
              <a:defRPr sz="1600" baseline="0">
                <a:solidFill>
                  <a:schemeClr val="bg1"/>
                </a:solidFill>
              </a:defRPr>
            </a:lvl4pPr>
            <a:lvl5pPr>
              <a:defRPr sz="140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042903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nde_N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52914" y="1028651"/>
            <a:ext cx="1431167" cy="2198935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300" y="3672000"/>
            <a:ext cx="7166794" cy="84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5838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nde_U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52914" y="1028651"/>
            <a:ext cx="1431167" cy="2198935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735" y="3672000"/>
            <a:ext cx="7167542" cy="84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633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8890224" y="0"/>
            <a:ext cx="253776" cy="5143500"/>
          </a:xfrm>
          <a:prstGeom prst="rect">
            <a:avLst/>
          </a:prstGeom>
          <a:solidFill>
            <a:srgbClr val="00A1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013"/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5278" y="121024"/>
            <a:ext cx="1511243" cy="2072915"/>
          </a:xfrm>
          <a:prstGeom prst="rect">
            <a:avLst/>
          </a:prstGeom>
        </p:spPr>
      </p:pic>
      <p:sp>
        <p:nvSpPr>
          <p:cNvPr id="9" name="Tijdelijke aanduiding voor tekst 6"/>
          <p:cNvSpPr>
            <a:spLocks noGrp="1"/>
          </p:cNvSpPr>
          <p:nvPr>
            <p:ph type="body" sz="quarter" idx="12" hasCustomPrompt="1"/>
          </p:nvPr>
        </p:nvSpPr>
        <p:spPr>
          <a:xfrm>
            <a:off x="539552" y="4227934"/>
            <a:ext cx="7992690" cy="288032"/>
          </a:xfrm>
          <a:prstGeom prst="rect">
            <a:avLst/>
          </a:prstGeom>
        </p:spPr>
        <p:txBody>
          <a:bodyPr lIns="0"/>
          <a:lstStyle>
            <a:lvl1pPr marL="0" indent="0">
              <a:spcBef>
                <a:spcPts val="0"/>
              </a:spcBef>
              <a:buNone/>
              <a:defRPr lang="nl-NL" sz="1600" b="0" kern="1200" spc="40" baseline="0" dirty="0">
                <a:solidFill>
                  <a:srgbClr val="271D6C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Naam auteur</a:t>
            </a:r>
          </a:p>
        </p:txBody>
      </p:sp>
      <p:sp>
        <p:nvSpPr>
          <p:cNvPr id="10" name="Tijdelijke aanduiding voor tekst 6"/>
          <p:cNvSpPr>
            <a:spLocks noGrp="1"/>
          </p:cNvSpPr>
          <p:nvPr>
            <p:ph type="body" sz="quarter" idx="13" hasCustomPrompt="1"/>
          </p:nvPr>
        </p:nvSpPr>
        <p:spPr>
          <a:xfrm>
            <a:off x="539552" y="4515966"/>
            <a:ext cx="7992690" cy="288032"/>
          </a:xfrm>
          <a:prstGeom prst="rect">
            <a:avLst/>
          </a:prstGeom>
        </p:spPr>
        <p:txBody>
          <a:bodyPr lIns="0"/>
          <a:lstStyle>
            <a:lvl1pPr marL="0" indent="0">
              <a:spcBef>
                <a:spcPts val="0"/>
              </a:spcBef>
              <a:buNone/>
              <a:defRPr lang="nl-NL" sz="1600" b="0" kern="1200" spc="40" baseline="0" dirty="0">
                <a:solidFill>
                  <a:srgbClr val="271D6C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Optioneel datum</a:t>
            </a:r>
          </a:p>
        </p:txBody>
      </p:sp>
      <p:sp>
        <p:nvSpPr>
          <p:cNvPr id="11" name="Tijdelijke aanduiding voor tekst 6"/>
          <p:cNvSpPr>
            <a:spLocks noGrp="1"/>
          </p:cNvSpPr>
          <p:nvPr>
            <p:ph type="body" sz="quarter" idx="14" hasCustomPrompt="1"/>
          </p:nvPr>
        </p:nvSpPr>
        <p:spPr>
          <a:xfrm>
            <a:off x="539552" y="2283718"/>
            <a:ext cx="7992690" cy="1025897"/>
          </a:xfrm>
          <a:prstGeom prst="rect">
            <a:avLst/>
          </a:prstGeom>
        </p:spPr>
        <p:txBody>
          <a:bodyPr lIns="0"/>
          <a:lstStyle>
            <a:lvl1pPr marL="0" indent="0">
              <a:spcBef>
                <a:spcPts val="0"/>
              </a:spcBef>
              <a:buNone/>
              <a:defRPr lang="nl-NL" sz="3000" b="1" kern="1200" spc="60" baseline="0" dirty="0">
                <a:solidFill>
                  <a:srgbClr val="271D6C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Titel</a:t>
            </a:r>
          </a:p>
          <a:p>
            <a:pPr lvl="0"/>
            <a:r>
              <a:rPr lang="nl-NL" dirty="0"/>
              <a:t>regel2</a:t>
            </a:r>
          </a:p>
        </p:txBody>
      </p:sp>
      <p:sp>
        <p:nvSpPr>
          <p:cNvPr id="12" name="Tijdelijke aanduiding voor tekst 6"/>
          <p:cNvSpPr>
            <a:spLocks noGrp="1"/>
          </p:cNvSpPr>
          <p:nvPr>
            <p:ph type="body" sz="quarter" idx="15" hasCustomPrompt="1"/>
          </p:nvPr>
        </p:nvSpPr>
        <p:spPr>
          <a:xfrm>
            <a:off x="539552" y="3363838"/>
            <a:ext cx="7992690" cy="792088"/>
          </a:xfrm>
          <a:prstGeom prst="rect">
            <a:avLst/>
          </a:prstGeom>
        </p:spPr>
        <p:txBody>
          <a:bodyPr lIns="0"/>
          <a:lstStyle>
            <a:lvl1pPr marL="0" indent="0">
              <a:spcBef>
                <a:spcPts val="0"/>
              </a:spcBef>
              <a:buNone/>
              <a:defRPr lang="nl-NL" sz="2400" b="0" kern="1200" spc="40" baseline="0" dirty="0">
                <a:solidFill>
                  <a:srgbClr val="00A1CD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Titel</a:t>
            </a:r>
          </a:p>
          <a:p>
            <a:pPr lvl="0"/>
            <a:r>
              <a:rPr lang="nl-NL" dirty="0"/>
              <a:t>regel2</a:t>
            </a:r>
          </a:p>
        </p:txBody>
      </p:sp>
    </p:spTree>
    <p:extLst>
      <p:ext uri="{BB962C8B-B14F-4D97-AF65-F5344CB8AC3E}">
        <p14:creationId xmlns:p14="http://schemas.microsoft.com/office/powerpoint/2010/main" val="3074125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flex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45CA951-4815-4987-9CD6-BB5D6648C0B5}" type="slidenum">
              <a:rPr lang="nl-NL" sz="1200" smtClean="0"/>
              <a:pPr algn="ctr"/>
              <a:t>‹nr.›</a:t>
            </a:fld>
            <a:endParaRPr lang="nl-NL" sz="1200" dirty="0"/>
          </a:p>
        </p:txBody>
      </p:sp>
      <p:sp>
        <p:nvSpPr>
          <p:cNvPr id="13" name="Tijdelijke aanduiding voor tekst 9"/>
          <p:cNvSpPr>
            <a:spLocks noGrp="1"/>
          </p:cNvSpPr>
          <p:nvPr>
            <p:ph type="body" sz="quarter" idx="14" hasCustomPrompt="1"/>
          </p:nvPr>
        </p:nvSpPr>
        <p:spPr>
          <a:xfrm>
            <a:off x="467544" y="180000"/>
            <a:ext cx="7632848" cy="5040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 i="0" spc="60" baseline="0">
                <a:solidFill>
                  <a:srgbClr val="00A1CD"/>
                </a:solidFill>
                <a:latin typeface="Calibri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Titel 1 regel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DDD3017-606E-A540-BFED-5A8426A7F39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67544" y="900000"/>
            <a:ext cx="7632848" cy="396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8862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bbele titel + flex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45CA951-4815-4987-9CD6-BB5D6648C0B5}" type="slidenum">
              <a:rPr lang="nl-NL" sz="1200" smtClean="0"/>
              <a:pPr algn="ctr"/>
              <a:t>‹nr.›</a:t>
            </a:fld>
            <a:endParaRPr lang="nl-NL" sz="1200" dirty="0"/>
          </a:p>
        </p:txBody>
      </p:sp>
      <p:sp>
        <p:nvSpPr>
          <p:cNvPr id="13" name="Tijdelijke aanduiding voor tekst 9"/>
          <p:cNvSpPr>
            <a:spLocks noGrp="1"/>
          </p:cNvSpPr>
          <p:nvPr>
            <p:ph type="body" sz="quarter" idx="14" hasCustomPrompt="1"/>
          </p:nvPr>
        </p:nvSpPr>
        <p:spPr>
          <a:xfrm>
            <a:off x="467544" y="180000"/>
            <a:ext cx="7632848" cy="10801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 i="0" spc="60" baseline="0">
                <a:solidFill>
                  <a:srgbClr val="00A1CD"/>
                </a:solidFill>
                <a:latin typeface="Calibri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Titel over 2 regels</a:t>
            </a:r>
          </a:p>
          <a:p>
            <a:pPr lvl="0"/>
            <a:r>
              <a:rPr lang="nl-NL" dirty="0" err="1"/>
              <a:t>Calibri</a:t>
            </a:r>
            <a:r>
              <a:rPr lang="nl-NL" dirty="0"/>
              <a:t> </a:t>
            </a:r>
            <a:r>
              <a:rPr lang="nl-NL" dirty="0" err="1"/>
              <a:t>bold</a:t>
            </a:r>
            <a:r>
              <a:rPr lang="nl-NL" dirty="0"/>
              <a:t> 30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B2D460EB-AFE5-594F-83FA-90D182A5DC7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67544" y="1439998"/>
            <a:ext cx="7632848" cy="342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09709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dubbele flex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45CA951-4815-4987-9CD6-BB5D6648C0B5}" type="slidenum">
              <a:rPr lang="nl-NL" sz="1200" smtClean="0"/>
              <a:pPr algn="ctr"/>
              <a:t>‹nr.›</a:t>
            </a:fld>
            <a:endParaRPr lang="nl-NL" sz="1200" dirty="0"/>
          </a:p>
        </p:txBody>
      </p:sp>
      <p:sp>
        <p:nvSpPr>
          <p:cNvPr id="13" name="Tijdelijke aanduiding voor tekst 9"/>
          <p:cNvSpPr>
            <a:spLocks noGrp="1"/>
          </p:cNvSpPr>
          <p:nvPr>
            <p:ph type="body" sz="quarter" idx="14" hasCustomPrompt="1"/>
          </p:nvPr>
        </p:nvSpPr>
        <p:spPr>
          <a:xfrm>
            <a:off x="467544" y="180000"/>
            <a:ext cx="7632848" cy="5040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 i="0" spc="60" baseline="0">
                <a:solidFill>
                  <a:srgbClr val="00A1CD"/>
                </a:solidFill>
                <a:latin typeface="Calibri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Titel 1 regel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DDD3017-606E-A540-BFED-5A8426A7F39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67544" y="900000"/>
            <a:ext cx="3671999" cy="396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inhoud 3">
            <a:extLst>
              <a:ext uri="{FF2B5EF4-FFF2-40B4-BE49-F238E27FC236}">
                <a16:creationId xmlns:a16="http://schemas.microsoft.com/office/drawing/2014/main" id="{FD94D632-7ED9-A345-BCDD-DA740BA0F20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428393" y="936000"/>
            <a:ext cx="3671999" cy="396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66050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45CA951-4815-4987-9CD6-BB5D6648C0B5}" type="slidenum">
              <a:rPr lang="nl-NL" sz="1200" smtClean="0"/>
              <a:pPr algn="ctr"/>
              <a:t>‹nr.›</a:t>
            </a:fld>
            <a:endParaRPr lang="nl-NL" sz="1200" dirty="0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1" hasCustomPrompt="1"/>
          </p:nvPr>
        </p:nvSpPr>
        <p:spPr>
          <a:xfrm>
            <a:off x="467544" y="900000"/>
            <a:ext cx="7632848" cy="39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spc="40" baseline="0">
                <a:solidFill>
                  <a:srgbClr val="271D6C"/>
                </a:solidFill>
                <a:latin typeface="Calibri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Tekst</a:t>
            </a:r>
          </a:p>
        </p:txBody>
      </p:sp>
      <p:sp>
        <p:nvSpPr>
          <p:cNvPr id="13" name="Tijdelijke aanduiding voor tekst 9"/>
          <p:cNvSpPr>
            <a:spLocks noGrp="1"/>
          </p:cNvSpPr>
          <p:nvPr>
            <p:ph type="body" sz="quarter" idx="14" hasCustomPrompt="1"/>
          </p:nvPr>
        </p:nvSpPr>
        <p:spPr>
          <a:xfrm>
            <a:off x="467544" y="180000"/>
            <a:ext cx="7632848" cy="5040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 i="0" spc="60" baseline="0">
                <a:solidFill>
                  <a:srgbClr val="00A1CD"/>
                </a:solidFill>
                <a:latin typeface="Calibri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Titel 1 regel</a:t>
            </a:r>
          </a:p>
        </p:txBody>
      </p:sp>
    </p:spTree>
    <p:extLst>
      <p:ext uri="{BB962C8B-B14F-4D97-AF65-F5344CB8AC3E}">
        <p14:creationId xmlns:p14="http://schemas.microsoft.com/office/powerpoint/2010/main" val="2218985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somming stree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45CA951-4815-4987-9CD6-BB5D6648C0B5}" type="slidenum">
              <a:rPr lang="nl-NL" sz="1200" smtClean="0"/>
              <a:pPr algn="ctr"/>
              <a:t>‹nr.›</a:t>
            </a:fld>
            <a:endParaRPr lang="nl-NL" sz="1200" dirty="0"/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1" hasCustomPrompt="1"/>
          </p:nvPr>
        </p:nvSpPr>
        <p:spPr>
          <a:xfrm>
            <a:off x="468313" y="899999"/>
            <a:ext cx="7632079" cy="3960000"/>
          </a:xfrm>
          <a:prstGeom prst="rect">
            <a:avLst/>
          </a:prstGeom>
        </p:spPr>
        <p:txBody>
          <a:bodyPr/>
          <a:lstStyle>
            <a:lvl1pPr marL="342900" indent="-342900">
              <a:buFont typeface="Calibri" pitchFamily="34" charset="0"/>
              <a:buChar char="─"/>
              <a:defRPr sz="2400" spc="40" baseline="0">
                <a:solidFill>
                  <a:srgbClr val="271D6C"/>
                </a:solidFill>
                <a:latin typeface="Calibri" pitchFamily="34" charset="0"/>
              </a:defRPr>
            </a:lvl1pPr>
            <a:lvl2pPr marL="742950" indent="-285750">
              <a:buFont typeface="Calibri" pitchFamily="34" charset="0"/>
              <a:buChar char="-"/>
              <a:defRPr sz="2400" baseline="0">
                <a:solidFill>
                  <a:srgbClr val="271D6C"/>
                </a:solidFill>
                <a:latin typeface="Calibri" pitchFamily="34" charset="0"/>
              </a:defRPr>
            </a:lvl2pPr>
            <a:lvl3pPr marL="1143000" indent="-228600">
              <a:buFont typeface="Calibri" pitchFamily="34" charset="0"/>
              <a:buChar char="-"/>
              <a:defRPr sz="2400" baseline="0">
                <a:solidFill>
                  <a:srgbClr val="271D6C"/>
                </a:solidFill>
                <a:latin typeface="Calibri" pitchFamily="34" charset="0"/>
              </a:defRPr>
            </a:lvl3pPr>
            <a:lvl4pPr marL="1600200" indent="-228600">
              <a:buFont typeface="Calibri" pitchFamily="34" charset="0"/>
              <a:buChar char="-"/>
              <a:defRPr sz="2400" baseline="0">
                <a:solidFill>
                  <a:srgbClr val="271D6C"/>
                </a:solidFill>
                <a:latin typeface="Calibri" pitchFamily="34" charset="0"/>
              </a:defRPr>
            </a:lvl4pPr>
            <a:lvl5pPr marL="2057400" indent="-228600">
              <a:buFont typeface="Calibri" pitchFamily="34" charset="0"/>
              <a:buChar char="-"/>
              <a:defRPr sz="2400" baseline="0">
                <a:solidFill>
                  <a:srgbClr val="271D6C"/>
                </a:solidFill>
                <a:latin typeface="Calibri" pitchFamily="34" charset="0"/>
              </a:defRPr>
            </a:lvl5pPr>
          </a:lstStyle>
          <a:p>
            <a:pPr lvl="0"/>
            <a:r>
              <a:rPr lang="nl-NL" sz="2400" dirty="0">
                <a:solidFill>
                  <a:srgbClr val="271D6C"/>
                </a:solidFill>
              </a:rPr>
              <a:t>Opsomming tekst</a:t>
            </a:r>
          </a:p>
        </p:txBody>
      </p:sp>
      <p:sp>
        <p:nvSpPr>
          <p:cNvPr id="6" name="Tijdelijke aanduiding voor tekst 9"/>
          <p:cNvSpPr>
            <a:spLocks noGrp="1"/>
          </p:cNvSpPr>
          <p:nvPr>
            <p:ph type="body" sz="quarter" idx="14" hasCustomPrompt="1"/>
          </p:nvPr>
        </p:nvSpPr>
        <p:spPr>
          <a:xfrm>
            <a:off x="467544" y="180000"/>
            <a:ext cx="7632848" cy="5760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 i="0" spc="60" baseline="0">
                <a:solidFill>
                  <a:srgbClr val="00A1CD"/>
                </a:solidFill>
                <a:latin typeface="Calibri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237399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somming nummer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45CA951-4815-4987-9CD6-BB5D6648C0B5}" type="slidenum">
              <a:rPr lang="nl-NL" sz="1200" smtClean="0"/>
              <a:pPr algn="ctr"/>
              <a:t>‹nr.›</a:t>
            </a:fld>
            <a:endParaRPr lang="nl-NL" sz="1200" dirty="0"/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1" hasCustomPrompt="1"/>
          </p:nvPr>
        </p:nvSpPr>
        <p:spPr>
          <a:xfrm>
            <a:off x="468313" y="900000"/>
            <a:ext cx="7632079" cy="3960000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 spc="40" baseline="0">
                <a:solidFill>
                  <a:srgbClr val="271D6C"/>
                </a:solidFill>
                <a:latin typeface="Calibri" pitchFamily="34" charset="0"/>
              </a:defRPr>
            </a:lvl1pPr>
            <a:lvl2pPr marL="742950" indent="-285750">
              <a:buFont typeface="Calibri" pitchFamily="34" charset="0"/>
              <a:buChar char="-"/>
              <a:defRPr sz="2400" baseline="0">
                <a:solidFill>
                  <a:srgbClr val="271D6C"/>
                </a:solidFill>
                <a:latin typeface="Calibri" pitchFamily="34" charset="0"/>
              </a:defRPr>
            </a:lvl2pPr>
            <a:lvl3pPr marL="1143000" indent="-228600">
              <a:buFont typeface="Calibri" pitchFamily="34" charset="0"/>
              <a:buChar char="-"/>
              <a:defRPr sz="2400" baseline="0">
                <a:solidFill>
                  <a:srgbClr val="271D6C"/>
                </a:solidFill>
                <a:latin typeface="Calibri" pitchFamily="34" charset="0"/>
              </a:defRPr>
            </a:lvl3pPr>
            <a:lvl4pPr marL="1600200" indent="-228600">
              <a:buFont typeface="Calibri" pitchFamily="34" charset="0"/>
              <a:buChar char="-"/>
              <a:defRPr sz="2400" baseline="0">
                <a:solidFill>
                  <a:srgbClr val="271D6C"/>
                </a:solidFill>
                <a:latin typeface="Calibri" pitchFamily="34" charset="0"/>
              </a:defRPr>
            </a:lvl4pPr>
            <a:lvl5pPr marL="2057400" indent="-228600">
              <a:buFont typeface="Calibri" pitchFamily="34" charset="0"/>
              <a:buChar char="-"/>
              <a:defRPr sz="2400" baseline="0">
                <a:solidFill>
                  <a:srgbClr val="271D6C"/>
                </a:solidFill>
                <a:latin typeface="Calibri" pitchFamily="34" charset="0"/>
              </a:defRPr>
            </a:lvl5pPr>
          </a:lstStyle>
          <a:p>
            <a:pPr lvl="0"/>
            <a:r>
              <a:rPr lang="nl-NL" sz="2400" dirty="0">
                <a:solidFill>
                  <a:srgbClr val="271D6C"/>
                </a:solidFill>
              </a:rPr>
              <a:t>Opsomming met nummering</a:t>
            </a:r>
          </a:p>
        </p:txBody>
      </p:sp>
      <p:sp>
        <p:nvSpPr>
          <p:cNvPr id="7" name="Tijdelijke aanduiding voor tekst 9"/>
          <p:cNvSpPr>
            <a:spLocks noGrp="1"/>
          </p:cNvSpPr>
          <p:nvPr>
            <p:ph type="body" sz="quarter" idx="14" hasCustomPrompt="1"/>
          </p:nvPr>
        </p:nvSpPr>
        <p:spPr>
          <a:xfrm>
            <a:off x="467544" y="180000"/>
            <a:ext cx="7632848" cy="5760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 i="0" spc="60" baseline="0">
                <a:solidFill>
                  <a:srgbClr val="00A1CD"/>
                </a:solidFill>
                <a:latin typeface="Calibri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76121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45CA951-4815-4987-9CD6-BB5D6648C0B5}" type="slidenum">
              <a:rPr lang="nl-NL" sz="1200" smtClean="0"/>
              <a:pPr algn="ctr"/>
              <a:t>‹nr.›</a:t>
            </a:fld>
            <a:endParaRPr lang="nl-NL" sz="1200" dirty="0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1" hasCustomPrompt="1"/>
          </p:nvPr>
        </p:nvSpPr>
        <p:spPr>
          <a:xfrm>
            <a:off x="467544" y="1439998"/>
            <a:ext cx="7632848" cy="342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spc="40" baseline="0">
                <a:solidFill>
                  <a:srgbClr val="271D6C"/>
                </a:solidFill>
                <a:latin typeface="Calibri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Tekst</a:t>
            </a:r>
          </a:p>
        </p:txBody>
      </p:sp>
      <p:sp>
        <p:nvSpPr>
          <p:cNvPr id="13" name="Tijdelijke aanduiding voor tekst 9"/>
          <p:cNvSpPr>
            <a:spLocks noGrp="1"/>
          </p:cNvSpPr>
          <p:nvPr>
            <p:ph type="body" sz="quarter" idx="14" hasCustomPrompt="1"/>
          </p:nvPr>
        </p:nvSpPr>
        <p:spPr>
          <a:xfrm>
            <a:off x="467544" y="180000"/>
            <a:ext cx="7632848" cy="10801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 i="0" spc="60" baseline="0">
                <a:solidFill>
                  <a:srgbClr val="00A1CD"/>
                </a:solidFill>
                <a:latin typeface="Calibri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Titel over 2 regels</a:t>
            </a:r>
          </a:p>
          <a:p>
            <a:pPr lvl="0"/>
            <a:r>
              <a:rPr lang="nl-NL" dirty="0" err="1"/>
              <a:t>Calibri</a:t>
            </a:r>
            <a:r>
              <a:rPr lang="nl-NL" dirty="0"/>
              <a:t> </a:t>
            </a:r>
            <a:r>
              <a:rPr lang="nl-NL" dirty="0" err="1"/>
              <a:t>bold</a:t>
            </a:r>
            <a:r>
              <a:rPr lang="nl-NL" dirty="0"/>
              <a:t> 30</a:t>
            </a:r>
          </a:p>
        </p:txBody>
      </p:sp>
    </p:spTree>
    <p:extLst>
      <p:ext uri="{BB962C8B-B14F-4D97-AF65-F5344CB8AC3E}">
        <p14:creationId xmlns:p14="http://schemas.microsoft.com/office/powerpoint/2010/main" val="138938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/>
          <p:cNvSpPr/>
          <p:nvPr userDrawn="1"/>
        </p:nvSpPr>
        <p:spPr>
          <a:xfrm>
            <a:off x="8890224" y="0"/>
            <a:ext cx="253776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013"/>
          </a:p>
        </p:txBody>
      </p:sp>
      <p:sp>
        <p:nvSpPr>
          <p:cNvPr id="14" name="Rechthoek 13"/>
          <p:cNvSpPr/>
          <p:nvPr userDrawn="1"/>
        </p:nvSpPr>
        <p:spPr>
          <a:xfrm>
            <a:off x="8890224" y="0"/>
            <a:ext cx="253776" cy="5143500"/>
          </a:xfrm>
          <a:prstGeom prst="rect">
            <a:avLst/>
          </a:prstGeom>
          <a:solidFill>
            <a:srgbClr val="00A1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013"/>
          </a:p>
        </p:txBody>
      </p:sp>
      <p:sp>
        <p:nvSpPr>
          <p:cNvPr id="15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300494" y="4708252"/>
            <a:ext cx="589730" cy="324000"/>
          </a:xfrm>
          <a:prstGeom prst="rect">
            <a:avLst/>
          </a:prstGeom>
        </p:spPr>
        <p:txBody>
          <a:bodyPr anchor="ctr"/>
          <a:lstStyle>
            <a:lvl1pPr>
              <a:defRPr baseline="0">
                <a:solidFill>
                  <a:srgbClr val="271D6C"/>
                </a:solidFill>
              </a:defRPr>
            </a:lvl1pPr>
          </a:lstStyle>
          <a:p>
            <a:pPr algn="ctr"/>
            <a:fld id="{845CA951-4815-4987-9CD6-BB5D6648C0B5}" type="slidenum">
              <a:rPr lang="nl-NL" sz="1200" smtClean="0"/>
              <a:pPr algn="ctr"/>
              <a:t>‹nr.›</a:t>
            </a:fld>
            <a:endParaRPr lang="nl-NL" sz="1200" dirty="0"/>
          </a:p>
        </p:txBody>
      </p:sp>
      <p:pic>
        <p:nvPicPr>
          <p:cNvPr id="17" name="Afbeelding 16"/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0494" y="4049744"/>
            <a:ext cx="589730" cy="546416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552854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3" r:id="rId2"/>
    <p:sldLayoutId id="2147483669" r:id="rId3"/>
    <p:sldLayoutId id="2147483668" r:id="rId4"/>
    <p:sldLayoutId id="2147483670" r:id="rId5"/>
    <p:sldLayoutId id="2147483665" r:id="rId6"/>
    <p:sldLayoutId id="2147483662" r:id="rId7"/>
    <p:sldLayoutId id="2147483663" r:id="rId8"/>
    <p:sldLayoutId id="2147483661" r:id="rId9"/>
    <p:sldLayoutId id="2147483654" r:id="rId10"/>
    <p:sldLayoutId id="2147483673" r:id="rId11"/>
    <p:sldLayoutId id="2147483674" r:id="rId12"/>
    <p:sldLayoutId id="2147483656" r:id="rId13"/>
    <p:sldLayoutId id="2147483671" r:id="rId14"/>
    <p:sldLayoutId id="2147483672" r:id="rId15"/>
    <p:sldLayoutId id="2147483655" r:id="rId16"/>
    <p:sldLayoutId id="2147483666" r:id="rId17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47FBF9FA-3740-49EA-DCD5-195EBF9F7DF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l-NL" dirty="0" smtClean="0"/>
              <a:t>CBS / Nationale Rekeningen / Milieu &amp; Duurzaamheid</a:t>
            </a:r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A650A86-2B12-19B8-2B09-7FD42B1355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r"/>
            <a:r>
              <a:rPr lang="nl-NL" dirty="0" smtClean="0"/>
              <a:t>14 maart 2023</a:t>
            </a:r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BF90BD0-AE3B-2353-222E-9199843CD2F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/>
              <a:t>Natuurlijk </a:t>
            </a:r>
            <a:r>
              <a:rPr lang="nl-NL" dirty="0" smtClean="0"/>
              <a:t>Kapitaal, Ecosysteemrekeningen</a:t>
            </a:r>
            <a:br>
              <a:rPr lang="nl-NL" dirty="0" smtClean="0"/>
            </a:br>
            <a:r>
              <a:rPr lang="nl-NL" dirty="0" smtClean="0"/>
              <a:t>en </a:t>
            </a:r>
            <a:r>
              <a:rPr lang="nl-NL" dirty="0"/>
              <a:t>de Europese Green Deal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BC025268-846F-0D4F-2303-448C0A1AAEF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39552" y="3309615"/>
            <a:ext cx="7992690" cy="846311"/>
          </a:xfrm>
        </p:spPr>
        <p:txBody>
          <a:bodyPr/>
          <a:lstStyle/>
          <a:p>
            <a:r>
              <a:rPr lang="nl-NL" dirty="0" smtClean="0"/>
              <a:t>Patrick Bogaart </a:t>
            </a:r>
            <a:r>
              <a:rPr lang="nl-NL" sz="1200" dirty="0" smtClean="0"/>
              <a:t>(pw.bogaart@cbs.nl)</a:t>
            </a:r>
            <a:endParaRPr lang="nl-NL" dirty="0" smtClean="0"/>
          </a:p>
          <a:p>
            <a:r>
              <a:rPr lang="nl-NL" sz="1600" dirty="0"/>
              <a:t>Jocelyn van </a:t>
            </a:r>
            <a:r>
              <a:rPr lang="nl-NL" sz="1600" dirty="0" smtClean="0"/>
              <a:t>Berkel; Sylvia </a:t>
            </a:r>
            <a:r>
              <a:rPr lang="nl-NL" sz="1600" dirty="0"/>
              <a:t>Bleker; Chantal </a:t>
            </a:r>
            <a:r>
              <a:rPr lang="nl-NL" sz="1600" dirty="0" smtClean="0"/>
              <a:t>Blom; Corine </a:t>
            </a:r>
            <a:r>
              <a:rPr lang="nl-NL" sz="1600" dirty="0"/>
              <a:t>Driesen; Lars Hein; Marjolein Lof; </a:t>
            </a:r>
            <a:r>
              <a:rPr lang="nl-NL" sz="1600" dirty="0" smtClean="0"/>
              <a:t>Bjorn Lous; Redbad </a:t>
            </a:r>
            <a:r>
              <a:rPr lang="nl-NL" sz="1600" dirty="0"/>
              <a:t>Mosterd; Frank Prins; Claudia Rozendal; Sjoerd </a:t>
            </a:r>
            <a:r>
              <a:rPr lang="nl-NL" sz="1600" dirty="0" smtClean="0"/>
              <a:t>Schenau</a:t>
            </a:r>
            <a:endParaRPr lang="nl-NL" sz="2800" dirty="0"/>
          </a:p>
        </p:txBody>
      </p:sp>
    </p:spTree>
    <p:extLst>
      <p:ext uri="{BB962C8B-B14F-4D97-AF65-F5344CB8AC3E}">
        <p14:creationId xmlns:p14="http://schemas.microsoft.com/office/powerpoint/2010/main" val="2624934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45CA951-4815-4987-9CD6-BB5D6648C0B5}" type="slidenum">
              <a:rPr lang="nl-NL" sz="1200" smtClean="0"/>
              <a:pPr algn="ctr"/>
              <a:t>10</a:t>
            </a:fld>
            <a:endParaRPr lang="nl-NL" sz="1200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 err="1" smtClean="0"/>
              <a:t>Condition</a:t>
            </a:r>
            <a:r>
              <a:rPr lang="nl-NL" dirty="0" smtClean="0"/>
              <a:t>: Kwaliteit van ecosystemen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quarter" idx="15"/>
          </p:nvPr>
        </p:nvSpPr>
        <p:spPr>
          <a:xfrm>
            <a:off x="467544" y="684056"/>
            <a:ext cx="3671999" cy="4459444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nl-NL" b="1" dirty="0" smtClean="0">
                <a:solidFill>
                  <a:srgbClr val="C00000"/>
                </a:solidFill>
              </a:rPr>
              <a:t>Toestand</a:t>
            </a:r>
          </a:p>
          <a:p>
            <a:r>
              <a:rPr lang="nl-NL" dirty="0" smtClean="0"/>
              <a:t>Vegetatie</a:t>
            </a:r>
          </a:p>
          <a:p>
            <a:pPr lvl="1"/>
            <a:r>
              <a:rPr lang="nl-NL" dirty="0" smtClean="0"/>
              <a:t>Heggen &amp; boomrijen</a:t>
            </a:r>
            <a:r>
              <a:rPr lang="nl-NL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</a:t>
            </a:r>
            <a:endParaRPr lang="nl-NL" b="1" dirty="0" smtClean="0">
              <a:solidFill>
                <a:srgbClr val="C00000"/>
              </a:solidFill>
            </a:endParaRPr>
          </a:p>
          <a:p>
            <a:r>
              <a:rPr lang="nl-NL" dirty="0" smtClean="0"/>
              <a:t>Biodiversiteit</a:t>
            </a:r>
          </a:p>
          <a:p>
            <a:pPr lvl="1"/>
            <a:r>
              <a:rPr lang="nl-NL" dirty="0" smtClean="0"/>
              <a:t>Beheerde natuur</a:t>
            </a:r>
          </a:p>
          <a:p>
            <a:pPr lvl="1"/>
            <a:r>
              <a:rPr lang="nl-NL" dirty="0" smtClean="0"/>
              <a:t>Living </a:t>
            </a:r>
            <a:r>
              <a:rPr lang="nl-NL" dirty="0" err="1" smtClean="0"/>
              <a:t>Planet</a:t>
            </a:r>
            <a:r>
              <a:rPr lang="nl-NL" dirty="0" smtClean="0"/>
              <a:t> Index</a:t>
            </a:r>
          </a:p>
          <a:p>
            <a:pPr lvl="1"/>
            <a:r>
              <a:rPr lang="nl-NL" dirty="0" smtClean="0"/>
              <a:t>Structuur en functie</a:t>
            </a:r>
          </a:p>
          <a:p>
            <a:r>
              <a:rPr lang="nl-NL" dirty="0" smtClean="0"/>
              <a:t>Bodem</a:t>
            </a:r>
          </a:p>
          <a:p>
            <a:pPr lvl="1"/>
            <a:r>
              <a:rPr lang="nl-NL" dirty="0" smtClean="0"/>
              <a:t>Organische stof</a:t>
            </a:r>
          </a:p>
          <a:p>
            <a:r>
              <a:rPr lang="nl-NL" dirty="0" smtClean="0"/>
              <a:t>Waterkwaliteit</a:t>
            </a:r>
          </a:p>
          <a:p>
            <a:r>
              <a:rPr lang="nl-NL" dirty="0" smtClean="0"/>
              <a:t>Luchtkwaliteit</a:t>
            </a:r>
          </a:p>
          <a:p>
            <a:pPr lvl="1"/>
            <a:r>
              <a:rPr lang="nl-NL" dirty="0" smtClean="0"/>
              <a:t>Fijnstof</a:t>
            </a:r>
          </a:p>
          <a:p>
            <a:pPr lvl="1"/>
            <a:r>
              <a:rPr lang="nl-NL" dirty="0" smtClean="0"/>
              <a:t>Stikstofoxiden</a:t>
            </a:r>
          </a:p>
          <a:p>
            <a:pPr marL="0" indent="0">
              <a:buNone/>
            </a:pPr>
            <a:r>
              <a:rPr lang="nl-NL" b="1" dirty="0" smtClean="0">
                <a:solidFill>
                  <a:srgbClr val="C00000"/>
                </a:solidFill>
              </a:rPr>
              <a:t>Drukfactoren</a:t>
            </a:r>
          </a:p>
          <a:p>
            <a:r>
              <a:rPr lang="nl-NL" dirty="0" smtClean="0"/>
              <a:t>Vermesting</a:t>
            </a:r>
          </a:p>
          <a:p>
            <a:r>
              <a:rPr lang="nl-NL" dirty="0" smtClean="0"/>
              <a:t>Verzuring</a:t>
            </a:r>
          </a:p>
          <a:p>
            <a:r>
              <a:rPr lang="nl-NL" dirty="0" smtClean="0"/>
              <a:t>Verstedelijking</a:t>
            </a:r>
          </a:p>
          <a:p>
            <a:r>
              <a:rPr lang="nl-NL" dirty="0" smtClean="0"/>
              <a:t>Verstoring</a:t>
            </a:r>
            <a:endParaRPr lang="nl-NL" dirty="0"/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sz="quarter" idx="16"/>
          </p:nvPr>
        </p:nvPicPr>
        <p:blipFill>
          <a:blip r:embed="rId2"/>
          <a:stretch>
            <a:fillRect/>
          </a:stretch>
        </p:blipFill>
        <p:spPr>
          <a:xfrm>
            <a:off x="4659753" y="936625"/>
            <a:ext cx="3210632" cy="395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001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4245AB8-B91D-6242-9B08-ED5B98EA3A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45CA951-4815-4987-9CD6-BB5D6648C0B5}" type="slidenum">
              <a:rPr lang="nl-NL" sz="1200" smtClean="0"/>
              <a:pPr algn="ctr"/>
              <a:t>11</a:t>
            </a:fld>
            <a:endParaRPr lang="nl-NL" sz="1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7AAD4B-D17B-0F45-AF5A-4A9696B6F92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Water </a:t>
            </a:r>
            <a:r>
              <a:rPr lang="en-US" dirty="0" err="1" smtClean="0"/>
              <a:t>Kwaliteit</a:t>
            </a:r>
            <a:r>
              <a:rPr lang="en-US" dirty="0" smtClean="0"/>
              <a:t> (KRW vs NKR)</a:t>
            </a:r>
            <a:endParaRPr lang="en-US" dirty="0"/>
          </a:p>
        </p:txBody>
      </p:sp>
      <p:pic>
        <p:nvPicPr>
          <p:cNvPr id="4" name="Afbeelding 52">
            <a:extLst>
              <a:ext uri="{FF2B5EF4-FFF2-40B4-BE49-F238E27FC236}">
                <a16:creationId xmlns:a16="http://schemas.microsoft.com/office/drawing/2014/main" id="{A66D51CA-3622-D14A-84B2-6FCA7FEA23E7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22960"/>
            <a:ext cx="5760720" cy="43205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E332B7-7623-894C-B0A5-68132A4EDEB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4128" y="1059582"/>
            <a:ext cx="3123408" cy="3606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114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45CA951-4815-4987-9CD6-BB5D6648C0B5}" type="slidenum">
              <a:rPr lang="nl-NL" sz="1200" smtClean="0"/>
              <a:pPr algn="ctr"/>
              <a:t>12</a:t>
            </a:fld>
            <a:endParaRPr lang="nl-NL" sz="1200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 smtClean="0"/>
              <a:t>Ecosysteemdiensten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quarter" idx="15"/>
          </p:nvPr>
        </p:nvSpPr>
        <p:spPr/>
        <p:txBody>
          <a:bodyPr numCol="1">
            <a:normAutofit/>
          </a:bodyPr>
          <a:lstStyle/>
          <a:p>
            <a:r>
              <a:rPr lang="nl-NL" b="1" dirty="0" smtClean="0">
                <a:solidFill>
                  <a:srgbClr val="C00000"/>
                </a:solidFill>
              </a:rPr>
              <a:t>Producerend</a:t>
            </a:r>
          </a:p>
          <a:p>
            <a:pPr lvl="1"/>
            <a:r>
              <a:rPr lang="nl-NL" dirty="0" smtClean="0"/>
              <a:t>Voedselgewassen</a:t>
            </a:r>
          </a:p>
          <a:p>
            <a:pPr lvl="2"/>
            <a:r>
              <a:rPr lang="nl-NL" dirty="0" smtClean="0"/>
              <a:t>Akkerbouw</a:t>
            </a:r>
            <a:r>
              <a:rPr lang="nl-NL" b="1" dirty="0">
                <a:solidFill>
                  <a:srgbClr val="C00000"/>
                </a:solidFill>
                <a:sym typeface="Wingdings" panose="05000000000000000000" pitchFamily="2" charset="2"/>
              </a:rPr>
              <a:t> </a:t>
            </a:r>
            <a:endParaRPr lang="nl-NL" dirty="0"/>
          </a:p>
          <a:p>
            <a:pPr lvl="2"/>
            <a:r>
              <a:rPr lang="nl-NL" dirty="0" smtClean="0"/>
              <a:t>Tuinbouw</a:t>
            </a:r>
          </a:p>
          <a:p>
            <a:pPr lvl="1"/>
            <a:r>
              <a:rPr lang="nl-NL" dirty="0" smtClean="0"/>
              <a:t>Veevoedergewassen</a:t>
            </a:r>
          </a:p>
          <a:p>
            <a:pPr lvl="1"/>
            <a:r>
              <a:rPr lang="nl-NL" dirty="0" smtClean="0"/>
              <a:t>Sierteelt</a:t>
            </a:r>
          </a:p>
          <a:p>
            <a:pPr lvl="1"/>
            <a:r>
              <a:rPr lang="nl-NL" dirty="0" smtClean="0"/>
              <a:t>Houtproductie</a:t>
            </a:r>
          </a:p>
          <a:p>
            <a:r>
              <a:rPr lang="nl-NL" dirty="0" smtClean="0"/>
              <a:t>Regulerend</a:t>
            </a:r>
          </a:p>
          <a:p>
            <a:r>
              <a:rPr lang="nl-NL" dirty="0" smtClean="0"/>
              <a:t>Cultureel</a:t>
            </a:r>
          </a:p>
          <a:p>
            <a:r>
              <a:rPr lang="nl-NL" dirty="0" smtClean="0"/>
              <a:t>(</a:t>
            </a:r>
            <a:r>
              <a:rPr lang="nl-NL" dirty="0" err="1" smtClean="0"/>
              <a:t>Supporting</a:t>
            </a:r>
            <a:r>
              <a:rPr lang="nl-NL" dirty="0" smtClean="0"/>
              <a:t>)</a:t>
            </a:r>
          </a:p>
        </p:txBody>
      </p:sp>
      <p:pic>
        <p:nvPicPr>
          <p:cNvPr id="7" name="Tijdelijke aanduiding voor inhoud 11"/>
          <p:cNvPicPr>
            <a:picLocks noGrp="1" noChangeAspect="1"/>
          </p:cNvPicPr>
          <p:nvPr>
            <p:ph sz="quarter" idx="16"/>
          </p:nvPr>
        </p:nvPicPr>
        <p:blipFill>
          <a:blip r:embed="rId2"/>
          <a:stretch>
            <a:fillRect/>
          </a:stretch>
        </p:blipFill>
        <p:spPr>
          <a:xfrm>
            <a:off x="4464172" y="687758"/>
            <a:ext cx="3636220" cy="434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969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45CA951-4815-4987-9CD6-BB5D6648C0B5}" type="slidenum">
              <a:rPr lang="nl-NL" sz="1200" smtClean="0"/>
              <a:pPr algn="ctr"/>
              <a:t>13</a:t>
            </a:fld>
            <a:endParaRPr lang="nl-NL" sz="1200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 smtClean="0"/>
              <a:t>Ecosysteemdiensten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quarter" idx="15"/>
          </p:nvPr>
        </p:nvSpPr>
        <p:spPr/>
        <p:txBody>
          <a:bodyPr numCol="1">
            <a:normAutofit fontScale="85000" lnSpcReduction="20000"/>
          </a:bodyPr>
          <a:lstStyle/>
          <a:p>
            <a:r>
              <a:rPr lang="nl-NL" dirty="0" smtClean="0"/>
              <a:t>Producerend</a:t>
            </a:r>
          </a:p>
          <a:p>
            <a:r>
              <a:rPr lang="nl-NL" b="1" dirty="0" smtClean="0">
                <a:solidFill>
                  <a:srgbClr val="C00000"/>
                </a:solidFill>
              </a:rPr>
              <a:t>Regulerend</a:t>
            </a:r>
          </a:p>
          <a:p>
            <a:pPr lvl="1"/>
            <a:r>
              <a:rPr lang="nl-NL" dirty="0" smtClean="0"/>
              <a:t>Waterzuivering</a:t>
            </a:r>
          </a:p>
          <a:p>
            <a:pPr lvl="1"/>
            <a:r>
              <a:rPr lang="nl-NL" dirty="0" smtClean="0"/>
              <a:t>Luchtfiltratie</a:t>
            </a:r>
          </a:p>
          <a:p>
            <a:pPr lvl="1"/>
            <a:r>
              <a:rPr lang="nl-NL" dirty="0" smtClean="0"/>
              <a:t>Klimaatregulatie</a:t>
            </a:r>
          </a:p>
          <a:p>
            <a:pPr lvl="2"/>
            <a:r>
              <a:rPr lang="nl-NL" dirty="0" smtClean="0"/>
              <a:t>Mondiaal</a:t>
            </a:r>
            <a:r>
              <a:rPr lang="nl-NL" b="1" dirty="0">
                <a:solidFill>
                  <a:srgbClr val="C00000"/>
                </a:solidFill>
                <a:sym typeface="Wingdings" panose="05000000000000000000" pitchFamily="2" charset="2"/>
              </a:rPr>
              <a:t> </a:t>
            </a:r>
            <a:endParaRPr lang="nl-NL" dirty="0" smtClean="0"/>
          </a:p>
          <a:p>
            <a:pPr lvl="2"/>
            <a:r>
              <a:rPr lang="nl-NL" dirty="0" smtClean="0"/>
              <a:t>Lokaal</a:t>
            </a:r>
          </a:p>
          <a:p>
            <a:pPr lvl="1"/>
            <a:r>
              <a:rPr lang="nl-NL" dirty="0" smtClean="0"/>
              <a:t>Klimaatadaptatie</a:t>
            </a:r>
          </a:p>
          <a:p>
            <a:pPr lvl="2"/>
            <a:r>
              <a:rPr lang="nl-NL" dirty="0" smtClean="0"/>
              <a:t>Regenwaterinfiltratie</a:t>
            </a:r>
          </a:p>
          <a:p>
            <a:pPr lvl="2"/>
            <a:r>
              <a:rPr lang="nl-NL" dirty="0" smtClean="0"/>
              <a:t>Kustbescherming</a:t>
            </a:r>
          </a:p>
          <a:p>
            <a:pPr lvl="1"/>
            <a:r>
              <a:rPr lang="nl-NL" dirty="0" smtClean="0"/>
              <a:t>Landbouwdiensten</a:t>
            </a:r>
          </a:p>
          <a:p>
            <a:pPr lvl="2"/>
            <a:r>
              <a:rPr lang="nl-NL" dirty="0" smtClean="0"/>
              <a:t>Bestuiving</a:t>
            </a:r>
          </a:p>
          <a:p>
            <a:pPr lvl="2"/>
            <a:r>
              <a:rPr lang="nl-NL" dirty="0" smtClean="0"/>
              <a:t>Plaagbestrijding</a:t>
            </a:r>
          </a:p>
          <a:p>
            <a:r>
              <a:rPr lang="nl-NL" dirty="0" smtClean="0"/>
              <a:t>Cultureel</a:t>
            </a:r>
          </a:p>
          <a:p>
            <a:r>
              <a:rPr lang="nl-NL" dirty="0" smtClean="0"/>
              <a:t>(</a:t>
            </a:r>
            <a:r>
              <a:rPr lang="nl-NL" dirty="0" err="1" smtClean="0"/>
              <a:t>Supporting</a:t>
            </a:r>
            <a:r>
              <a:rPr lang="nl-NL" dirty="0" smtClean="0"/>
              <a:t>)</a:t>
            </a:r>
          </a:p>
        </p:txBody>
      </p:sp>
      <p:pic>
        <p:nvPicPr>
          <p:cNvPr id="8" name="Tijdelijke aanduiding voor inhoud 7"/>
          <p:cNvPicPr>
            <a:picLocks noGrp="1" noChangeAspect="1"/>
          </p:cNvPicPr>
          <p:nvPr>
            <p:ph sz="quarter" idx="16"/>
          </p:nvPr>
        </p:nvPicPr>
        <p:blipFill>
          <a:blip r:embed="rId2"/>
          <a:stretch>
            <a:fillRect/>
          </a:stretch>
        </p:blipFill>
        <p:spPr>
          <a:xfrm>
            <a:off x="5095845" y="684055"/>
            <a:ext cx="3004547" cy="4348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697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45CA951-4815-4987-9CD6-BB5D6648C0B5}" type="slidenum">
              <a:rPr lang="nl-NL" sz="1200" smtClean="0"/>
              <a:pPr algn="ctr"/>
              <a:t>14</a:t>
            </a:fld>
            <a:endParaRPr lang="nl-NL" sz="1200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 smtClean="0"/>
              <a:t>Ecosysteemdiensten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quarter" idx="15"/>
          </p:nvPr>
        </p:nvSpPr>
        <p:spPr/>
        <p:txBody>
          <a:bodyPr numCol="1">
            <a:normAutofit/>
          </a:bodyPr>
          <a:lstStyle/>
          <a:p>
            <a:r>
              <a:rPr lang="nl-NL" dirty="0" smtClean="0"/>
              <a:t>Producerend</a:t>
            </a:r>
          </a:p>
          <a:p>
            <a:r>
              <a:rPr lang="nl-NL" dirty="0" smtClean="0"/>
              <a:t>Regulerend</a:t>
            </a:r>
          </a:p>
          <a:p>
            <a:r>
              <a:rPr lang="nl-NL" b="1" dirty="0" smtClean="0">
                <a:solidFill>
                  <a:srgbClr val="C00000"/>
                </a:solidFill>
              </a:rPr>
              <a:t>Cultureel</a:t>
            </a:r>
          </a:p>
          <a:p>
            <a:pPr lvl="1"/>
            <a:r>
              <a:rPr lang="nl-NL" dirty="0" smtClean="0"/>
              <a:t>Natuurgerichte recreatie</a:t>
            </a:r>
          </a:p>
          <a:p>
            <a:pPr lvl="2"/>
            <a:r>
              <a:rPr lang="nl-NL" dirty="0" smtClean="0"/>
              <a:t>Dagrecreatie</a:t>
            </a:r>
            <a:r>
              <a:rPr lang="nl-NL" b="1" dirty="0">
                <a:solidFill>
                  <a:srgbClr val="C00000"/>
                </a:solidFill>
                <a:sym typeface="Wingdings" panose="05000000000000000000" pitchFamily="2" charset="2"/>
              </a:rPr>
              <a:t> </a:t>
            </a:r>
            <a:endParaRPr lang="nl-NL" dirty="0" smtClean="0"/>
          </a:p>
          <a:p>
            <a:pPr lvl="2"/>
            <a:r>
              <a:rPr lang="nl-NL" dirty="0" err="1" smtClean="0"/>
              <a:t>Verbijfsrecreatie</a:t>
            </a:r>
            <a:endParaRPr lang="nl-NL" dirty="0" smtClean="0"/>
          </a:p>
          <a:p>
            <a:pPr lvl="1"/>
            <a:r>
              <a:rPr lang="nl-NL" dirty="0" smtClean="0"/>
              <a:t>Groene leefbaarheid</a:t>
            </a:r>
          </a:p>
          <a:p>
            <a:r>
              <a:rPr lang="nl-NL" dirty="0" smtClean="0"/>
              <a:t>(</a:t>
            </a:r>
            <a:r>
              <a:rPr lang="nl-NL" dirty="0" err="1" smtClean="0"/>
              <a:t>Supporting</a:t>
            </a:r>
            <a:r>
              <a:rPr lang="nl-NL" dirty="0" smtClean="0"/>
              <a:t>)</a:t>
            </a:r>
          </a:p>
          <a:p>
            <a:pPr lvl="1"/>
            <a:endParaRPr lang="nl-NL" dirty="0"/>
          </a:p>
        </p:txBody>
      </p:sp>
      <p:pic>
        <p:nvPicPr>
          <p:cNvPr id="7" name="Tijdelijke aanduiding voor inhoud 7"/>
          <p:cNvPicPr>
            <a:picLocks noGrp="1" noChangeAspect="1"/>
          </p:cNvPicPr>
          <p:nvPr>
            <p:ph sz="quarter" idx="16"/>
          </p:nvPr>
        </p:nvPicPr>
        <p:blipFill>
          <a:blip r:embed="rId2"/>
          <a:stretch>
            <a:fillRect/>
          </a:stretch>
        </p:blipFill>
        <p:spPr>
          <a:xfrm>
            <a:off x="4399926" y="684056"/>
            <a:ext cx="3700466" cy="4348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45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45CA951-4815-4987-9CD6-BB5D6648C0B5}" type="slidenum">
              <a:rPr lang="nl-NL" sz="1200" smtClean="0"/>
              <a:pPr algn="ctr"/>
              <a:t>15</a:t>
            </a:fld>
            <a:endParaRPr lang="nl-NL" sz="1200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 smtClean="0"/>
              <a:t>Ecosysteemdiensten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quarter" idx="15"/>
          </p:nvPr>
        </p:nvSpPr>
        <p:spPr/>
        <p:txBody>
          <a:bodyPr numCol="1">
            <a:normAutofit/>
          </a:bodyPr>
          <a:lstStyle/>
          <a:p>
            <a:r>
              <a:rPr lang="nl-NL" dirty="0" smtClean="0"/>
              <a:t>Producerend</a:t>
            </a:r>
          </a:p>
          <a:p>
            <a:r>
              <a:rPr lang="nl-NL" dirty="0" smtClean="0"/>
              <a:t>Regulerend</a:t>
            </a:r>
          </a:p>
          <a:p>
            <a:r>
              <a:rPr lang="nl-NL" dirty="0" smtClean="0"/>
              <a:t>Cultureel</a:t>
            </a:r>
          </a:p>
          <a:p>
            <a:pPr lvl="1"/>
            <a:r>
              <a:rPr lang="nl-NL" dirty="0" smtClean="0"/>
              <a:t>Natuurgerichte recreatie</a:t>
            </a:r>
          </a:p>
          <a:p>
            <a:pPr lvl="2"/>
            <a:r>
              <a:rPr lang="nl-NL" dirty="0" smtClean="0"/>
              <a:t>Dagrecreatie</a:t>
            </a:r>
          </a:p>
          <a:p>
            <a:pPr lvl="2"/>
            <a:r>
              <a:rPr lang="nl-NL" dirty="0" err="1" smtClean="0"/>
              <a:t>Verbijfsrecreatie</a:t>
            </a:r>
            <a:endParaRPr lang="nl-NL" dirty="0" smtClean="0"/>
          </a:p>
          <a:p>
            <a:pPr lvl="1"/>
            <a:r>
              <a:rPr lang="nl-NL" dirty="0" smtClean="0"/>
              <a:t>Groene leefbaarheid</a:t>
            </a:r>
          </a:p>
          <a:p>
            <a:r>
              <a:rPr lang="nl-NL" b="1" dirty="0" smtClean="0">
                <a:solidFill>
                  <a:srgbClr val="C00000"/>
                </a:solidFill>
              </a:rPr>
              <a:t>(</a:t>
            </a:r>
            <a:r>
              <a:rPr lang="nl-NL" b="1" dirty="0" err="1" smtClean="0">
                <a:solidFill>
                  <a:srgbClr val="C00000"/>
                </a:solidFill>
              </a:rPr>
              <a:t>Supporting</a:t>
            </a:r>
            <a:r>
              <a:rPr lang="nl-NL" b="1" dirty="0" smtClean="0">
                <a:solidFill>
                  <a:srgbClr val="C00000"/>
                </a:solidFill>
              </a:rPr>
              <a:t>)</a:t>
            </a:r>
          </a:p>
          <a:p>
            <a:pPr lvl="1"/>
            <a:r>
              <a:rPr lang="nl-NL" dirty="0" smtClean="0"/>
              <a:t>(Ecologisch functioneren)</a:t>
            </a:r>
          </a:p>
          <a:p>
            <a:pPr lvl="1"/>
            <a:endParaRPr lang="nl-NL" dirty="0"/>
          </a:p>
        </p:txBody>
      </p:sp>
      <p:pic>
        <p:nvPicPr>
          <p:cNvPr id="1026" name="Picture 2" descr="https://vectormine.b-cdn.net/wp-content/uploads/ecosystem_services_outline_diagram-1.jpg"/>
          <p:cNvPicPr>
            <a:picLocks noGrp="1" noChangeAspect="1" noChangeArrowheads="1"/>
          </p:cNvPicPr>
          <p:nvPr>
            <p:ph sz="quarter" idx="16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1" t="15125" r="3938" b="4472"/>
          <a:stretch/>
        </p:blipFill>
        <p:spPr bwMode="auto">
          <a:xfrm>
            <a:off x="4147683" y="880128"/>
            <a:ext cx="4044742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5628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45CA951-4815-4987-9CD6-BB5D6648C0B5}" type="slidenum">
              <a:rPr lang="nl-NL" sz="1200" smtClean="0"/>
              <a:pPr algn="ctr"/>
              <a:t>16</a:t>
            </a:fld>
            <a:endParaRPr lang="nl-NL" sz="1200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 smtClean="0"/>
              <a:t>Ecosysteemdiensten (monetair)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b="1" dirty="0" smtClean="0">
                <a:solidFill>
                  <a:srgbClr val="C00000"/>
                </a:solidFill>
              </a:rPr>
              <a:t>Wat wel:</a:t>
            </a:r>
          </a:p>
          <a:p>
            <a:r>
              <a:rPr lang="nl-NL" sz="2000" dirty="0" smtClean="0"/>
              <a:t>Monetaire (markt)waarde van ecosysteemdiensten</a:t>
            </a:r>
          </a:p>
          <a:p>
            <a:r>
              <a:rPr lang="nl-NL" sz="2000" dirty="0" smtClean="0"/>
              <a:t>Economische gebruikswaarde</a:t>
            </a:r>
            <a:endParaRPr lang="nl-NL" dirty="0" smtClean="0"/>
          </a:p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r>
              <a:rPr lang="nl-NL" b="1" dirty="0" smtClean="0">
                <a:solidFill>
                  <a:srgbClr val="C00000"/>
                </a:solidFill>
              </a:rPr>
              <a:t>Wat niet:</a:t>
            </a:r>
          </a:p>
          <a:p>
            <a:r>
              <a:rPr lang="nl-NL" sz="2000" dirty="0" smtClean="0"/>
              <a:t>Geldwaarde van “de natuur”</a:t>
            </a:r>
            <a:endParaRPr lang="nl-NL" sz="2000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16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nl-NL" b="1" dirty="0" smtClean="0">
                <a:solidFill>
                  <a:srgbClr val="C00000"/>
                </a:solidFill>
              </a:rPr>
              <a:t>Hoe:</a:t>
            </a:r>
          </a:p>
          <a:p>
            <a:r>
              <a:rPr lang="nl-NL" dirty="0" smtClean="0"/>
              <a:t>Marktransacties</a:t>
            </a:r>
          </a:p>
          <a:p>
            <a:pPr lvl="1"/>
            <a:r>
              <a:rPr lang="nl-NL" dirty="0" smtClean="0"/>
              <a:t>Resource rent</a:t>
            </a:r>
          </a:p>
          <a:p>
            <a:pPr lvl="1"/>
            <a:r>
              <a:rPr lang="nl-NL" dirty="0" smtClean="0"/>
              <a:t>Productivity change</a:t>
            </a:r>
          </a:p>
          <a:p>
            <a:pPr lvl="1"/>
            <a:r>
              <a:rPr lang="nl-NL" dirty="0" err="1" smtClean="0"/>
              <a:t>Hedonic</a:t>
            </a:r>
            <a:endParaRPr lang="nl-NL" dirty="0" smtClean="0"/>
          </a:p>
          <a:p>
            <a:r>
              <a:rPr lang="nl-NL" dirty="0" err="1" smtClean="0"/>
              <a:t>Revealed</a:t>
            </a:r>
            <a:r>
              <a:rPr lang="nl-NL" dirty="0" smtClean="0"/>
              <a:t> </a:t>
            </a:r>
            <a:r>
              <a:rPr lang="nl-NL" dirty="0" err="1" smtClean="0"/>
              <a:t>expenditures</a:t>
            </a:r>
            <a:endParaRPr lang="nl-NL" dirty="0" smtClean="0"/>
          </a:p>
          <a:p>
            <a:pPr lvl="1"/>
            <a:r>
              <a:rPr lang="nl-NL" dirty="0" smtClean="0"/>
              <a:t>Travel </a:t>
            </a:r>
            <a:r>
              <a:rPr lang="nl-NL" dirty="0" err="1" smtClean="0"/>
              <a:t>cost</a:t>
            </a:r>
            <a:endParaRPr lang="nl-NL" dirty="0" smtClean="0"/>
          </a:p>
          <a:p>
            <a:pPr lvl="1"/>
            <a:r>
              <a:rPr lang="nl-NL" dirty="0" smtClean="0"/>
              <a:t>Consumer </a:t>
            </a:r>
            <a:r>
              <a:rPr lang="nl-NL" dirty="0" err="1" smtClean="0"/>
              <a:t>Expenditures</a:t>
            </a:r>
            <a:endParaRPr lang="nl-NL" dirty="0" smtClean="0"/>
          </a:p>
          <a:p>
            <a:r>
              <a:rPr lang="nl-NL" dirty="0" err="1" smtClean="0"/>
              <a:t>Expected</a:t>
            </a:r>
            <a:r>
              <a:rPr lang="nl-NL" dirty="0" smtClean="0"/>
              <a:t> </a:t>
            </a:r>
            <a:r>
              <a:rPr lang="nl-NL" dirty="0" err="1" smtClean="0"/>
              <a:t>ependitures</a:t>
            </a:r>
            <a:endParaRPr lang="nl-NL" dirty="0" smtClean="0"/>
          </a:p>
          <a:p>
            <a:pPr lvl="1"/>
            <a:r>
              <a:rPr lang="nl-NL" dirty="0" err="1" smtClean="0"/>
              <a:t>Replacement</a:t>
            </a:r>
            <a:r>
              <a:rPr lang="nl-NL" dirty="0" smtClean="0"/>
              <a:t> </a:t>
            </a:r>
            <a:r>
              <a:rPr lang="nl-NL" dirty="0" err="1" smtClean="0"/>
              <a:t>cost</a:t>
            </a:r>
            <a:endParaRPr lang="nl-NL" dirty="0" smtClean="0"/>
          </a:p>
          <a:p>
            <a:pPr lvl="1"/>
            <a:r>
              <a:rPr lang="nl-NL" dirty="0" err="1" smtClean="0"/>
              <a:t>Avoided</a:t>
            </a:r>
            <a:r>
              <a:rPr lang="nl-NL" dirty="0" smtClean="0"/>
              <a:t> </a:t>
            </a:r>
            <a:r>
              <a:rPr lang="nl-NL" dirty="0" err="1" smtClean="0"/>
              <a:t>damage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59973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5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45CA951-4815-4987-9CD6-BB5D6648C0B5}" type="slidenum">
              <a:rPr lang="nl-NL" sz="1200" smtClean="0"/>
              <a:pPr algn="ctr"/>
              <a:t>17</a:t>
            </a:fld>
            <a:endParaRPr lang="nl-NL" sz="1200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>
          <a:xfrm>
            <a:off x="467544" y="180000"/>
            <a:ext cx="7632848" cy="951590"/>
          </a:xfrm>
        </p:spPr>
        <p:txBody>
          <a:bodyPr/>
          <a:lstStyle/>
          <a:p>
            <a:r>
              <a:rPr lang="nl-NL" dirty="0" smtClean="0"/>
              <a:t>De economische gebruikswaarde van het natuurlijk </a:t>
            </a:r>
            <a:r>
              <a:rPr lang="nl-NL" dirty="0"/>
              <a:t>k</a:t>
            </a:r>
            <a:r>
              <a:rPr lang="nl-NL" dirty="0" smtClean="0"/>
              <a:t>apitaal</a:t>
            </a:r>
            <a:endParaRPr lang="nl-NL" dirty="0"/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sz="quarter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31590"/>
            <a:ext cx="3671887" cy="2753915"/>
          </a:xfrm>
          <a:ln>
            <a:solidFill>
              <a:schemeClr val="tx1"/>
            </a:solidFill>
          </a:ln>
        </p:spPr>
      </p:pic>
      <p:pic>
        <p:nvPicPr>
          <p:cNvPr id="7" name="Tijdelijke aanduiding voor inhoud 6"/>
          <p:cNvPicPr>
            <a:picLocks noGrp="1" noChangeAspect="1"/>
          </p:cNvPicPr>
          <p:nvPr>
            <p:ph sz="quarter" idx="16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851670"/>
            <a:ext cx="3671888" cy="2753916"/>
          </a:xfrm>
          <a:ln>
            <a:solidFill>
              <a:srgbClr val="271D6C"/>
            </a:solidFill>
          </a:ln>
        </p:spPr>
      </p:pic>
      <p:pic>
        <p:nvPicPr>
          <p:cNvPr id="8" name="Tijdelijke aanduiding voor inhoud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4104" y="900113"/>
            <a:ext cx="3305638" cy="395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71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45CA951-4815-4987-9CD6-BB5D6648C0B5}" type="slidenum">
              <a:rPr lang="nl-NL" sz="1200" smtClean="0"/>
              <a:pPr algn="ctr"/>
              <a:t>18</a:t>
            </a:fld>
            <a:endParaRPr lang="nl-NL" sz="1200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 smtClean="0"/>
              <a:t>Ecosysteem *rekeningen*</a:t>
            </a:r>
            <a:endParaRPr lang="nl-NL" dirty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quarter" idx="15"/>
          </p:nvPr>
        </p:nvPicPr>
        <p:blipFill>
          <a:blip r:embed="rId2"/>
          <a:stretch>
            <a:fillRect/>
          </a:stretch>
        </p:blipFill>
        <p:spPr>
          <a:xfrm>
            <a:off x="468313" y="1347614"/>
            <a:ext cx="7632079" cy="1760724"/>
          </a:xfrm>
          <a:prstGeom prst="rect">
            <a:avLst/>
          </a:prstGeom>
        </p:spPr>
      </p:pic>
      <p:sp>
        <p:nvSpPr>
          <p:cNvPr id="6" name="Tijdelijke aanduiding voor inhoud 5"/>
          <p:cNvSpPr>
            <a:spLocks noGrp="1"/>
          </p:cNvSpPr>
          <p:nvPr>
            <p:ph sz="quarter" idx="16"/>
          </p:nvPr>
        </p:nvSpPr>
        <p:spPr>
          <a:xfrm>
            <a:off x="467545" y="3867894"/>
            <a:ext cx="7632848" cy="1028106"/>
          </a:xfrm>
        </p:spPr>
        <p:txBody>
          <a:bodyPr/>
          <a:lstStyle/>
          <a:p>
            <a:r>
              <a:rPr lang="nl-NL" dirty="0" smtClean="0"/>
              <a:t>Aanbod =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dirty="0" smtClean="0"/>
              <a:t>Gebruik</a:t>
            </a:r>
          </a:p>
          <a:p>
            <a:r>
              <a:rPr lang="nl-NL" dirty="0" smtClean="0"/>
              <a:t>Economische sectoren als in Nationale Rekeningen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45088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45CA951-4815-4987-9CD6-BB5D6648C0B5}" type="slidenum">
              <a:rPr lang="nl-NL" sz="1200" smtClean="0"/>
              <a:pPr algn="ctr"/>
              <a:t>19</a:t>
            </a:fld>
            <a:endParaRPr lang="nl-NL" sz="1200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 smtClean="0"/>
              <a:t>Carbon: Koolstofrekening</a:t>
            </a:r>
            <a:endParaRPr lang="nl-NL" dirty="0"/>
          </a:p>
        </p:txBody>
      </p:sp>
      <p:pic>
        <p:nvPicPr>
          <p:cNvPr id="7" name="Tijdelijke aanduiding voor inhoud 6"/>
          <p:cNvPicPr>
            <a:picLocks noGrp="1" noChangeAspect="1"/>
          </p:cNvPicPr>
          <p:nvPr>
            <p:ph sz="quarter" idx="15"/>
          </p:nvPr>
        </p:nvPicPr>
        <p:blipFill>
          <a:blip r:embed="rId2"/>
          <a:stretch>
            <a:fillRect/>
          </a:stretch>
        </p:blipFill>
        <p:spPr>
          <a:xfrm>
            <a:off x="1890030" y="900113"/>
            <a:ext cx="4789266" cy="395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926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45CA951-4815-4987-9CD6-BB5D6648C0B5}" type="slidenum">
              <a:rPr lang="nl-NL" sz="1200" smtClean="0">
                <a:solidFill>
                  <a:schemeClr val="bg1"/>
                </a:solidFill>
              </a:rPr>
              <a:pPr algn="ctr"/>
              <a:t>2</a:t>
            </a:fld>
            <a:endParaRPr lang="nl-NL" sz="1200" dirty="0">
              <a:solidFill>
                <a:schemeClr val="bg1"/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Wat zijn Ecosysteemrekeningen?</a:t>
            </a:r>
            <a:br>
              <a:rPr lang="nl-NL" dirty="0" smtClean="0"/>
            </a:br>
            <a:r>
              <a:rPr lang="nl-NL" b="0" dirty="0" err="1" smtClean="0">
                <a:solidFill>
                  <a:schemeClr val="bg2"/>
                </a:solidFill>
              </a:rPr>
              <a:t>Ecosysteemrekeningen</a:t>
            </a:r>
            <a:r>
              <a:rPr lang="nl-NL" b="0" dirty="0" smtClean="0">
                <a:solidFill>
                  <a:schemeClr val="bg2"/>
                </a:solidFill>
              </a:rPr>
              <a:t> en de EU Green Deal</a:t>
            </a:r>
            <a:endParaRPr lang="nl-NL" b="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121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45CA951-4815-4987-9CD6-BB5D6648C0B5}" type="slidenum">
              <a:rPr lang="nl-NL" sz="1200" smtClean="0"/>
              <a:pPr algn="ctr"/>
              <a:t>20</a:t>
            </a:fld>
            <a:endParaRPr lang="nl-NL" sz="1200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 smtClean="0"/>
              <a:t>Biodiversiteit: Living </a:t>
            </a:r>
            <a:r>
              <a:rPr lang="nl-NL" dirty="0" err="1" smtClean="0"/>
              <a:t>Planet</a:t>
            </a:r>
            <a:r>
              <a:rPr lang="nl-NL" dirty="0" smtClean="0"/>
              <a:t> Index; overall…</a:t>
            </a:r>
            <a:endParaRPr lang="nl-NL" dirty="0"/>
          </a:p>
        </p:txBody>
      </p:sp>
      <p:pic>
        <p:nvPicPr>
          <p:cNvPr id="5" name="Tijdelijke aanduiding voor inhoud 4"/>
          <p:cNvPicPr>
            <a:picLocks noGrp="1"/>
          </p:cNvPicPr>
          <p:nvPr>
            <p:ph sz="quarter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69" y="900113"/>
            <a:ext cx="7128387" cy="395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810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45CA951-4815-4987-9CD6-BB5D6648C0B5}" type="slidenum">
              <a:rPr lang="nl-NL" sz="1200" smtClean="0"/>
              <a:pPr algn="ctr"/>
              <a:t>21</a:t>
            </a:fld>
            <a:endParaRPr lang="nl-NL" sz="1200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 smtClean="0"/>
              <a:t>… en per ecosysteemtype</a:t>
            </a:r>
            <a:endParaRPr lang="nl-NL" dirty="0"/>
          </a:p>
        </p:txBody>
      </p:sp>
      <p:pic>
        <p:nvPicPr>
          <p:cNvPr id="5" name="Tijdelijke aanduiding voor inhoud 4"/>
          <p:cNvPicPr>
            <a:picLocks noGrp="1"/>
          </p:cNvPicPr>
          <p:nvPr>
            <p:ph sz="quarter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79189"/>
            <a:ext cx="7833096" cy="4353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108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45CA951-4815-4987-9CD6-BB5D6648C0B5}" type="slidenum">
              <a:rPr lang="nl-NL" sz="1200" smtClean="0">
                <a:solidFill>
                  <a:schemeClr val="bg1"/>
                </a:solidFill>
              </a:rPr>
              <a:pPr algn="ctr"/>
              <a:t>22</a:t>
            </a:fld>
            <a:endParaRPr lang="nl-NL" sz="1200" dirty="0">
              <a:solidFill>
                <a:schemeClr val="bg1"/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0" dirty="0" smtClean="0">
                <a:solidFill>
                  <a:schemeClr val="bg2"/>
                </a:solidFill>
              </a:rPr>
              <a:t>Wat zijn Ecosysteemrekeningen?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err="1" smtClean="0"/>
              <a:t>Ecosysteemrekeningen</a:t>
            </a:r>
            <a:r>
              <a:rPr lang="nl-NL" dirty="0" smtClean="0"/>
              <a:t> en de EU Green Deal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56998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45CA951-4815-4987-9CD6-BB5D6648C0B5}" type="slidenum">
              <a:rPr lang="nl-NL" sz="1200" smtClean="0"/>
              <a:pPr algn="ctr"/>
              <a:t>23</a:t>
            </a:fld>
            <a:endParaRPr lang="nl-NL" sz="1200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 smtClean="0"/>
              <a:t>NKR en de Europese Green Deal</a:t>
            </a:r>
            <a:endParaRPr lang="nl-NL" dirty="0"/>
          </a:p>
        </p:txBody>
      </p:sp>
      <p:pic>
        <p:nvPicPr>
          <p:cNvPr id="9" name="Picture 4" descr="https://eur-lex.europa.eu/resource.html?uri=comnat:COM_2019_0640_FIN.NLD.xhtml.COM_2019_0640_FIN_NLD_32002.jpg"/>
          <p:cNvPicPr>
            <a:picLocks noGrp="1" noChangeAspect="1" noChangeArrowheads="1"/>
          </p:cNvPicPr>
          <p:nvPr>
            <p:ph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917" y="684056"/>
            <a:ext cx="6998167" cy="4348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al 5"/>
          <p:cNvSpPr/>
          <p:nvPr/>
        </p:nvSpPr>
        <p:spPr>
          <a:xfrm>
            <a:off x="1691680" y="1419622"/>
            <a:ext cx="2376264" cy="72008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Ovaal 9"/>
          <p:cNvSpPr/>
          <p:nvPr/>
        </p:nvSpPr>
        <p:spPr>
          <a:xfrm>
            <a:off x="5364088" y="1923678"/>
            <a:ext cx="2376264" cy="72008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Ovaal 10"/>
          <p:cNvSpPr/>
          <p:nvPr/>
        </p:nvSpPr>
        <p:spPr>
          <a:xfrm>
            <a:off x="5348474" y="2498113"/>
            <a:ext cx="2376264" cy="72008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58379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45CA951-4815-4987-9CD6-BB5D6648C0B5}" type="slidenum">
              <a:rPr lang="nl-NL" sz="1200" smtClean="0"/>
              <a:pPr algn="ctr"/>
              <a:t>24</a:t>
            </a:fld>
            <a:endParaRPr lang="nl-NL" sz="1200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 smtClean="0"/>
              <a:t>Elementen van de Europese Green Deal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b="1" dirty="0" smtClean="0">
                <a:solidFill>
                  <a:srgbClr val="C00000"/>
                </a:solidFill>
              </a:rPr>
              <a:t>Klimaat</a:t>
            </a:r>
          </a:p>
          <a:p>
            <a:r>
              <a:rPr lang="nl-NL" dirty="0" smtClean="0"/>
              <a:t>Klimaatmitigatie</a:t>
            </a:r>
          </a:p>
          <a:p>
            <a:pPr lvl="1"/>
            <a:r>
              <a:rPr lang="nl-NL" dirty="0" smtClean="0"/>
              <a:t>Emissiearme energiebronnen</a:t>
            </a:r>
          </a:p>
          <a:p>
            <a:pPr lvl="1"/>
            <a:r>
              <a:rPr lang="nl-NL" dirty="0" smtClean="0"/>
              <a:t>CO2 vastlegging</a:t>
            </a:r>
          </a:p>
          <a:p>
            <a:r>
              <a:rPr lang="nl-NL" dirty="0" smtClean="0"/>
              <a:t>Klimaatadaptatie</a:t>
            </a:r>
          </a:p>
          <a:p>
            <a:pPr lvl="1"/>
            <a:r>
              <a:rPr lang="nl-NL" dirty="0" smtClean="0"/>
              <a:t>Hittestress</a:t>
            </a:r>
          </a:p>
          <a:p>
            <a:pPr lvl="1"/>
            <a:r>
              <a:rPr lang="nl-NL" dirty="0" smtClean="0"/>
              <a:t>Waterberging</a:t>
            </a:r>
          </a:p>
          <a:p>
            <a:endParaRPr lang="nl-NL" dirty="0" smtClean="0"/>
          </a:p>
          <a:p>
            <a:endParaRPr lang="nl-NL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b="1" dirty="0" smtClean="0">
                <a:solidFill>
                  <a:srgbClr val="C00000"/>
                </a:solidFill>
              </a:rPr>
              <a:t>Landbouw &amp; Biodiversiteit</a:t>
            </a:r>
          </a:p>
          <a:p>
            <a:r>
              <a:rPr lang="nl-NL" dirty="0" smtClean="0"/>
              <a:t>Verduurzaming landbouw</a:t>
            </a:r>
          </a:p>
          <a:p>
            <a:pPr lvl="1"/>
            <a:r>
              <a:rPr lang="nl-NL" dirty="0" smtClean="0"/>
              <a:t>Minder pesticiden</a:t>
            </a:r>
          </a:p>
          <a:p>
            <a:pPr lvl="1"/>
            <a:r>
              <a:rPr lang="nl-NL" dirty="0" smtClean="0"/>
              <a:t>Biologische landbouw</a:t>
            </a:r>
          </a:p>
          <a:p>
            <a:r>
              <a:rPr lang="nl-NL" dirty="0" smtClean="0"/>
              <a:t>Meer natuur</a:t>
            </a:r>
          </a:p>
          <a:p>
            <a:pPr lvl="1"/>
            <a:r>
              <a:rPr lang="nl-NL" dirty="0" smtClean="0"/>
              <a:t>Meer bos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61931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45CA951-4815-4987-9CD6-BB5D6648C0B5}" type="slidenum">
              <a:rPr lang="nl-NL" sz="1200" smtClean="0"/>
              <a:pPr algn="ctr"/>
              <a:t>25</a:t>
            </a:fld>
            <a:endParaRPr lang="nl-NL" sz="1200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 smtClean="0"/>
              <a:t>Klimaatmitigatie: Windenergie &amp; NKR</a:t>
            </a:r>
            <a:endParaRPr lang="nl-NL" dirty="0"/>
          </a:p>
        </p:txBody>
      </p:sp>
      <p:sp>
        <p:nvSpPr>
          <p:cNvPr id="8" name="Tijdelijke aanduiding voor inhoud 7"/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16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l-NL" b="1" dirty="0" smtClean="0">
                <a:solidFill>
                  <a:srgbClr val="FF0000"/>
                </a:solidFill>
              </a:rPr>
              <a:t>“Abiotische ecosysteemdienst”</a:t>
            </a:r>
          </a:p>
          <a:p>
            <a:pPr lvl="1"/>
            <a:r>
              <a:rPr lang="nl-NL" dirty="0" smtClean="0"/>
              <a:t>Fysiek: PJ productie</a:t>
            </a:r>
          </a:p>
          <a:p>
            <a:pPr lvl="1"/>
            <a:r>
              <a:rPr lang="nl-NL" dirty="0" smtClean="0"/>
              <a:t>Monetair: efficiënte C prijs.</a:t>
            </a:r>
          </a:p>
          <a:p>
            <a:r>
              <a:rPr lang="nl-NL" b="1" dirty="0" smtClean="0">
                <a:solidFill>
                  <a:srgbClr val="FF0000"/>
                </a:solidFill>
              </a:rPr>
              <a:t>Synergie:</a:t>
            </a:r>
          </a:p>
          <a:p>
            <a:pPr lvl="1"/>
            <a:r>
              <a:rPr lang="nl-NL" dirty="0" smtClean="0"/>
              <a:t>Biodiversiteit</a:t>
            </a:r>
          </a:p>
          <a:p>
            <a:pPr lvl="2"/>
            <a:r>
              <a:rPr lang="nl-NL" dirty="0" smtClean="0"/>
              <a:t>Geen visserij</a:t>
            </a:r>
          </a:p>
          <a:p>
            <a:pPr lvl="2"/>
            <a:r>
              <a:rPr lang="nl-NL" dirty="0" smtClean="0"/>
              <a:t>Hard substraat</a:t>
            </a:r>
          </a:p>
          <a:p>
            <a:pPr lvl="1"/>
            <a:r>
              <a:rPr lang="nl-NL" dirty="0" smtClean="0"/>
              <a:t>Aquacultuur</a:t>
            </a:r>
          </a:p>
          <a:p>
            <a:r>
              <a:rPr lang="nl-NL" b="1" dirty="0" smtClean="0">
                <a:solidFill>
                  <a:srgbClr val="FF0000"/>
                </a:solidFill>
              </a:rPr>
              <a:t>Afruilen</a:t>
            </a:r>
          </a:p>
          <a:p>
            <a:pPr lvl="1"/>
            <a:r>
              <a:rPr lang="nl-NL" dirty="0" smtClean="0"/>
              <a:t>Biodiversiteit</a:t>
            </a:r>
          </a:p>
          <a:p>
            <a:pPr lvl="2"/>
            <a:r>
              <a:rPr lang="nl-NL" dirty="0" smtClean="0"/>
              <a:t>Onderwatergeluid</a:t>
            </a:r>
          </a:p>
          <a:p>
            <a:pPr lvl="2"/>
            <a:r>
              <a:rPr lang="nl-NL" dirty="0" smtClean="0"/>
              <a:t>Zeevogels</a:t>
            </a:r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044" y="684057"/>
            <a:ext cx="3600000" cy="1875449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044" y="2787774"/>
            <a:ext cx="3600000" cy="2144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43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45CA951-4815-4987-9CD6-BB5D6648C0B5}" type="slidenum">
              <a:rPr lang="nl-NL" sz="1200" smtClean="0"/>
              <a:pPr algn="ctr"/>
              <a:t>26</a:t>
            </a:fld>
            <a:endParaRPr lang="nl-NL" sz="1200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 smtClean="0"/>
              <a:t>Klimaatmitigatie: Koolstofvastlegging</a:t>
            </a:r>
            <a:endParaRPr lang="nl-NL" dirty="0"/>
          </a:p>
        </p:txBody>
      </p:sp>
      <p:pic>
        <p:nvPicPr>
          <p:cNvPr id="1032" name="Picture 8" descr="koolstofvastlegging per type ecosysteem"/>
          <p:cNvPicPr>
            <a:picLocks noGrp="1" noChangeAspect="1" noChangeArrowheads="1"/>
          </p:cNvPicPr>
          <p:nvPr>
            <p:ph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" y="1203598"/>
            <a:ext cx="5184578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uimtelijk patroon van vastlegging van koolstof in de Nederlandse bodem (2013)."/>
          <p:cNvPicPr>
            <a:picLocks noGrp="1" noChangeAspect="1" noChangeArrowheads="1"/>
          </p:cNvPicPr>
          <p:nvPr>
            <p:ph sz="quarter" idx="1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18" b="11574"/>
          <a:stretch/>
        </p:blipFill>
        <p:spPr bwMode="auto">
          <a:xfrm>
            <a:off x="4406152" y="896427"/>
            <a:ext cx="4054280" cy="413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2569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45CA951-4815-4987-9CD6-BB5D6648C0B5}" type="slidenum">
              <a:rPr lang="nl-NL" sz="1200" smtClean="0"/>
              <a:pPr algn="ctr"/>
              <a:t>27</a:t>
            </a:fld>
            <a:endParaRPr lang="nl-NL" sz="1200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 smtClean="0"/>
              <a:t>Klimaatmitigatie: Koolstofvastlegging</a:t>
            </a:r>
            <a:endParaRPr lang="nl-NL" dirty="0"/>
          </a:p>
        </p:txBody>
      </p:sp>
      <p:pic>
        <p:nvPicPr>
          <p:cNvPr id="8" name="Picture 6" descr="Ruimtelijk patroon van uitstoot van koolstof vanuit de Nederlandse bodem, 2013"/>
          <p:cNvPicPr>
            <a:picLocks noGrp="1" noChangeAspect="1" noChangeArrowheads="1"/>
          </p:cNvPicPr>
          <p:nvPr>
            <p:ph sz="quarter" idx="1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2" b="11929"/>
          <a:stretch/>
        </p:blipFill>
        <p:spPr bwMode="auto">
          <a:xfrm>
            <a:off x="327897" y="677903"/>
            <a:ext cx="4134756" cy="4217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Tijdelijke aanduiding voor inhoud 6"/>
          <p:cNvPicPr>
            <a:picLocks noGrp="1" noChangeAspect="1"/>
          </p:cNvPicPr>
          <p:nvPr>
            <p:ph sz="quarter" idx="16"/>
          </p:nvPr>
        </p:nvPicPr>
        <p:blipFill>
          <a:blip r:embed="rId3"/>
          <a:stretch>
            <a:fillRect/>
          </a:stretch>
        </p:blipFill>
        <p:spPr>
          <a:xfrm>
            <a:off x="4462653" y="936625"/>
            <a:ext cx="3604832" cy="395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315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45CA951-4815-4987-9CD6-BB5D6648C0B5}" type="slidenum">
              <a:rPr lang="nl-NL" sz="1200" smtClean="0"/>
              <a:pPr algn="ctr"/>
              <a:t>28</a:t>
            </a:fld>
            <a:endParaRPr lang="nl-NL" sz="1200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 smtClean="0"/>
              <a:t>Klimaatmitigatie: hittestress</a:t>
            </a:r>
            <a:endParaRPr lang="nl-NL" dirty="0"/>
          </a:p>
        </p:txBody>
      </p:sp>
      <p:pic>
        <p:nvPicPr>
          <p:cNvPr id="9" name="Tijdelijke aanduiding voor inhoud 6"/>
          <p:cNvPicPr>
            <a:picLocks noGrp="1" noChangeAspect="1"/>
          </p:cNvPicPr>
          <p:nvPr>
            <p:ph sz="quarter" idx="15"/>
          </p:nvPr>
        </p:nvPicPr>
        <p:blipFill>
          <a:blip r:embed="rId2"/>
          <a:stretch>
            <a:fillRect/>
          </a:stretch>
        </p:blipFill>
        <p:spPr>
          <a:xfrm>
            <a:off x="565593" y="900113"/>
            <a:ext cx="3477327" cy="3959225"/>
          </a:xfrm>
          <a:prstGeom prst="rect">
            <a:avLst/>
          </a:prstGeom>
        </p:spPr>
      </p:pic>
      <p:pic>
        <p:nvPicPr>
          <p:cNvPr id="10" name="Tijdelijke aanduiding voor inhoud 5"/>
          <p:cNvPicPr>
            <a:picLocks noGrp="1" noChangeAspect="1"/>
          </p:cNvPicPr>
          <p:nvPr>
            <p:ph sz="quarter" idx="16"/>
          </p:nvPr>
        </p:nvPicPr>
        <p:blipFill>
          <a:blip r:embed="rId3"/>
          <a:stretch>
            <a:fillRect/>
          </a:stretch>
        </p:blipFill>
        <p:spPr>
          <a:xfrm>
            <a:off x="4429125" y="1234866"/>
            <a:ext cx="3671888" cy="3362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837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45CA951-4815-4987-9CD6-BB5D6648C0B5}" type="slidenum">
              <a:rPr lang="nl-NL" sz="1200" smtClean="0"/>
              <a:pPr algn="ctr"/>
              <a:t>29</a:t>
            </a:fld>
            <a:endParaRPr lang="nl-NL" sz="1200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 smtClean="0"/>
              <a:t>Natuurinclusieve landbouw</a:t>
            </a:r>
            <a:endParaRPr lang="nl-NL" dirty="0"/>
          </a:p>
        </p:txBody>
      </p:sp>
      <p:pic>
        <p:nvPicPr>
          <p:cNvPr id="1026" name="Picture 2" descr="https://www.clo.nl/sites/default/files/infographics/1479_002g_clo_14_nl.png"/>
          <p:cNvPicPr>
            <a:picLocks noGrp="1" noChangeAspect="1" noChangeArrowheads="1"/>
          </p:cNvPicPr>
          <p:nvPr>
            <p:ph sz="quarter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5566"/>
            <a:ext cx="4320000" cy="2662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clo.nl/sites/default/files/infographics/1181_002g_clo_16_nl.png"/>
          <p:cNvPicPr>
            <a:picLocks noGrp="1" noChangeAspect="1" noChangeArrowheads="1"/>
          </p:cNvPicPr>
          <p:nvPr>
            <p:ph sz="quarter" idx="16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915566"/>
            <a:ext cx="4320000" cy="3103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5667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45CA951-4815-4987-9CD6-BB5D6648C0B5}" type="slidenum">
              <a:rPr lang="nl-NL" sz="1200" smtClean="0"/>
              <a:pPr algn="ctr"/>
              <a:t>3</a:t>
            </a:fld>
            <a:endParaRPr lang="nl-NL" sz="1200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 smtClean="0"/>
              <a:t>NKR/Ecosysteemrekeningen: Uitgangspunten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quarter" idx="15"/>
          </p:nvPr>
        </p:nvSpPr>
        <p:spPr>
          <a:xfrm>
            <a:off x="467544" y="900000"/>
            <a:ext cx="4104456" cy="3960000"/>
          </a:xfrm>
        </p:spPr>
        <p:txBody>
          <a:bodyPr/>
          <a:lstStyle/>
          <a:p>
            <a:r>
              <a:rPr lang="nl-NL" b="1" dirty="0" smtClean="0">
                <a:solidFill>
                  <a:srgbClr val="C00000"/>
                </a:solidFill>
              </a:rPr>
              <a:t>De mens maakt gebruik van de natuur…</a:t>
            </a:r>
          </a:p>
          <a:p>
            <a:pPr lvl="1"/>
            <a:r>
              <a:rPr lang="nl-NL" dirty="0" smtClean="0"/>
              <a:t>Wat, hoeveel, waar?</a:t>
            </a:r>
          </a:p>
          <a:p>
            <a:pPr lvl="1"/>
            <a:r>
              <a:rPr lang="nl-NL" dirty="0" smtClean="0"/>
              <a:t>Wat is de economische waarde van dat gebruik?</a:t>
            </a:r>
          </a:p>
          <a:p>
            <a:r>
              <a:rPr lang="nl-NL" b="1" dirty="0" smtClean="0">
                <a:solidFill>
                  <a:srgbClr val="C00000"/>
                </a:solidFill>
              </a:rPr>
              <a:t>… en wat betekent dat voor die natuur?</a:t>
            </a:r>
            <a:endParaRPr lang="nl-NL" b="1" dirty="0">
              <a:solidFill>
                <a:srgbClr val="C00000"/>
              </a:solidFill>
            </a:endParaRPr>
          </a:p>
        </p:txBody>
      </p:sp>
      <p:pic>
        <p:nvPicPr>
          <p:cNvPr id="1026" name="Picture 2" descr="https://seea.un.org/sites/seea.un.org/files/documents/EEA/services_for_websit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992" y="1324669"/>
            <a:ext cx="4114464" cy="261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127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45CA951-4815-4987-9CD6-BB5D6648C0B5}" type="slidenum">
              <a:rPr lang="nl-NL" sz="1200" smtClean="0"/>
              <a:pPr algn="ctr"/>
              <a:t>30</a:t>
            </a:fld>
            <a:endParaRPr lang="nl-NL" sz="1200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 smtClean="0"/>
              <a:t>Natuurinclusieve landbouw</a:t>
            </a:r>
            <a:endParaRPr lang="nl-NL" dirty="0"/>
          </a:p>
        </p:txBody>
      </p:sp>
      <p:pic>
        <p:nvPicPr>
          <p:cNvPr id="7" name="Tijdelijke aanduiding voor inhoud 5"/>
          <p:cNvPicPr>
            <a:picLocks noGrp="1" noChangeAspect="1"/>
          </p:cNvPicPr>
          <p:nvPr>
            <p:ph sz="quarter" idx="16"/>
          </p:nvPr>
        </p:nvPicPr>
        <p:blipFill>
          <a:blip r:embed="rId2"/>
          <a:stretch>
            <a:fillRect/>
          </a:stretch>
        </p:blipFill>
        <p:spPr>
          <a:xfrm>
            <a:off x="4836522" y="771551"/>
            <a:ext cx="3561893" cy="4068324"/>
          </a:xfrm>
          <a:prstGeom prst="rect">
            <a:avLst/>
          </a:prstGeom>
        </p:spPr>
      </p:pic>
      <p:pic>
        <p:nvPicPr>
          <p:cNvPr id="8" name="Tijdelijke aanduiding voor inhoud 7"/>
          <p:cNvPicPr>
            <a:picLocks noGrp="1" noChangeAspect="1"/>
          </p:cNvPicPr>
          <p:nvPr>
            <p:ph sz="quarter" idx="15"/>
          </p:nvPr>
        </p:nvPicPr>
        <p:blipFill>
          <a:blip r:embed="rId3"/>
          <a:stretch>
            <a:fillRect/>
          </a:stretch>
        </p:blipFill>
        <p:spPr>
          <a:xfrm>
            <a:off x="45130" y="1249746"/>
            <a:ext cx="4814901" cy="3111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806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45CA951-4815-4987-9CD6-BB5D6648C0B5}" type="slidenum">
              <a:rPr lang="nl-NL" sz="1200" smtClean="0"/>
              <a:pPr algn="ctr"/>
              <a:t>31</a:t>
            </a:fld>
            <a:endParaRPr lang="nl-NL" sz="1200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/>
              <a:t>Natuurinclusieve landbouw</a:t>
            </a:r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5"/>
          </p:nvPr>
        </p:nvSpPr>
        <p:spPr/>
        <p:txBody>
          <a:bodyPr>
            <a:normAutofit fontScale="55000" lnSpcReduction="2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nl-NL" b="1" dirty="0"/>
              <a:t>Functionele agrobiodiversiteit: </a:t>
            </a:r>
            <a:r>
              <a:rPr lang="nl-NL" dirty="0"/>
              <a:t>de kringloop op het bedrijf (bodem, gewas, koe, bedrijf) als basis voor o.m. een gezonde bodem, kruidenrijk grasland, onder- en bovengrondse biodiversiteit, </a:t>
            </a:r>
            <a:r>
              <a:rPr lang="nl-NL" dirty="0" err="1"/>
              <a:t>watermanagement,koolstofvastlegging</a:t>
            </a:r>
            <a:r>
              <a:rPr lang="nl-NL" dirty="0"/>
              <a:t> en nutriëntengebruik;</a:t>
            </a:r>
          </a:p>
          <a:p>
            <a:pPr marL="457200" indent="-457200">
              <a:buFont typeface="+mj-lt"/>
              <a:buAutoNum type="arabicPeriod"/>
            </a:pPr>
            <a:r>
              <a:rPr lang="nl-NL" b="1" dirty="0"/>
              <a:t>Landschappelijke diversiteit op het bedrijf: </a:t>
            </a:r>
            <a:r>
              <a:rPr lang="nl-NL" dirty="0"/>
              <a:t>de invloed van de fysieke omgeving (heggen, hagen, slootkanten, akkerranden, bosschages, waterpeil, etc.) als ondersteuning voor de functionele biodiversiteit en voor bevordering van natuurlijke biodiversiteit;</a:t>
            </a:r>
          </a:p>
          <a:p>
            <a:pPr marL="457200" indent="-457200">
              <a:buFont typeface="+mj-lt"/>
              <a:buAutoNum type="arabicPeriod"/>
            </a:pPr>
            <a:r>
              <a:rPr lang="nl-NL" b="1" dirty="0"/>
              <a:t>Specifieke soorten: </a:t>
            </a:r>
            <a:r>
              <a:rPr lang="nl-NL" dirty="0"/>
              <a:t>het beheer en management (maaien, bemestingssoort, techniek en tijdstip) voor het behoud van specifieke soorten;</a:t>
            </a:r>
          </a:p>
          <a:p>
            <a:pPr marL="457200" indent="-457200">
              <a:buFont typeface="+mj-lt"/>
              <a:buAutoNum type="arabicPeriod"/>
            </a:pPr>
            <a:r>
              <a:rPr lang="nl-NL" b="1" dirty="0"/>
              <a:t>Brongebieden en verbindingszones (landschap): </a:t>
            </a:r>
            <a:r>
              <a:rPr lang="nl-NL" dirty="0"/>
              <a:t>de afstemming in een gebied (EHS, beheer, uitwisseling natte en droge gebieden, focus op regionale biodiversiteit, etc.).</a:t>
            </a:r>
          </a:p>
          <a:p>
            <a:endParaRPr lang="nl-NL" dirty="0"/>
          </a:p>
        </p:txBody>
      </p:sp>
      <p:pic>
        <p:nvPicPr>
          <p:cNvPr id="10" name="Tijdelijke aanduiding voor inhoud 6"/>
          <p:cNvPicPr>
            <a:picLocks noGrp="1" noChangeAspect="1"/>
          </p:cNvPicPr>
          <p:nvPr>
            <p:ph sz="quarter" idx="16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9125" y="1091859"/>
            <a:ext cx="3671888" cy="364875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57224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45CA951-4815-4987-9CD6-BB5D6648C0B5}" type="slidenum">
              <a:rPr lang="nl-NL" sz="1200" smtClean="0"/>
              <a:pPr algn="ctr"/>
              <a:t>32</a:t>
            </a:fld>
            <a:endParaRPr lang="nl-NL" sz="1200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77500" lnSpcReduction="20000"/>
          </a:bodyPr>
          <a:lstStyle/>
          <a:p>
            <a:r>
              <a:rPr lang="nl-NL" dirty="0" smtClean="0"/>
              <a:t>1. Functionele agrobiodiversiteit: </a:t>
            </a:r>
            <a:r>
              <a:rPr lang="nl-NL" i="1" dirty="0" smtClean="0"/>
              <a:t>Kruidenrijk grasland</a:t>
            </a:r>
            <a:endParaRPr lang="nl-NL" i="1" dirty="0"/>
          </a:p>
        </p:txBody>
      </p:sp>
      <p:pic>
        <p:nvPicPr>
          <p:cNvPr id="7" name="Tijdelijke aanduiding voor inhoud 6"/>
          <p:cNvPicPr>
            <a:picLocks noGrp="1" noChangeAspect="1"/>
          </p:cNvPicPr>
          <p:nvPr>
            <p:ph sz="quarter" idx="1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313" y="1498323"/>
            <a:ext cx="3671887" cy="2762805"/>
          </a:xfrm>
          <a:prstGeom prst="rect">
            <a:avLst/>
          </a:prstGeom>
        </p:spPr>
      </p:pic>
      <p:pic>
        <p:nvPicPr>
          <p:cNvPr id="8" name="Tijdelijke aanduiding voor inhoud 7"/>
          <p:cNvPicPr>
            <a:picLocks noGrp="1" noChangeAspect="1"/>
          </p:cNvPicPr>
          <p:nvPr>
            <p:ph sz="quarter" idx="16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9125" y="1534834"/>
            <a:ext cx="3671888" cy="2762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239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45CA951-4815-4987-9CD6-BB5D6648C0B5}" type="slidenum">
              <a:rPr lang="nl-NL" sz="1200" smtClean="0"/>
              <a:pPr algn="ctr"/>
              <a:t>33</a:t>
            </a:fld>
            <a:endParaRPr lang="nl-NL" sz="1200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 smtClean="0"/>
              <a:t>1. Functionele agrobiodiversiteit: </a:t>
            </a:r>
            <a:r>
              <a:rPr lang="nl-NL" i="1" dirty="0" smtClean="0"/>
              <a:t>nutriënten</a:t>
            </a:r>
            <a:endParaRPr lang="nl-NL" i="1" dirty="0"/>
          </a:p>
        </p:txBody>
      </p:sp>
      <p:pic>
        <p:nvPicPr>
          <p:cNvPr id="6" name="Tijdelijke aanduiding voor inhoud 7"/>
          <p:cNvPicPr>
            <a:picLocks noGrp="1" noChangeAspect="1"/>
          </p:cNvPicPr>
          <p:nvPr>
            <p:ph sz="quarter" idx="1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717" y="900113"/>
            <a:ext cx="3423079" cy="3959225"/>
          </a:xfrm>
          <a:prstGeom prst="rect">
            <a:avLst/>
          </a:prstGeom>
        </p:spPr>
      </p:pic>
      <p:pic>
        <p:nvPicPr>
          <p:cNvPr id="7" name="Tijdelijke aanduiding voor inhoud 6"/>
          <p:cNvPicPr>
            <a:picLocks noGrp="1" noChangeAspect="1"/>
          </p:cNvPicPr>
          <p:nvPr>
            <p:ph sz="quarter" idx="16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9125" y="1539894"/>
            <a:ext cx="3671888" cy="2752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285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45CA951-4815-4987-9CD6-BB5D6648C0B5}" type="slidenum">
              <a:rPr lang="nl-NL" sz="1200" smtClean="0"/>
              <a:pPr algn="ctr"/>
              <a:t>34</a:t>
            </a:fld>
            <a:endParaRPr lang="nl-NL" sz="1200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 smtClean="0"/>
              <a:t>2. Landschappelijke diversiteit op het bedrijf</a:t>
            </a:r>
            <a:endParaRPr lang="nl-NL" dirty="0"/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sz="quarter" idx="1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900113"/>
            <a:ext cx="3337061" cy="3959225"/>
          </a:xfrm>
          <a:prstGeom prst="rect">
            <a:avLst/>
          </a:prstGeom>
        </p:spPr>
      </p:pic>
      <p:pic>
        <p:nvPicPr>
          <p:cNvPr id="7" name="Tijdelijke aanduiding voor inhoud 6"/>
          <p:cNvPicPr>
            <a:picLocks noGrp="1" noChangeAspect="1"/>
          </p:cNvPicPr>
          <p:nvPr>
            <p:ph sz="quarter" idx="16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9952" y="1059582"/>
            <a:ext cx="4160541" cy="327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721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4D09DB76-8462-39E6-2F12-181E006A7B9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45CA951-4815-4987-9CD6-BB5D6648C0B5}" type="slidenum">
              <a:rPr lang="nl-NL" sz="1200" smtClean="0"/>
              <a:pPr algn="ctr"/>
              <a:t>35</a:t>
            </a:fld>
            <a:endParaRPr lang="nl-NL" sz="1200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1ED8B0E-52D0-8F67-E9D3-9836143FCB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/>
          </a:bodyPr>
          <a:lstStyle/>
          <a:p>
            <a:r>
              <a:rPr lang="nl-NL" dirty="0" smtClean="0"/>
              <a:t>3. Specifieke soorten: </a:t>
            </a:r>
            <a:r>
              <a:rPr lang="nl-NL" i="1" dirty="0" smtClean="0"/>
              <a:t>beheer en management</a:t>
            </a:r>
            <a:endParaRPr lang="nl-NL" i="1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27034CE-2EBC-25B0-F524-B2D92F9B42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756064"/>
            <a:ext cx="3387137" cy="4320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2D7F8D5B-F751-81ED-90E4-8EEDF18C4F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158" y="756062"/>
            <a:ext cx="2779432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248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45CA951-4815-4987-9CD6-BB5D6648C0B5}" type="slidenum">
              <a:rPr lang="nl-NL" sz="1200" smtClean="0"/>
              <a:pPr algn="ctr"/>
              <a:t>36</a:t>
            </a:fld>
            <a:endParaRPr lang="nl-NL" sz="1200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 smtClean="0"/>
              <a:t>4. Regionale biodiversiteit: </a:t>
            </a:r>
            <a:r>
              <a:rPr lang="nl-NL" i="1" dirty="0" smtClean="0"/>
              <a:t>Heidevlinders</a:t>
            </a:r>
            <a:endParaRPr lang="nl-NL" i="1" dirty="0"/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ACB5A747-E15D-3945-A5C7-EAF8FE7F4CBB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684056"/>
            <a:ext cx="3411837" cy="3960000"/>
          </a:xfrm>
          <a:prstGeom prst="rect">
            <a:avLst/>
          </a:prstGeom>
        </p:spPr>
      </p:pic>
      <p:pic>
        <p:nvPicPr>
          <p:cNvPr id="8" name="Picture 14">
            <a:extLst>
              <a:ext uri="{FF2B5EF4-FFF2-40B4-BE49-F238E27FC236}">
                <a16:creationId xmlns:a16="http://schemas.microsoft.com/office/drawing/2014/main" id="{D1D00EA9-BB47-F341-8A73-7CAEAADEF9B0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8657" y="684056"/>
            <a:ext cx="3411837" cy="3960000"/>
          </a:xfrm>
          <a:prstGeom prst="rect">
            <a:avLst/>
          </a:prstGeom>
        </p:spPr>
      </p:pic>
      <p:sp>
        <p:nvSpPr>
          <p:cNvPr id="4" name="Ovaal 3"/>
          <p:cNvSpPr/>
          <p:nvPr/>
        </p:nvSpPr>
        <p:spPr>
          <a:xfrm>
            <a:off x="2411760" y="2139702"/>
            <a:ext cx="504056" cy="36004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Ovaal 6"/>
          <p:cNvSpPr/>
          <p:nvPr/>
        </p:nvSpPr>
        <p:spPr>
          <a:xfrm>
            <a:off x="2411760" y="2571750"/>
            <a:ext cx="504056" cy="36004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Ovaal 8"/>
          <p:cNvSpPr/>
          <p:nvPr/>
        </p:nvSpPr>
        <p:spPr>
          <a:xfrm>
            <a:off x="6804248" y="2139702"/>
            <a:ext cx="504056" cy="36004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Ovaal 9"/>
          <p:cNvSpPr/>
          <p:nvPr/>
        </p:nvSpPr>
        <p:spPr>
          <a:xfrm>
            <a:off x="6804248" y="2571750"/>
            <a:ext cx="504056" cy="36004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30236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45CA951-4815-4987-9CD6-BB5D6648C0B5}" type="slidenum">
              <a:rPr lang="nl-NL" sz="1200" smtClean="0"/>
              <a:pPr algn="ctr"/>
              <a:t>37</a:t>
            </a:fld>
            <a:endParaRPr lang="nl-NL" sz="1200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 smtClean="0"/>
              <a:t>4. Regionale biodiversiteit: </a:t>
            </a:r>
            <a:r>
              <a:rPr lang="nl-NL" i="1" dirty="0" smtClean="0"/>
              <a:t>Bosvlinders</a:t>
            </a:r>
            <a:endParaRPr lang="nl-NL" i="1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A99A5BE-044C-0C44-860F-5695D818243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756064"/>
            <a:ext cx="3405601" cy="3960000"/>
          </a:xfrm>
          <a:prstGeom prst="rect">
            <a:avLst/>
          </a:prstGeom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id="{ED38D36C-45D3-3D43-8FB9-B1E056FD447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4894" y="756064"/>
            <a:ext cx="3405600" cy="3960000"/>
          </a:xfrm>
          <a:prstGeom prst="rect">
            <a:avLst/>
          </a:prstGeom>
        </p:spPr>
      </p:pic>
      <p:sp>
        <p:nvSpPr>
          <p:cNvPr id="6" name="Ovaal 5"/>
          <p:cNvSpPr/>
          <p:nvPr/>
        </p:nvSpPr>
        <p:spPr>
          <a:xfrm>
            <a:off x="2411760" y="2139702"/>
            <a:ext cx="504056" cy="100811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Ovaal 6"/>
          <p:cNvSpPr/>
          <p:nvPr/>
        </p:nvSpPr>
        <p:spPr>
          <a:xfrm>
            <a:off x="6876256" y="2139702"/>
            <a:ext cx="504056" cy="100811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Ovaal 7"/>
          <p:cNvSpPr/>
          <p:nvPr/>
        </p:nvSpPr>
        <p:spPr>
          <a:xfrm>
            <a:off x="3275856" y="2139702"/>
            <a:ext cx="504056" cy="100811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Ovaal 8"/>
          <p:cNvSpPr/>
          <p:nvPr/>
        </p:nvSpPr>
        <p:spPr>
          <a:xfrm>
            <a:off x="7668344" y="2139702"/>
            <a:ext cx="504056" cy="100811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Ovaal 9"/>
          <p:cNvSpPr/>
          <p:nvPr/>
        </p:nvSpPr>
        <p:spPr>
          <a:xfrm>
            <a:off x="1619672" y="3363838"/>
            <a:ext cx="1152128" cy="57606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Ovaal 10"/>
          <p:cNvSpPr/>
          <p:nvPr/>
        </p:nvSpPr>
        <p:spPr>
          <a:xfrm>
            <a:off x="6084168" y="3368815"/>
            <a:ext cx="1152128" cy="57606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8150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A8A8AF6-0B45-6C4F-81FA-62CE9A770A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45CA951-4815-4987-9CD6-BB5D6648C0B5}" type="slidenum">
              <a:rPr lang="nl-NL" sz="1200" smtClean="0"/>
              <a:pPr algn="ctr"/>
              <a:t>38</a:t>
            </a:fld>
            <a:endParaRPr lang="nl-NL" sz="1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3CD097-7A7C-5F43-88CB-3ECA5B7DF3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4. </a:t>
            </a:r>
            <a:r>
              <a:rPr lang="en-US" dirty="0" err="1" smtClean="0"/>
              <a:t>Brongebieden</a:t>
            </a:r>
            <a:r>
              <a:rPr lang="en-US" dirty="0" smtClean="0"/>
              <a:t> en </a:t>
            </a:r>
            <a:r>
              <a:rPr lang="en-US" dirty="0" err="1" smtClean="0"/>
              <a:t>verbindingszones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BF7D8B-4251-7743-AFC2-5B30BCA9418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53" y="1294933"/>
            <a:ext cx="2880000" cy="336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9CECBF-F0EB-6346-92D3-69AA3DDB731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8160" y="1292850"/>
            <a:ext cx="2880000" cy="336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264C2F-B4F1-BF4B-9D1B-68B81188D03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0056" y="1307310"/>
            <a:ext cx="2880000" cy="334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315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CDA2F96-A7E1-BB4A-BCDE-103D464590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45CA951-4815-4987-9CD6-BB5D6648C0B5}" type="slidenum">
              <a:rPr lang="nl-NL" sz="1200" smtClean="0"/>
              <a:pPr algn="ctr"/>
              <a:t>39</a:t>
            </a:fld>
            <a:endParaRPr lang="nl-NL" sz="1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C57A60-E029-F048-B3FF-826CB3C3B3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4. </a:t>
            </a:r>
            <a:r>
              <a:rPr lang="en-US" dirty="0" err="1" smtClean="0"/>
              <a:t>Brongebieden</a:t>
            </a:r>
            <a:r>
              <a:rPr lang="en-US" dirty="0" smtClean="0"/>
              <a:t> en </a:t>
            </a:r>
            <a:r>
              <a:rPr lang="en-US" dirty="0" err="1" smtClean="0"/>
              <a:t>verbindingszones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CC6434-F2AB-DA43-B594-527235806F9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1673" y="1229573"/>
            <a:ext cx="2880000" cy="3358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E73638-6903-984C-AC42-66FD702136E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2160" y="1271553"/>
            <a:ext cx="2808000" cy="32744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CEB7DA-0AC2-FE4D-913B-05A33E91C64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66" y="1229572"/>
            <a:ext cx="2880000" cy="3358402"/>
          </a:xfrm>
          <a:prstGeom prst="rect">
            <a:avLst/>
          </a:prstGeom>
        </p:spPr>
      </p:pic>
      <p:sp>
        <p:nvSpPr>
          <p:cNvPr id="5" name="Ovaal 4"/>
          <p:cNvSpPr/>
          <p:nvPr/>
        </p:nvSpPr>
        <p:spPr>
          <a:xfrm>
            <a:off x="1115616" y="2067694"/>
            <a:ext cx="936104" cy="576064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Ovaal 9"/>
          <p:cNvSpPr/>
          <p:nvPr/>
        </p:nvSpPr>
        <p:spPr>
          <a:xfrm>
            <a:off x="827584" y="2712303"/>
            <a:ext cx="936104" cy="576064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Ovaal 10"/>
          <p:cNvSpPr/>
          <p:nvPr/>
        </p:nvSpPr>
        <p:spPr>
          <a:xfrm>
            <a:off x="1517975" y="1494024"/>
            <a:ext cx="547447" cy="531141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26119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6F3D896-6148-A34B-81B6-C5D46E091391}"/>
              </a:ext>
            </a:extLst>
          </p:cNvPr>
          <p:cNvSpPr/>
          <p:nvPr/>
        </p:nvSpPr>
        <p:spPr>
          <a:xfrm>
            <a:off x="720392" y="880022"/>
            <a:ext cx="3528000" cy="4140000"/>
          </a:xfrm>
          <a:prstGeom prst="roundRect">
            <a:avLst>
              <a:gd name="adj" fmla="val 4385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400" dirty="0" err="1">
                <a:solidFill>
                  <a:schemeClr val="accent5">
                    <a:lumMod val="50000"/>
                  </a:schemeClr>
                </a:solidFill>
              </a:rPr>
              <a:t>Leefomgeving</a:t>
            </a:r>
            <a:endParaRPr lang="en-US" sz="1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45CA951-4815-4987-9CD6-BB5D6648C0B5}" type="slidenum">
              <a:rPr lang="nl-NL" sz="1100" smtClean="0"/>
              <a:pPr algn="ctr"/>
              <a:t>4</a:t>
            </a:fld>
            <a:endParaRPr lang="nl-NL" sz="1100" dirty="0"/>
          </a:p>
        </p:txBody>
      </p:sp>
      <p:sp>
        <p:nvSpPr>
          <p:cNvPr id="51" name="Text Placeholder 50">
            <a:extLst>
              <a:ext uri="{FF2B5EF4-FFF2-40B4-BE49-F238E27FC236}">
                <a16:creationId xmlns:a16="http://schemas.microsoft.com/office/drawing/2014/main" id="{C7E6A100-ADB8-C149-8716-ECD76D81207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7544" y="180000"/>
            <a:ext cx="7632848" cy="576064"/>
          </a:xfrm>
        </p:spPr>
        <p:txBody>
          <a:bodyPr>
            <a:normAutofit/>
          </a:bodyPr>
          <a:lstStyle/>
          <a:p>
            <a:r>
              <a:rPr lang="en-US" dirty="0" err="1" smtClean="0"/>
              <a:t>Ecosysteemrekeningen</a:t>
            </a:r>
            <a:r>
              <a:rPr lang="en-US" dirty="0" smtClean="0"/>
              <a:t>: </a:t>
            </a:r>
            <a:r>
              <a:rPr lang="en-US" dirty="0" err="1" smtClean="0"/>
              <a:t>opbouw</a:t>
            </a:r>
            <a:endParaRPr lang="en-US" dirty="0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0570FA0-8B83-824E-80EE-383961FB7148}"/>
              </a:ext>
            </a:extLst>
          </p:cNvPr>
          <p:cNvSpPr/>
          <p:nvPr/>
        </p:nvSpPr>
        <p:spPr>
          <a:xfrm>
            <a:off x="864391" y="1240022"/>
            <a:ext cx="3240000" cy="3347952"/>
          </a:xfrm>
          <a:prstGeom prst="roundRect">
            <a:avLst>
              <a:gd name="adj" fmla="val 4308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</a:rPr>
              <a:t>Ecosystemen</a:t>
            </a:r>
            <a:endParaRPr lang="en-US" sz="1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CE8ED25-8759-0146-8041-535BA7046F2B}"/>
              </a:ext>
            </a:extLst>
          </p:cNvPr>
          <p:cNvSpPr/>
          <p:nvPr/>
        </p:nvSpPr>
        <p:spPr>
          <a:xfrm>
            <a:off x="1008392" y="1888022"/>
            <a:ext cx="2015342" cy="5400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</a:rPr>
              <a:t>Ecosysteem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1400" i="1" dirty="0" err="1">
                <a:solidFill>
                  <a:schemeClr val="accent3">
                    <a:lumMod val="50000"/>
                  </a:schemeClr>
                </a:solidFill>
              </a:rPr>
              <a:t>omvang</a:t>
            </a:r>
            <a:endParaRPr lang="en-US" sz="1400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6A7C6DF-5CC2-9740-97DC-BDCE67A55BE7}"/>
              </a:ext>
            </a:extLst>
          </p:cNvPr>
          <p:cNvSpPr/>
          <p:nvPr/>
        </p:nvSpPr>
        <p:spPr>
          <a:xfrm>
            <a:off x="1008391" y="3508022"/>
            <a:ext cx="2015343" cy="5400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</a:rPr>
              <a:t>Ecosysteem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1400" i="1" dirty="0" err="1">
                <a:solidFill>
                  <a:schemeClr val="accent3">
                    <a:lumMod val="50000"/>
                  </a:schemeClr>
                </a:solidFill>
              </a:rPr>
              <a:t>kwaliteit</a:t>
            </a:r>
            <a:endParaRPr lang="en-US" sz="1400" i="1" dirty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r>
              <a:rPr lang="en-US" sz="1100" dirty="0">
                <a:solidFill>
                  <a:schemeClr val="accent3">
                    <a:lumMod val="50000"/>
                  </a:schemeClr>
                </a:solidFill>
              </a:rPr>
              <a:t>(inc. </a:t>
            </a:r>
            <a:r>
              <a:rPr lang="en-US" sz="1100" dirty="0" err="1">
                <a:solidFill>
                  <a:schemeClr val="accent3">
                    <a:lumMod val="50000"/>
                  </a:schemeClr>
                </a:solidFill>
              </a:rPr>
              <a:t>biodiversiteit</a:t>
            </a:r>
            <a:r>
              <a:rPr lang="en-US" sz="1100" dirty="0">
                <a:solidFill>
                  <a:schemeClr val="accent3">
                    <a:lumMod val="50000"/>
                  </a:schemeClr>
                </a:solidFill>
              </a:rPr>
              <a:t>)</a:t>
            </a:r>
            <a:endParaRPr lang="en-US" sz="1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E774E14-5151-D249-BBF7-884C5E8E43EC}"/>
              </a:ext>
            </a:extLst>
          </p:cNvPr>
          <p:cNvSpPr/>
          <p:nvPr/>
        </p:nvSpPr>
        <p:spPr>
          <a:xfrm>
            <a:off x="2412392" y="2680022"/>
            <a:ext cx="1548000" cy="5400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</a:rPr>
              <a:t>Ecosysteemdienst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1400" i="1" dirty="0" err="1">
                <a:solidFill>
                  <a:schemeClr val="accent3">
                    <a:lumMod val="50000"/>
                  </a:schemeClr>
                </a:solidFill>
              </a:rPr>
              <a:t>capaciteit</a:t>
            </a:r>
            <a:endParaRPr lang="en-US" sz="1400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cxnSp>
        <p:nvCxnSpPr>
          <p:cNvPr id="17" name="Curved Connector 16">
            <a:extLst>
              <a:ext uri="{FF2B5EF4-FFF2-40B4-BE49-F238E27FC236}">
                <a16:creationId xmlns:a16="http://schemas.microsoft.com/office/drawing/2014/main" id="{3CF77F20-F9D9-FB4A-B176-4D3C98342428}"/>
              </a:ext>
            </a:extLst>
          </p:cNvPr>
          <p:cNvCxnSpPr>
            <a:cxnSpLocks/>
            <a:stCxn id="5" idx="2"/>
            <a:endCxn id="8" idx="1"/>
          </p:cNvCxnSpPr>
          <p:nvPr/>
        </p:nvCxnSpPr>
        <p:spPr>
          <a:xfrm rot="16200000" flipH="1">
            <a:off x="1953227" y="2490857"/>
            <a:ext cx="522000" cy="396329"/>
          </a:xfrm>
          <a:prstGeom prst="curvedConnector2">
            <a:avLst/>
          </a:prstGeom>
          <a:ln w="25400">
            <a:solidFill>
              <a:schemeClr val="accent2"/>
            </a:solidFill>
            <a:headEnd w="lg" len="sm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urved Connector 24">
            <a:extLst>
              <a:ext uri="{FF2B5EF4-FFF2-40B4-BE49-F238E27FC236}">
                <a16:creationId xmlns:a16="http://schemas.microsoft.com/office/drawing/2014/main" id="{7C222A63-31F4-774E-B343-B320A8F78647}"/>
              </a:ext>
            </a:extLst>
          </p:cNvPr>
          <p:cNvCxnSpPr>
            <a:cxnSpLocks/>
            <a:stCxn id="6" idx="0"/>
            <a:endCxn id="8" idx="1"/>
          </p:cNvCxnSpPr>
          <p:nvPr/>
        </p:nvCxnSpPr>
        <p:spPr>
          <a:xfrm rot="5400000" flipH="1" flipV="1">
            <a:off x="1935227" y="3030858"/>
            <a:ext cx="558000" cy="396329"/>
          </a:xfrm>
          <a:prstGeom prst="curvedConnector2">
            <a:avLst/>
          </a:prstGeom>
          <a:ln w="25400">
            <a:solidFill>
              <a:schemeClr val="accent2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D97F85C9-3BFF-854A-9054-0F36BAA63877}"/>
              </a:ext>
            </a:extLst>
          </p:cNvPr>
          <p:cNvSpPr/>
          <p:nvPr/>
        </p:nvSpPr>
        <p:spPr>
          <a:xfrm>
            <a:off x="1151527" y="4263478"/>
            <a:ext cx="2664296" cy="61993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>
                <a:solidFill>
                  <a:schemeClr val="accent5">
                    <a:lumMod val="50000"/>
                  </a:schemeClr>
                </a:solidFill>
              </a:rPr>
              <a:t>Abiotisch</a:t>
            </a:r>
            <a:endParaRPr lang="en-US" sz="1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37B3A1FD-8732-4E4E-917C-EADAABC4267B}"/>
              </a:ext>
            </a:extLst>
          </p:cNvPr>
          <p:cNvSpPr/>
          <p:nvPr/>
        </p:nvSpPr>
        <p:spPr>
          <a:xfrm>
            <a:off x="5760391" y="888460"/>
            <a:ext cx="2340001" cy="4131562"/>
          </a:xfrm>
          <a:prstGeom prst="roundRect">
            <a:avLst>
              <a:gd name="adj" fmla="val 4385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400" dirty="0" err="1">
                <a:solidFill>
                  <a:schemeClr val="accent5">
                    <a:lumMod val="50000"/>
                  </a:schemeClr>
                </a:solidFill>
              </a:rPr>
              <a:t>Maatschappij</a:t>
            </a:r>
            <a:endParaRPr lang="en-US" sz="1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30F1D314-A073-F74A-9691-C32BB6CA44E0}"/>
              </a:ext>
            </a:extLst>
          </p:cNvPr>
          <p:cNvSpPr/>
          <p:nvPr/>
        </p:nvSpPr>
        <p:spPr>
          <a:xfrm>
            <a:off x="6552392" y="1240021"/>
            <a:ext cx="1367887" cy="3635993"/>
          </a:xfrm>
          <a:prstGeom prst="roundRect">
            <a:avLst>
              <a:gd name="adj" fmla="val 4308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</a:rPr>
              <a:t>Economie</a:t>
            </a:r>
            <a:endParaRPr lang="en-US" sz="1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70A92B27-E31A-2448-B44F-5093CAC54EA0}"/>
              </a:ext>
            </a:extLst>
          </p:cNvPr>
          <p:cNvSpPr/>
          <p:nvPr/>
        </p:nvSpPr>
        <p:spPr>
          <a:xfrm>
            <a:off x="6120624" y="2680022"/>
            <a:ext cx="1260000" cy="5400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</a:rPr>
              <a:t>Baten</a:t>
            </a:r>
            <a:endParaRPr lang="en-US" sz="1400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61750D7C-1853-AC4E-BAD0-08FE74AEA845}"/>
              </a:ext>
            </a:extLst>
          </p:cNvPr>
          <p:cNvSpPr/>
          <p:nvPr/>
        </p:nvSpPr>
        <p:spPr>
          <a:xfrm>
            <a:off x="6120624" y="3775661"/>
            <a:ext cx="1260000" cy="5400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</a:rPr>
              <a:t>Waarde</a:t>
            </a:r>
            <a:endParaRPr lang="en-US" sz="1400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cxnSp>
        <p:nvCxnSpPr>
          <p:cNvPr id="46" name="Curved Connector 45">
            <a:extLst>
              <a:ext uri="{FF2B5EF4-FFF2-40B4-BE49-F238E27FC236}">
                <a16:creationId xmlns:a16="http://schemas.microsoft.com/office/drawing/2014/main" id="{638E9E19-E4D7-A146-B044-F7109C6FED26}"/>
              </a:ext>
            </a:extLst>
          </p:cNvPr>
          <p:cNvCxnSpPr>
            <a:cxnSpLocks/>
            <a:stCxn id="8" idx="3"/>
            <a:endCxn id="37" idx="1"/>
          </p:cNvCxnSpPr>
          <p:nvPr/>
        </p:nvCxnSpPr>
        <p:spPr>
          <a:xfrm>
            <a:off x="3960392" y="2950022"/>
            <a:ext cx="2160232" cy="0"/>
          </a:xfrm>
          <a:prstGeom prst="straightConnector1">
            <a:avLst/>
          </a:prstGeom>
          <a:ln w="25400">
            <a:solidFill>
              <a:schemeClr val="accent2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val 49">
            <a:extLst>
              <a:ext uri="{FF2B5EF4-FFF2-40B4-BE49-F238E27FC236}">
                <a16:creationId xmlns:a16="http://schemas.microsoft.com/office/drawing/2014/main" id="{8BF242B5-ACC5-B043-9ACB-75DF5891107F}"/>
              </a:ext>
            </a:extLst>
          </p:cNvPr>
          <p:cNvSpPr/>
          <p:nvPr/>
        </p:nvSpPr>
        <p:spPr>
          <a:xfrm>
            <a:off x="4319879" y="2680022"/>
            <a:ext cx="1368152" cy="5400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1400" dirty="0" err="1">
                <a:solidFill>
                  <a:schemeClr val="accent2"/>
                </a:solidFill>
              </a:rPr>
              <a:t>Ecosysteem</a:t>
            </a:r>
            <a:r>
              <a:rPr lang="en-US" sz="1400" dirty="0">
                <a:solidFill>
                  <a:schemeClr val="accent2"/>
                </a:solidFill>
              </a:rPr>
              <a:t> </a:t>
            </a:r>
            <a:r>
              <a:rPr lang="en-US" sz="1400" dirty="0" err="1">
                <a:solidFill>
                  <a:schemeClr val="accent2"/>
                </a:solidFill>
              </a:rPr>
              <a:t>diensten</a:t>
            </a:r>
            <a:endParaRPr lang="en-US" sz="1400" dirty="0">
              <a:solidFill>
                <a:schemeClr val="accent2"/>
              </a:solidFill>
            </a:endParaRPr>
          </a:p>
        </p:txBody>
      </p:sp>
      <p:cxnSp>
        <p:nvCxnSpPr>
          <p:cNvPr id="21" name="Curved Connector 20">
            <a:extLst>
              <a:ext uri="{FF2B5EF4-FFF2-40B4-BE49-F238E27FC236}">
                <a16:creationId xmlns:a16="http://schemas.microsoft.com/office/drawing/2014/main" id="{2D328E17-13DA-FE4F-BFDA-C01090AFB0EE}"/>
              </a:ext>
            </a:extLst>
          </p:cNvPr>
          <p:cNvCxnSpPr>
            <a:cxnSpLocks/>
            <a:stCxn id="50" idx="4"/>
            <a:endCxn id="6" idx="3"/>
          </p:cNvCxnSpPr>
          <p:nvPr/>
        </p:nvCxnSpPr>
        <p:spPr>
          <a:xfrm rot="5400000">
            <a:off x="3734845" y="2508912"/>
            <a:ext cx="558000" cy="1980221"/>
          </a:xfrm>
          <a:prstGeom prst="curvedConnector2">
            <a:avLst/>
          </a:prstGeom>
          <a:ln w="25400">
            <a:solidFill>
              <a:schemeClr val="accent2"/>
            </a:solidFill>
            <a:prstDash val="sys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urved Connector 25">
            <a:extLst>
              <a:ext uri="{FF2B5EF4-FFF2-40B4-BE49-F238E27FC236}">
                <a16:creationId xmlns:a16="http://schemas.microsoft.com/office/drawing/2014/main" id="{6A9E6EF9-C89C-AD4E-BB23-C69EC772830C}"/>
              </a:ext>
            </a:extLst>
          </p:cNvPr>
          <p:cNvCxnSpPr>
            <a:cxnSpLocks/>
            <a:endCxn id="6" idx="3"/>
          </p:cNvCxnSpPr>
          <p:nvPr/>
        </p:nvCxnSpPr>
        <p:spPr>
          <a:xfrm flipH="1">
            <a:off x="3023734" y="3778022"/>
            <a:ext cx="2736657" cy="0"/>
          </a:xfrm>
          <a:prstGeom prst="straightConnector1">
            <a:avLst/>
          </a:prstGeom>
          <a:ln w="25400">
            <a:solidFill>
              <a:schemeClr val="accent2"/>
            </a:solidFill>
            <a:prstDash val="sys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urved Connector 27">
            <a:extLst>
              <a:ext uri="{FF2B5EF4-FFF2-40B4-BE49-F238E27FC236}">
                <a16:creationId xmlns:a16="http://schemas.microsoft.com/office/drawing/2014/main" id="{90C95D85-7C4D-464D-8987-686FF883AB41}"/>
              </a:ext>
            </a:extLst>
          </p:cNvPr>
          <p:cNvCxnSpPr>
            <a:cxnSpLocks/>
            <a:endCxn id="5" idx="3"/>
          </p:cNvCxnSpPr>
          <p:nvPr/>
        </p:nvCxnSpPr>
        <p:spPr>
          <a:xfrm flipH="1" flipV="1">
            <a:off x="3023734" y="2158022"/>
            <a:ext cx="3528658" cy="12699"/>
          </a:xfrm>
          <a:prstGeom prst="straightConnector1">
            <a:avLst/>
          </a:prstGeom>
          <a:ln w="25400">
            <a:solidFill>
              <a:schemeClr val="accent2"/>
            </a:solidFill>
            <a:prstDash val="sys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urved Connector 39">
            <a:extLst>
              <a:ext uri="{FF2B5EF4-FFF2-40B4-BE49-F238E27FC236}">
                <a16:creationId xmlns:a16="http://schemas.microsoft.com/office/drawing/2014/main" id="{6830C58E-FE30-1D42-8E45-6E4A5D4D18EE}"/>
              </a:ext>
            </a:extLst>
          </p:cNvPr>
          <p:cNvCxnSpPr>
            <a:cxnSpLocks/>
            <a:stCxn id="50" idx="0"/>
            <a:endCxn id="5" idx="3"/>
          </p:cNvCxnSpPr>
          <p:nvPr/>
        </p:nvCxnSpPr>
        <p:spPr>
          <a:xfrm rot="16200000" flipV="1">
            <a:off x="3752845" y="1428911"/>
            <a:ext cx="522000" cy="1980221"/>
          </a:xfrm>
          <a:prstGeom prst="curvedConnector2">
            <a:avLst/>
          </a:prstGeom>
          <a:ln w="25400">
            <a:solidFill>
              <a:schemeClr val="accent2"/>
            </a:solidFill>
            <a:prstDash val="sys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kstvak 11">
            <a:extLst>
              <a:ext uri="{FF2B5EF4-FFF2-40B4-BE49-F238E27FC236}">
                <a16:creationId xmlns:a16="http://schemas.microsoft.com/office/drawing/2014/main" id="{858DD498-F28F-0098-0B96-8E38E29BA878}"/>
              </a:ext>
            </a:extLst>
          </p:cNvPr>
          <p:cNvSpPr txBox="1"/>
          <p:nvPr/>
        </p:nvSpPr>
        <p:spPr>
          <a:xfrm>
            <a:off x="4513275" y="1898064"/>
            <a:ext cx="9813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>
                <a:solidFill>
                  <a:srgbClr val="C00000"/>
                </a:solidFill>
              </a:rPr>
              <a:t>Milieudruk</a:t>
            </a:r>
          </a:p>
        </p:txBody>
      </p:sp>
      <p:cxnSp>
        <p:nvCxnSpPr>
          <p:cNvPr id="19" name="Rechte verbindingslijn met pijl 18">
            <a:extLst>
              <a:ext uri="{FF2B5EF4-FFF2-40B4-BE49-F238E27FC236}">
                <a16:creationId xmlns:a16="http://schemas.microsoft.com/office/drawing/2014/main" id="{7A9C48D2-C0B2-4BE3-F38D-21B6469D6846}"/>
              </a:ext>
            </a:extLst>
          </p:cNvPr>
          <p:cNvCxnSpPr>
            <a:cxnSpLocks/>
            <a:stCxn id="37" idx="2"/>
            <a:endCxn id="38" idx="0"/>
          </p:cNvCxnSpPr>
          <p:nvPr/>
        </p:nvCxnSpPr>
        <p:spPr>
          <a:xfrm>
            <a:off x="6750624" y="3220022"/>
            <a:ext cx="0" cy="555639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5616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37" grpId="0" animBg="1"/>
      <p:bldP spid="38" grpId="0" animBg="1"/>
      <p:bldP spid="50" grpId="0" animBg="1"/>
      <p:bldP spid="1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45CA951-4815-4987-9CD6-BB5D6648C0B5}" type="slidenum">
              <a:rPr lang="nl-NL" sz="1200" smtClean="0"/>
              <a:pPr algn="ctr"/>
              <a:t>40</a:t>
            </a:fld>
            <a:endParaRPr lang="nl-NL" sz="1200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 smtClean="0"/>
              <a:t>Toepassingen NKR/ Ecosysteemrekeningen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nl-NL" b="1" dirty="0">
                <a:solidFill>
                  <a:srgbClr val="C00000"/>
                </a:solidFill>
              </a:rPr>
              <a:t>Ex ante</a:t>
            </a:r>
          </a:p>
          <a:p>
            <a:pPr lvl="1"/>
            <a:r>
              <a:rPr lang="nl-NL" dirty="0"/>
              <a:t>Systeemanalyse</a:t>
            </a:r>
          </a:p>
          <a:p>
            <a:pPr lvl="2"/>
            <a:r>
              <a:rPr lang="nl-NL" dirty="0"/>
              <a:t>0-meting</a:t>
            </a:r>
          </a:p>
          <a:p>
            <a:pPr lvl="1"/>
            <a:r>
              <a:rPr lang="nl-NL" dirty="0" err="1" smtClean="0"/>
              <a:t>MKBAs</a:t>
            </a:r>
            <a:endParaRPr lang="nl-NL" dirty="0"/>
          </a:p>
          <a:p>
            <a:pPr lvl="2"/>
            <a:r>
              <a:rPr lang="nl-NL" dirty="0"/>
              <a:t>Probleemanalyse</a:t>
            </a:r>
          </a:p>
          <a:p>
            <a:pPr lvl="2"/>
            <a:r>
              <a:rPr lang="nl-NL" dirty="0"/>
              <a:t>Data en concepten</a:t>
            </a:r>
          </a:p>
          <a:p>
            <a:pPr lvl="2"/>
            <a:r>
              <a:rPr lang="nl-NL" dirty="0"/>
              <a:t>Vergelijkbare gebieden</a:t>
            </a:r>
          </a:p>
          <a:p>
            <a:r>
              <a:rPr lang="nl-NL" b="1" dirty="0">
                <a:solidFill>
                  <a:srgbClr val="C00000"/>
                </a:solidFill>
              </a:rPr>
              <a:t>Ex post</a:t>
            </a:r>
          </a:p>
          <a:p>
            <a:pPr lvl="1"/>
            <a:r>
              <a:rPr lang="nl-NL" dirty="0"/>
              <a:t>Monitoring</a:t>
            </a:r>
          </a:p>
          <a:p>
            <a:pPr lvl="1"/>
            <a:r>
              <a:rPr lang="nl-NL" dirty="0" smtClean="0"/>
              <a:t>Beleidsevaluaties</a:t>
            </a:r>
            <a:endParaRPr lang="nl-NL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16"/>
          </p:nvPr>
        </p:nvSpPr>
        <p:spPr>
          <a:xfrm>
            <a:off x="3923929" y="936000"/>
            <a:ext cx="4896544" cy="4139944"/>
          </a:xfrm>
        </p:spPr>
        <p:txBody>
          <a:bodyPr>
            <a:normAutofit fontScale="92500" lnSpcReduction="10000"/>
          </a:bodyPr>
          <a:lstStyle/>
          <a:p>
            <a:r>
              <a:rPr lang="nl-NL" b="1" dirty="0">
                <a:solidFill>
                  <a:srgbClr val="C00000"/>
                </a:solidFill>
              </a:rPr>
              <a:t>Internationaal</a:t>
            </a:r>
          </a:p>
          <a:p>
            <a:pPr lvl="1"/>
            <a:r>
              <a:rPr lang="nl-NL" dirty="0" err="1" smtClean="0"/>
              <a:t>Sustainable</a:t>
            </a:r>
            <a:r>
              <a:rPr lang="nl-NL" dirty="0" smtClean="0"/>
              <a:t> Development Goals</a:t>
            </a:r>
          </a:p>
          <a:p>
            <a:pPr lvl="1"/>
            <a:r>
              <a:rPr lang="nl-NL" dirty="0" smtClean="0"/>
              <a:t>CBD Global </a:t>
            </a:r>
            <a:r>
              <a:rPr lang="nl-NL" dirty="0" err="1"/>
              <a:t>b</a:t>
            </a:r>
            <a:r>
              <a:rPr lang="nl-NL" dirty="0" err="1" smtClean="0"/>
              <a:t>iodiversity</a:t>
            </a:r>
            <a:r>
              <a:rPr lang="nl-NL" dirty="0" smtClean="0"/>
              <a:t> </a:t>
            </a:r>
            <a:r>
              <a:rPr lang="nl-NL" dirty="0" err="1" smtClean="0"/>
              <a:t>framework</a:t>
            </a:r>
            <a:endParaRPr lang="nl-NL" dirty="0"/>
          </a:p>
          <a:p>
            <a:pPr lvl="1"/>
            <a:r>
              <a:rPr lang="nl-NL" dirty="0" err="1" smtClean="0"/>
              <a:t>Eurostat</a:t>
            </a:r>
            <a:r>
              <a:rPr lang="nl-NL" dirty="0" smtClean="0"/>
              <a:t> verordening</a:t>
            </a:r>
            <a:endParaRPr lang="nl-NL" dirty="0"/>
          </a:p>
          <a:p>
            <a:r>
              <a:rPr lang="nl-NL" b="1" dirty="0">
                <a:solidFill>
                  <a:srgbClr val="C00000"/>
                </a:solidFill>
              </a:rPr>
              <a:t>Nationaal</a:t>
            </a:r>
          </a:p>
          <a:p>
            <a:pPr lvl="1"/>
            <a:r>
              <a:rPr lang="nl-NL" dirty="0" smtClean="0"/>
              <a:t>Monitor Brede Welvaart</a:t>
            </a:r>
            <a:endParaRPr lang="nl-NL" dirty="0"/>
          </a:p>
          <a:p>
            <a:pPr lvl="1"/>
            <a:r>
              <a:rPr lang="nl-NL" dirty="0" smtClean="0"/>
              <a:t>Nat. programma </a:t>
            </a:r>
            <a:r>
              <a:rPr lang="nl-NL" dirty="0"/>
              <a:t>l</a:t>
            </a:r>
            <a:r>
              <a:rPr lang="nl-NL" dirty="0" smtClean="0"/>
              <a:t>andelijk gebied?</a:t>
            </a:r>
            <a:endParaRPr lang="nl-NL" dirty="0"/>
          </a:p>
          <a:p>
            <a:pPr lvl="1"/>
            <a:r>
              <a:rPr lang="nl-NL" dirty="0"/>
              <a:t>Basiskwaliteit </a:t>
            </a:r>
            <a:r>
              <a:rPr lang="nl-NL" dirty="0" smtClean="0"/>
              <a:t>Natuur?</a:t>
            </a:r>
            <a:endParaRPr lang="nl-NL" dirty="0"/>
          </a:p>
          <a:p>
            <a:r>
              <a:rPr lang="nl-NL" b="1" dirty="0">
                <a:solidFill>
                  <a:srgbClr val="C00000"/>
                </a:solidFill>
              </a:rPr>
              <a:t>Regionaal</a:t>
            </a:r>
          </a:p>
          <a:p>
            <a:pPr lvl="1"/>
            <a:r>
              <a:rPr lang="nl-NL" dirty="0" smtClean="0"/>
              <a:t>Ruimtelijke ordening</a:t>
            </a:r>
          </a:p>
          <a:p>
            <a:pPr lvl="1"/>
            <a:r>
              <a:rPr lang="nl-NL" dirty="0" smtClean="0"/>
              <a:t>Omgevingswet en -visie?</a:t>
            </a:r>
          </a:p>
          <a:p>
            <a:pPr lvl="1"/>
            <a:r>
              <a:rPr lang="nl-NL" dirty="0" smtClean="0"/>
              <a:t>Collectieven / Landgoederen?</a:t>
            </a:r>
          </a:p>
        </p:txBody>
      </p:sp>
    </p:spTree>
    <p:extLst>
      <p:ext uri="{BB962C8B-B14F-4D97-AF65-F5344CB8AC3E}">
        <p14:creationId xmlns:p14="http://schemas.microsoft.com/office/powerpoint/2010/main" val="318300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5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 smtClean="0"/>
              <a:t>Conclusies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quarter" idx="15"/>
          </p:nvPr>
        </p:nvSpPr>
        <p:spPr>
          <a:xfrm>
            <a:off x="467544" y="771549"/>
            <a:ext cx="7632848" cy="4260825"/>
          </a:xfrm>
        </p:spPr>
        <p:txBody>
          <a:bodyPr/>
          <a:lstStyle/>
          <a:p>
            <a:pPr marL="0" indent="0">
              <a:buNone/>
            </a:pPr>
            <a:r>
              <a:rPr lang="nl-NL" dirty="0" smtClean="0"/>
              <a:t>Natuurlijk kapitaalrekeningen bevat veel </a:t>
            </a:r>
            <a:r>
              <a:rPr lang="nl-NL" b="1" dirty="0" smtClean="0">
                <a:solidFill>
                  <a:srgbClr val="C00000"/>
                </a:solidFill>
              </a:rPr>
              <a:t>informatie</a:t>
            </a:r>
            <a:r>
              <a:rPr lang="nl-NL" dirty="0" smtClean="0"/>
              <a:t> die relevant is vanuit de EU Green Deal…</a:t>
            </a:r>
          </a:p>
          <a:p>
            <a:r>
              <a:rPr lang="nl-NL" sz="2000" dirty="0" err="1" smtClean="0"/>
              <a:t>Klimaatmitigate</a:t>
            </a:r>
            <a:r>
              <a:rPr lang="nl-NL" sz="2000" dirty="0" smtClean="0"/>
              <a:t> en –adaptatie</a:t>
            </a:r>
          </a:p>
          <a:p>
            <a:r>
              <a:rPr lang="nl-NL" sz="2000" dirty="0" smtClean="0"/>
              <a:t>Landbouw &amp; biodiversiteit</a:t>
            </a:r>
          </a:p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r>
              <a:rPr lang="nl-NL" dirty="0" smtClean="0"/>
              <a:t>…en biedt kansen voor </a:t>
            </a:r>
            <a:r>
              <a:rPr lang="nl-NL" b="1" dirty="0" smtClean="0">
                <a:solidFill>
                  <a:srgbClr val="C00000"/>
                </a:solidFill>
              </a:rPr>
              <a:t>integratie</a:t>
            </a:r>
            <a:r>
              <a:rPr lang="nl-NL" dirty="0" smtClean="0"/>
              <a:t>:</a:t>
            </a:r>
          </a:p>
          <a:p>
            <a:r>
              <a:rPr lang="nl-NL" sz="2000" dirty="0"/>
              <a:t>Afruilen</a:t>
            </a:r>
            <a:endParaRPr lang="nl-NL" dirty="0"/>
          </a:p>
          <a:p>
            <a:pPr lvl="1"/>
            <a:r>
              <a:rPr lang="nl-NL" sz="1800" dirty="0"/>
              <a:t>Bepaald (land)gebruik verhinderd ander gebruik of </a:t>
            </a:r>
            <a:r>
              <a:rPr lang="nl-NL" sz="1800" dirty="0" err="1"/>
              <a:t>esd</a:t>
            </a:r>
            <a:endParaRPr lang="nl-NL" sz="1800" dirty="0"/>
          </a:p>
          <a:p>
            <a:pPr lvl="1"/>
            <a:r>
              <a:rPr lang="nl-NL" sz="1800" dirty="0"/>
              <a:t>On-duurzaam gebruik (te intensief gebruik van </a:t>
            </a:r>
            <a:r>
              <a:rPr lang="nl-NL" sz="1800" dirty="0" err="1"/>
              <a:t>esd</a:t>
            </a:r>
            <a:r>
              <a:rPr lang="nl-NL" sz="1800" dirty="0"/>
              <a:t> leidt tot druk)</a:t>
            </a:r>
          </a:p>
          <a:p>
            <a:r>
              <a:rPr lang="nl-NL" sz="2000" dirty="0" smtClean="0"/>
              <a:t>Synergie</a:t>
            </a:r>
            <a:endParaRPr lang="nl-NL" dirty="0" smtClean="0"/>
          </a:p>
          <a:p>
            <a:pPr lvl="1"/>
            <a:r>
              <a:rPr lang="nl-NL" dirty="0" smtClean="0"/>
              <a:t>Bv.: natuurinclusieve landbouw + biodiversiteit + recreatie</a:t>
            </a:r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4294967295"/>
          </p:nvPr>
        </p:nvSpPr>
        <p:spPr>
          <a:xfrm>
            <a:off x="8555038" y="4708525"/>
            <a:ext cx="588962" cy="323850"/>
          </a:xfrm>
        </p:spPr>
        <p:txBody>
          <a:bodyPr/>
          <a:lstStyle/>
          <a:p>
            <a:pPr algn="ctr"/>
            <a:fld id="{845CA951-4815-4987-9CD6-BB5D6648C0B5}" type="slidenum">
              <a:rPr lang="nl-NL" sz="1200" smtClean="0"/>
              <a:pPr algn="ctr"/>
              <a:t>41</a:t>
            </a:fld>
            <a:endParaRPr lang="nl-NL" sz="1200" dirty="0"/>
          </a:p>
        </p:txBody>
      </p:sp>
    </p:spTree>
    <p:extLst>
      <p:ext uri="{BB962C8B-B14F-4D97-AF65-F5344CB8AC3E}">
        <p14:creationId xmlns:p14="http://schemas.microsoft.com/office/powerpoint/2010/main" val="3019244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5656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13967EF5-8D43-6129-3BF7-554E7CAF39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45CA951-4815-4987-9CD6-BB5D6648C0B5}" type="slidenum">
              <a:rPr lang="nl-NL" sz="1200" smtClean="0"/>
              <a:pPr algn="ctr"/>
              <a:t>5</a:t>
            </a:fld>
            <a:endParaRPr lang="nl-NL" sz="1200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804547C-6208-A62F-0C11-8CB83335503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/>
              <a:t>Toepassingen van ecosysteemrekeningen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5AE02F1-90ED-557E-57C9-E4302CD863F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67544" y="900000"/>
            <a:ext cx="3816424" cy="3960000"/>
          </a:xfrm>
        </p:spPr>
        <p:txBody>
          <a:bodyPr>
            <a:normAutofit fontScale="85000" lnSpcReduction="10000"/>
          </a:bodyPr>
          <a:lstStyle/>
          <a:p>
            <a:r>
              <a:rPr lang="nl-NL" b="1" dirty="0">
                <a:solidFill>
                  <a:srgbClr val="C00000"/>
                </a:solidFill>
              </a:rPr>
              <a:t>Zichtbaar maken </a:t>
            </a:r>
            <a:r>
              <a:rPr lang="nl-NL" dirty="0"/>
              <a:t>van de bijdrage van hernieuwbare natuurlijke hulpbronnen aan</a:t>
            </a:r>
          </a:p>
          <a:p>
            <a:pPr lvl="1"/>
            <a:r>
              <a:rPr lang="nl-NL" dirty="0"/>
              <a:t>de economie</a:t>
            </a:r>
          </a:p>
          <a:p>
            <a:pPr lvl="1"/>
            <a:r>
              <a:rPr lang="nl-NL" dirty="0"/>
              <a:t>de brede welvaart</a:t>
            </a:r>
          </a:p>
          <a:p>
            <a:r>
              <a:rPr lang="nl-NL" dirty="0"/>
              <a:t>Analyseren van </a:t>
            </a:r>
            <a:r>
              <a:rPr lang="nl-NL" b="1" dirty="0">
                <a:solidFill>
                  <a:srgbClr val="C00000"/>
                </a:solidFill>
              </a:rPr>
              <a:t>duurzaamheid</a:t>
            </a:r>
            <a:r>
              <a:rPr lang="nl-NL" dirty="0"/>
              <a:t> van het gebruik van de natuur door de mens</a:t>
            </a:r>
          </a:p>
          <a:p>
            <a:pPr lvl="1"/>
            <a:r>
              <a:rPr lang="nl-NL" dirty="0">
                <a:solidFill>
                  <a:srgbClr val="C00000"/>
                </a:solidFill>
              </a:rPr>
              <a:t>afruil</a:t>
            </a:r>
            <a:r>
              <a:rPr lang="nl-NL" dirty="0"/>
              <a:t> tussen ecosysteemdiensten en milieudruk (degradatie van ecosysteemkwaliteit)</a:t>
            </a:r>
          </a:p>
          <a:p>
            <a:pPr lvl="1"/>
            <a:r>
              <a:rPr lang="nl-NL" dirty="0">
                <a:solidFill>
                  <a:srgbClr val="C00000"/>
                </a:solidFill>
              </a:rPr>
              <a:t>synergie</a:t>
            </a:r>
            <a:r>
              <a:rPr lang="nl-NL" dirty="0"/>
              <a:t> tussen gebruiksvormen</a:t>
            </a:r>
          </a:p>
        </p:txBody>
      </p:sp>
      <p:pic>
        <p:nvPicPr>
          <p:cNvPr id="1034" name="Picture 10" descr="Loslopende hond op het strand">
            <a:extLst>
              <a:ext uri="{FF2B5EF4-FFF2-40B4-BE49-F238E27FC236}">
                <a16:creationId xmlns:a16="http://schemas.microsoft.com/office/drawing/2014/main" id="{47B7AAF4-37E8-AFF8-03B4-9D4A70A977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1" t="2390" r="31827" b="1012"/>
          <a:stretch/>
        </p:blipFill>
        <p:spPr bwMode="auto">
          <a:xfrm>
            <a:off x="5004459" y="900000"/>
            <a:ext cx="3311523" cy="380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1384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6DDEA80C-07C3-1A7D-B12C-A7BD215A4C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45CA951-4815-4987-9CD6-BB5D6648C0B5}" type="slidenum">
              <a:rPr lang="nl-NL" sz="1200" smtClean="0"/>
              <a:pPr algn="ctr"/>
              <a:t>6</a:t>
            </a:fld>
            <a:endParaRPr lang="nl-NL" sz="1200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43DCDF9-2CF9-D498-95FF-E100A804E8C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UN System of Environmental-Economic Accounts</a:t>
            </a:r>
            <a:endParaRPr lang="nl-NL" dirty="0"/>
          </a:p>
        </p:txBody>
      </p:sp>
      <p:pic>
        <p:nvPicPr>
          <p:cNvPr id="5" name="Tijdelijke aanduiding voor inhoud 5">
            <a:extLst>
              <a:ext uri="{FF2B5EF4-FFF2-40B4-BE49-F238E27FC236}">
                <a16:creationId xmlns:a16="http://schemas.microsoft.com/office/drawing/2014/main" id="{00321FB8-F86D-47D4-7E41-56122262E63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854794"/>
            <a:ext cx="2502178" cy="32400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7CB767D9-18E0-1B41-BA38-2008AD553DE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5965" y="854794"/>
            <a:ext cx="2502000" cy="3237883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887D5EBA-DB42-D229-F8F3-844E52F5613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4208" y="854794"/>
            <a:ext cx="2289550" cy="324000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FC58BCF3-4E0A-3341-0D75-63096F3A6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1120" y="4219793"/>
            <a:ext cx="2289550" cy="743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571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45CA951-4815-4987-9CD6-BB5D6648C0B5}" type="slidenum">
              <a:rPr lang="nl-NL" sz="1200" smtClean="0"/>
              <a:pPr algn="ctr"/>
              <a:t>7</a:t>
            </a:fld>
            <a:endParaRPr lang="nl-NL" sz="1200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 err="1" smtClean="0"/>
              <a:t>Extent</a:t>
            </a:r>
            <a:r>
              <a:rPr lang="nl-NL" dirty="0" smtClean="0"/>
              <a:t>: Omvang van ecosystemen…</a:t>
            </a:r>
            <a:endParaRPr lang="nl-NL" dirty="0"/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sz="quarter" idx="15"/>
          </p:nvPr>
        </p:nvPicPr>
        <p:blipFill>
          <a:blip r:embed="rId2"/>
          <a:stretch>
            <a:fillRect/>
          </a:stretch>
        </p:blipFill>
        <p:spPr>
          <a:xfrm>
            <a:off x="838658" y="900113"/>
            <a:ext cx="2931197" cy="3959225"/>
          </a:xfrm>
          <a:prstGeom prst="rect">
            <a:avLst/>
          </a:prstGeom>
        </p:spPr>
      </p:pic>
      <p:pic>
        <p:nvPicPr>
          <p:cNvPr id="7" name="Tijdelijke aanduiding voor inhoud 6"/>
          <p:cNvPicPr>
            <a:picLocks noGrp="1" noChangeAspect="1"/>
          </p:cNvPicPr>
          <p:nvPr>
            <p:ph sz="quarter" idx="16"/>
          </p:nvPr>
        </p:nvPicPr>
        <p:blipFill>
          <a:blip r:embed="rId3"/>
          <a:stretch>
            <a:fillRect/>
          </a:stretch>
        </p:blipFill>
        <p:spPr>
          <a:xfrm>
            <a:off x="4429125" y="1964376"/>
            <a:ext cx="3671888" cy="1903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017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45CA951-4815-4987-9CD6-BB5D6648C0B5}" type="slidenum">
              <a:rPr lang="nl-NL" sz="1200" smtClean="0"/>
              <a:pPr algn="ctr"/>
              <a:t>8</a:t>
            </a:fld>
            <a:endParaRPr lang="nl-NL" sz="1200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 err="1" smtClean="0"/>
              <a:t>Extent</a:t>
            </a:r>
            <a:r>
              <a:rPr lang="nl-NL" dirty="0" smtClean="0"/>
              <a:t>: Omvang van ecosystemen…</a:t>
            </a:r>
            <a:endParaRPr lang="nl-NL" dirty="0"/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sz="quarter" idx="15"/>
          </p:nvPr>
        </p:nvPicPr>
        <p:blipFill>
          <a:blip r:embed="rId2"/>
          <a:stretch>
            <a:fillRect/>
          </a:stretch>
        </p:blipFill>
        <p:spPr>
          <a:xfrm>
            <a:off x="838658" y="900113"/>
            <a:ext cx="2931197" cy="3959225"/>
          </a:xfrm>
          <a:prstGeom prst="rect">
            <a:avLst/>
          </a:prstGeom>
        </p:spPr>
      </p:pic>
      <p:pic>
        <p:nvPicPr>
          <p:cNvPr id="9" name="Tijdelijke aanduiding voor inhoud 6"/>
          <p:cNvPicPr>
            <a:picLocks noGrp="1" noChangeAspect="1"/>
          </p:cNvPicPr>
          <p:nvPr>
            <p:ph sz="quarter" idx="16"/>
          </p:nvPr>
        </p:nvPicPr>
        <p:blipFill>
          <a:blip r:embed="rId3"/>
          <a:stretch>
            <a:fillRect/>
          </a:stretch>
        </p:blipFill>
        <p:spPr>
          <a:xfrm>
            <a:off x="4429125" y="999501"/>
            <a:ext cx="3671888" cy="3833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785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45CA951-4815-4987-9CD6-BB5D6648C0B5}" type="slidenum">
              <a:rPr lang="nl-NL" sz="1200" smtClean="0"/>
              <a:pPr algn="ctr"/>
              <a:t>9</a:t>
            </a:fld>
            <a:endParaRPr lang="nl-NL" sz="1200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 smtClean="0"/>
              <a:t>… en de veranderingen daarin.</a:t>
            </a:r>
            <a:endParaRPr lang="nl-NL" dirty="0"/>
          </a:p>
        </p:txBody>
      </p:sp>
      <p:pic>
        <p:nvPicPr>
          <p:cNvPr id="10" name="Tijdelijke aanduiding voor inhoud 9"/>
          <p:cNvPicPr>
            <a:picLocks noGrp="1" noChangeAspect="1"/>
          </p:cNvPicPr>
          <p:nvPr>
            <p:ph sz="quarter" idx="15"/>
          </p:nvPr>
        </p:nvPicPr>
        <p:blipFill>
          <a:blip r:embed="rId2"/>
          <a:stretch>
            <a:fillRect/>
          </a:stretch>
        </p:blipFill>
        <p:spPr>
          <a:xfrm>
            <a:off x="491700" y="684055"/>
            <a:ext cx="3792267" cy="4141785"/>
          </a:xfrm>
          <a:prstGeom prst="rect">
            <a:avLst/>
          </a:prstGeom>
        </p:spPr>
      </p:pic>
      <p:pic>
        <p:nvPicPr>
          <p:cNvPr id="8" name="Tijdelijke aanduiding voor inhoud 5"/>
          <p:cNvPicPr>
            <a:picLocks noGrp="1" noChangeAspect="1"/>
          </p:cNvPicPr>
          <p:nvPr>
            <p:ph sz="quarter" idx="16"/>
          </p:nvPr>
        </p:nvPicPr>
        <p:blipFill>
          <a:blip r:embed="rId3"/>
          <a:stretch>
            <a:fillRect/>
          </a:stretch>
        </p:blipFill>
        <p:spPr>
          <a:xfrm>
            <a:off x="4659383" y="684056"/>
            <a:ext cx="3211371" cy="3959225"/>
          </a:xfrm>
          <a:prstGeom prst="rect">
            <a:avLst/>
          </a:prstGeom>
        </p:spPr>
      </p:pic>
      <p:sp>
        <p:nvSpPr>
          <p:cNvPr id="5" name="Ovaal 4"/>
          <p:cNvSpPr/>
          <p:nvPr/>
        </p:nvSpPr>
        <p:spPr>
          <a:xfrm>
            <a:off x="963799" y="987574"/>
            <a:ext cx="777871" cy="792088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Ovaal 11"/>
          <p:cNvSpPr/>
          <p:nvPr/>
        </p:nvSpPr>
        <p:spPr>
          <a:xfrm>
            <a:off x="1973070" y="987574"/>
            <a:ext cx="288032" cy="792088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Ovaal 12"/>
          <p:cNvSpPr/>
          <p:nvPr/>
        </p:nvSpPr>
        <p:spPr>
          <a:xfrm>
            <a:off x="3203848" y="987574"/>
            <a:ext cx="288032" cy="792088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Ovaal 13"/>
          <p:cNvSpPr/>
          <p:nvPr/>
        </p:nvSpPr>
        <p:spPr>
          <a:xfrm>
            <a:off x="5873257" y="3147814"/>
            <a:ext cx="640964" cy="648072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07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1_Aangepast ontwerp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is_classification_options_v2.pptx" id="{A16B66C3-A7C4-48DF-B360-00925E749AA8}" vid="{380C2203-2300-473E-BD7D-7A5F28A52488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Werkdocument" ma:contentTypeID="0x0101008BBFF960507043A698762B5161B7A80200A02288072B7A431095D859DDC0BF738200D2BF26A7C5AB7348BC99E26E43216081" ma:contentTypeVersion="26" ma:contentTypeDescription="" ma:contentTypeScope="" ma:versionID="6a2ef205732868014a0e11c1a274d4be">
  <xsd:schema xmlns:xsd="http://www.w3.org/2001/XMLSchema" xmlns:xs="http://www.w3.org/2001/XMLSchema" xmlns:p="http://schemas.microsoft.com/office/2006/metadata/properties" xmlns:ns2="b74be9d0-744f-40c0-ac69-73a07a8fd844" xmlns:ns3="b938235c-ea95-46ce-ab4b-7c0300306693" targetNamespace="http://schemas.microsoft.com/office/2006/metadata/properties" ma:root="true" ma:fieldsID="9556e5be64ad86cbf4cbc81c18708ae4" ns2:_="" ns3:_="">
    <xsd:import namespace="b74be9d0-744f-40c0-ac69-73a07a8fd844"/>
    <xsd:import namespace="b938235c-ea95-46ce-ab4b-7c0300306693"/>
    <xsd:element name="properties">
      <xsd:complexType>
        <xsd:sequence>
          <xsd:element name="documentManagement">
            <xsd:complexType>
              <xsd:all>
                <xsd:element ref="ns3:UsedCbsCategorie" minOccurs="0"/>
                <xsd:element ref="ns3:UsedCbsOndernemingsTrefwoorden" minOccurs="0"/>
                <xsd:element ref="ns3:VergaderDatum" minOccurs="0"/>
                <xsd:element ref="ns3:PublicatieDatum" minOccurs="0"/>
                <xsd:element ref="ns2:TaxCatchAll" minOccurs="0"/>
                <xsd:element ref="ns2:TaxCatchAllLabel" minOccurs="0"/>
                <xsd:element ref="ns2:g23705cfe14e4ff3b444105588ed2ce0" minOccurs="0"/>
                <xsd:element ref="ns2:g23705cfe14e4ff3b444105588ed2ce1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4be9d0-744f-40c0-ac69-73a07a8fd844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Catch-all-kolom van taxonomie" ma:description="" ma:hidden="true" ma:list="{ed0bcd80-6dc3-4ee2-979e-186d5ce964f2}" ma:internalName="TaxCatchAll" ma:showField="CatchAllData" ma:web="15ce9604-6fe0-410a-b38c-87b94dd3b16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3" nillable="true" ma:displayName="Catch-all-kolom van taxonomie1" ma:description="" ma:hidden="true" ma:list="{ed0bcd80-6dc3-4ee2-979e-186d5ce964f2}" ma:internalName="TaxCatchAllLabel" ma:readOnly="true" ma:showField="CatchAllDataLabel" ma:web="15ce9604-6fe0-410a-b38c-87b94dd3b16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g23705cfe14e4ff3b444105588ed2ce0" ma:index="14" ma:taxonomy="true" ma:internalName="g23705cfe14e4ff3b444105588ed2ce0" ma:taxonomyFieldName="CbsCategorie" ma:displayName="Categorie" ma:fieldId="{023705cf-e14e-4ff3-b444-105588ed2ce0}" ma:sspId="ee8742b1-c3cb-4378-aa64-33684c4b490a" ma:termSetId="2f456da4-0526-4405-958a-772731a49f7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g23705cfe14e4ff3b444105588ed2ce1" ma:index="16" nillable="true" ma:taxonomy="true" ma:internalName="g23705cfe14e4ff3b444105588ed2ce1" ma:taxonomyFieldName="CbsOndernemingsTrefwoorden" ma:displayName="Ondernemingstrefwoorden" ma:fieldId="{023705cf-e14e-4ff3-b444-105588ed2ce1}" ma:taxonomyMulti="true" ma:sspId="ee8742b1-c3cb-4378-aa64-33684c4b490a" ma:termSetId="bd692f68-2805-4cda-b2b5-649d75cfaf20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38235c-ea95-46ce-ab4b-7c0300306693" elementFormDefault="qualified">
    <xsd:import namespace="http://schemas.microsoft.com/office/2006/documentManagement/types"/>
    <xsd:import namespace="http://schemas.microsoft.com/office/infopath/2007/PartnerControls"/>
    <xsd:element name="UsedCbsCategorie" ma:index="3" nillable="true" ma:displayName="Categorie" ma:description="A hidden fields which holds all the categorie terms currently in use, so that it can be used in keyfilters" ma:hidden="true" ma:internalName="UsedCbsCategori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/>
                </xsd:simpleType>
              </xsd:element>
            </xsd:sequence>
          </xsd:extension>
        </xsd:complexContent>
      </xsd:complexType>
    </xsd:element>
    <xsd:element name="UsedCbsOndernemingsTrefwoorden" ma:index="5" nillable="true" ma:displayName="Ondernemingstrefwoorden" ma:description="A hidden fields which holds all the trefwoorden/tag terms currently in use, so that it can be used in keyfilters" ma:hidden="true" ma:internalName="UsedCbsOndernemingsTrefwoorden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/>
                </xsd:simpleType>
              </xsd:element>
            </xsd:sequence>
          </xsd:extension>
        </xsd:complexContent>
      </xsd:complexType>
    </xsd:element>
    <xsd:element name="VergaderDatum" ma:index="6" nillable="true" ma:displayName="Vergaderdatum" ma:format="DateOnly" ma:indexed="true" ma:internalName="VergaderDatum">
      <xsd:simpleType>
        <xsd:restriction base="dms:DateTime"/>
      </xsd:simpleType>
    </xsd:element>
    <xsd:element name="PublicatieDatum" ma:index="7" nillable="true" ma:displayName="Publicatiedatum" ma:format="DateOnly" ma:internalName="PublicatieDatum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5" ma:displayName="Inhoudstype"/>
        <xsd:element ref="dc:title" minOccurs="0" maxOccurs="1" ma:index="1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g23705cfe14e4ff3b444105588ed2ce1 xmlns="b74be9d0-744f-40c0-ac69-73a07a8fd844">
      <Terms xmlns="http://schemas.microsoft.com/office/infopath/2007/PartnerControls">
        <TermInfo xmlns="http://schemas.microsoft.com/office/infopath/2007/PartnerControls">
          <TermName xmlns="http://schemas.microsoft.com/office/infopath/2007/PartnerControls">Presentatie</TermName>
          <TermId xmlns="http://schemas.microsoft.com/office/infopath/2007/PartnerControls">391a370b-084e-4a47-ac89-698577afd154</TermId>
        </TermInfo>
      </Terms>
    </g23705cfe14e4ff3b444105588ed2ce1>
    <TaxCatchAll xmlns="b74be9d0-744f-40c0-ac69-73a07a8fd844">
      <Value>1412</Value>
      <Value>385</Value>
    </TaxCatchAll>
    <g23705cfe14e4ff3b444105588ed2ce0 xmlns="b74be9d0-744f-40c0-ac69-73a07a8fd844">
      <Terms xmlns="http://schemas.microsoft.com/office/infopath/2007/PartnerControls">
        <TermInfo xmlns="http://schemas.microsoft.com/office/infopath/2007/PartnerControls">
          <TermName xmlns="http://schemas.microsoft.com/office/infopath/2007/PartnerControls">huisstijl</TermName>
          <TermId xmlns="http://schemas.microsoft.com/office/infopath/2007/PartnerControls">04e5e706-4fac-44ae-b0b9-d303e413b139</TermId>
        </TermInfo>
      </Terms>
    </g23705cfe14e4ff3b444105588ed2ce0>
    <UsedCbsCategorie xmlns="b938235c-ea95-46ce-ab4b-7c0300306693">
      <Value>huisstijl</Value>
    </UsedCbsCategorie>
    <PublicatieDatum xmlns="b938235c-ea95-46ce-ab4b-7c0300306693" xsi:nil="true"/>
    <UsedCbsOndernemingsTrefwoorden xmlns="b938235c-ea95-46ce-ab4b-7c0300306693">
      <Value>Presentatie</Value>
    </UsedCbsOndernemingsTrefwoorden>
    <VergaderDatum xmlns="b938235c-ea95-46ce-ab4b-7c0300306693" xsi:nil="true"/>
  </documentManagement>
</p:properties>
</file>

<file path=customXml/item4.xml><?xml version="1.0" encoding="utf-8"?>
<?mso-contentType ?>
<SharedContentType xmlns="Microsoft.SharePoint.Taxonomy.ContentTypeSync" SourceId="ee8742b1-c3cb-4378-aa64-33684c4b490a" ContentTypeId="0x0101008BBFF960507043A698762B5161B7A80200A02288072B7A431095D859DDC0BF7382" PreviousValue="false"/>
</file>

<file path=customXml/itemProps1.xml><?xml version="1.0" encoding="utf-8"?>
<ds:datastoreItem xmlns:ds="http://schemas.openxmlformats.org/officeDocument/2006/customXml" ds:itemID="{59A273D3-E4D2-41FC-8D13-FEAD562E3A3E}"/>
</file>

<file path=customXml/itemProps2.xml><?xml version="1.0" encoding="utf-8"?>
<ds:datastoreItem xmlns:ds="http://schemas.openxmlformats.org/officeDocument/2006/customXml" ds:itemID="{2171E738-B662-4276-A23C-069C72F4F0D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36789DD-AD78-4312-967F-B011362B0010}">
  <ds:schemaRefs>
    <ds:schemaRef ds:uri="d49bbb81-d0c4-457b-845c-b6980f68270a"/>
    <ds:schemaRef ds:uri="b74be9d0-744f-40c0-ac69-73a07a8fd844"/>
    <ds:schemaRef ds:uri="http://schemas.microsoft.com/office/infopath/2007/PartnerControls"/>
    <ds:schemaRef ds:uri="http://purl.org/dc/terms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4.xml><?xml version="1.0" encoding="utf-8"?>
<ds:datastoreItem xmlns:ds="http://schemas.openxmlformats.org/officeDocument/2006/customXml" ds:itemID="{D654F703-E997-4EC4-A7CA-0FC77C38B973}"/>
</file>

<file path=docProps/app.xml><?xml version="1.0" encoding="utf-8"?>
<Properties xmlns="http://schemas.openxmlformats.org/officeDocument/2006/extended-properties" xmlns:vt="http://schemas.openxmlformats.org/officeDocument/2006/docPropsVTypes">
  <Template>CBS_extended_v1.0</Template>
  <TotalTime>0</TotalTime>
  <Words>838</Words>
  <Application>Microsoft Office PowerPoint</Application>
  <PresentationFormat>Diavoorstelling (16:9)</PresentationFormat>
  <Paragraphs>253</Paragraphs>
  <Slides>42</Slides>
  <Notes>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42</vt:i4>
      </vt:variant>
    </vt:vector>
  </HeadingPairs>
  <TitlesOfParts>
    <vt:vector size="46" baseType="lpstr">
      <vt:lpstr>Arial</vt:lpstr>
      <vt:lpstr>Calibri</vt:lpstr>
      <vt:lpstr>Wingdings</vt:lpstr>
      <vt:lpstr>1_Aangepast ontwerp</vt:lpstr>
      <vt:lpstr>PowerPoint-presentatie</vt:lpstr>
      <vt:lpstr>Wat zijn Ecosysteemrekeningen? Ecosysteemrekeningen en de EU Green Deal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Wat zijn Ecosysteemrekeningen? Ecosysteemrekeningen en de EU Green Deal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CBS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Bogaart, P.W. (Patrick)</dc:creator>
  <cp:lastModifiedBy>Bogaart, P.W. (Patrick)</cp:lastModifiedBy>
  <cp:revision>203</cp:revision>
  <dcterms:created xsi:type="dcterms:W3CDTF">2019-05-08T12:11:01Z</dcterms:created>
  <dcterms:modified xsi:type="dcterms:W3CDTF">2023-03-14T09:06:40Z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0x0101008BBFF960507043A698762B5161B7A80200A02288072B7A431095D859DDC0BF738200D2BF26A7C5AB7348BC99E26E43216081</vt:lpwstr>
  </property>
  <property fmtid="{D5CDD505-2E9C-101B-9397-08002B2CF9AE}" pid="3" name="CbsCategorie">
    <vt:lpwstr>1412;#huisstijl|04e5e706-4fac-44ae-b0b9-d303e413b139</vt:lpwstr>
  </property>
  <property fmtid="{D5CDD505-2E9C-101B-9397-08002B2CF9AE}" pid="4" name="CbsOndernemingsTrefwoorden">
    <vt:lpwstr>385;#Presentatie|391a370b-084e-4a47-ac89-698577afd154</vt:lpwstr>
  </property>
</Properties>
</file>