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3"/>
  </p:notesMasterIdLst>
  <p:handoutMasterIdLst>
    <p:handoutMasterId r:id="rId24"/>
  </p:handoutMasterIdLst>
  <p:sldIdLst>
    <p:sldId id="330" r:id="rId2"/>
    <p:sldId id="258" r:id="rId3"/>
    <p:sldId id="366" r:id="rId4"/>
    <p:sldId id="394" r:id="rId5"/>
    <p:sldId id="395" r:id="rId6"/>
    <p:sldId id="334" r:id="rId7"/>
    <p:sldId id="390" r:id="rId8"/>
    <p:sldId id="382" r:id="rId9"/>
    <p:sldId id="391" r:id="rId10"/>
    <p:sldId id="339" r:id="rId11"/>
    <p:sldId id="384" r:id="rId12"/>
    <p:sldId id="396" r:id="rId13"/>
    <p:sldId id="353" r:id="rId14"/>
    <p:sldId id="386" r:id="rId15"/>
    <p:sldId id="344" r:id="rId16"/>
    <p:sldId id="387" r:id="rId17"/>
    <p:sldId id="388" r:id="rId18"/>
    <p:sldId id="389" r:id="rId19"/>
    <p:sldId id="392" r:id="rId20"/>
    <p:sldId id="393" r:id="rId21"/>
    <p:sldId id="377" r:id="rId22"/>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844" userDrawn="1">
          <p15:clr>
            <a:srgbClr val="A4A3A4"/>
          </p15:clr>
        </p15:guide>
        <p15:guide id="4" orient="horz" pos="3083">
          <p15:clr>
            <a:srgbClr val="A4A3A4"/>
          </p15:clr>
        </p15:guide>
        <p15:guide id="5" orient="horz" pos="673">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472"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6810F-46F8-D9AD-B779-2B6CFA865DB4}" name="Osiewicz, Malgorzata" initials="OM" userId="S::malgorzata.osiewicz@ecb.europa.eu::445ced54-c5a0-4aa2-a154-06c5a8a40c7d" providerId="AD"/>
  <p188:author id="{931C27BC-F689-197C-3528-28476F4BCD19}" name="Fortanier, F.N. (Fabienne) (STAT_STAT)" initials="FF((" userId="S::F.N.Fortanier@dnb.nl::cd5cb2de-a2cf-486c-8947-6ae864a71c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 Sanctis, Alessandro" initials="DSA" lastIdx="1" clrIdx="0">
    <p:extLst>
      <p:ext uri="{19B8F6BF-5375-455C-9EA6-DF929625EA0E}">
        <p15:presenceInfo xmlns:p15="http://schemas.microsoft.com/office/powerpoint/2012/main" userId="S::alessandro.de_sanctis@ecb.europa.eu::deaa3917-50b0-4abd-83dc-213b49c35c69" providerId="AD"/>
      </p:ext>
    </p:extLst>
  </p:cmAuthor>
  <p:cmAuthor id="2" name="Del Giudice, Davide" initials="DGD" lastIdx="6" clrIdx="1">
    <p:extLst>
      <p:ext uri="{19B8F6BF-5375-455C-9EA6-DF929625EA0E}">
        <p15:presenceInfo xmlns:p15="http://schemas.microsoft.com/office/powerpoint/2012/main" userId="S::davide.del_giudice@ecb.europa.eu::78cfe9ec-1a1c-4b17-bf5c-4e2ed0608cba" providerId="AD"/>
      </p:ext>
    </p:extLst>
  </p:cmAuthor>
  <p:cmAuthor id="3" name="Rumpf, Matthias" initials="RM" lastIdx="6" clrIdx="2">
    <p:extLst>
      <p:ext uri="{19B8F6BF-5375-455C-9EA6-DF929625EA0E}">
        <p15:presenceInfo xmlns:p15="http://schemas.microsoft.com/office/powerpoint/2012/main" userId="S::matthias.rumpf@ecb.europa.eu::f54c5c0d-c73f-49cd-9126-015beea1ccf5" providerId="AD"/>
      </p:ext>
    </p:extLst>
  </p:cmAuthor>
  <p:cmAuthor id="4" name="Brancatelli, Calogero" initials="BC" lastIdx="8" clrIdx="3">
    <p:extLst>
      <p:ext uri="{19B8F6BF-5375-455C-9EA6-DF929625EA0E}">
        <p15:presenceInfo xmlns:p15="http://schemas.microsoft.com/office/powerpoint/2012/main" userId="S::calogero.brancatelli@ecb.europa.eu::621935be-1fce-4229-8eb1-a6fbc53125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9EA"/>
    <a:srgbClr val="003299"/>
    <a:srgbClr val="328DD2"/>
    <a:srgbClr val="195FB5"/>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7E4EE-F9ED-4F01-98C5-AA1A3D6193CE}" v="305" dt="2023-03-09T13:54:21.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6" autoAdjust="0"/>
    <p:restoredTop sz="75775" autoAdjust="0"/>
  </p:normalViewPr>
  <p:slideViewPr>
    <p:cSldViewPr snapToGrid="0">
      <p:cViewPr varScale="1">
        <p:scale>
          <a:sx n="61" d="100"/>
          <a:sy n="61" d="100"/>
        </p:scale>
        <p:origin x="1308" y="48"/>
      </p:cViewPr>
      <p:guideLst>
        <p:guide orient="horz" pos="624"/>
        <p:guide orient="horz" pos="327"/>
        <p:guide orient="horz" pos="2844"/>
        <p:guide orient="horz" pos="3083"/>
        <p:guide orient="horz" pos="673"/>
        <p:guide orient="horz" pos="872"/>
        <p:guide orient="horz" pos="1772"/>
        <p:guide pos="5602"/>
        <p:guide pos="176"/>
        <p:guide pos="2472"/>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18" d="100"/>
          <a:sy n="118" d="100"/>
        </p:scale>
        <p:origin x="-2322"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jk, J.J. (Justin) (STAT_EDB)" userId="9faa2a6c-3269-4593-b25a-eadfb13599d7" providerId="ADAL" clId="{0667E4EE-F9ED-4F01-98C5-AA1A3D6193CE}"/>
    <pc:docChg chg="undo custSel addSld modSld">
      <pc:chgData name="Dijk, J.J. (Justin) (STAT_EDB)" userId="9faa2a6c-3269-4593-b25a-eadfb13599d7" providerId="ADAL" clId="{0667E4EE-F9ED-4F01-98C5-AA1A3D6193CE}" dt="2023-03-09T06:13:11.534" v="2098" actId="20577"/>
      <pc:docMkLst>
        <pc:docMk/>
      </pc:docMkLst>
      <pc:sldChg chg="addSp delSp modSp mod">
        <pc:chgData name="Dijk, J.J. (Justin) (STAT_EDB)" userId="9faa2a6c-3269-4593-b25a-eadfb13599d7" providerId="ADAL" clId="{0667E4EE-F9ED-4F01-98C5-AA1A3D6193CE}" dt="2023-03-09T05:43:09.291" v="790" actId="1076"/>
        <pc:sldMkLst>
          <pc:docMk/>
          <pc:sldMk cId="0" sldId="330"/>
        </pc:sldMkLst>
        <pc:spChg chg="del">
          <ac:chgData name="Dijk, J.J. (Justin) (STAT_EDB)" userId="9faa2a6c-3269-4593-b25a-eadfb13599d7" providerId="ADAL" clId="{0667E4EE-F9ED-4F01-98C5-AA1A3D6193CE}" dt="2023-03-09T05:20:11.065" v="0" actId="478"/>
          <ac:spMkLst>
            <pc:docMk/>
            <pc:sldMk cId="0" sldId="330"/>
            <ac:spMk id="24579" creationId="{00000000-0000-0000-0000-000000000000}"/>
          </ac:spMkLst>
        </pc:spChg>
        <pc:spChg chg="mod">
          <ac:chgData name="Dijk, J.J. (Justin) (STAT_EDB)" userId="9faa2a6c-3269-4593-b25a-eadfb13599d7" providerId="ADAL" clId="{0667E4EE-F9ED-4F01-98C5-AA1A3D6193CE}" dt="2023-03-09T05:20:35.732" v="27" actId="20577"/>
          <ac:spMkLst>
            <pc:docMk/>
            <pc:sldMk cId="0" sldId="330"/>
            <ac:spMk id="24581" creationId="{00000000-0000-0000-0000-000000000000}"/>
          </ac:spMkLst>
        </pc:spChg>
        <pc:spChg chg="mod">
          <ac:chgData name="Dijk, J.J. (Justin) (STAT_EDB)" userId="9faa2a6c-3269-4593-b25a-eadfb13599d7" providerId="ADAL" clId="{0667E4EE-F9ED-4F01-98C5-AA1A3D6193CE}" dt="2023-03-09T05:20:25.182" v="14" actId="20577"/>
          <ac:spMkLst>
            <pc:docMk/>
            <pc:sldMk cId="0" sldId="330"/>
            <ac:spMk id="24585" creationId="{00000000-0000-0000-0000-000000000000}"/>
          </ac:spMkLst>
        </pc:spChg>
        <pc:picChg chg="add mod">
          <ac:chgData name="Dijk, J.J. (Justin) (STAT_EDB)" userId="9faa2a6c-3269-4593-b25a-eadfb13599d7" providerId="ADAL" clId="{0667E4EE-F9ED-4F01-98C5-AA1A3D6193CE}" dt="2023-03-09T05:43:09.291" v="790" actId="1076"/>
          <ac:picMkLst>
            <pc:docMk/>
            <pc:sldMk cId="0" sldId="330"/>
            <ac:picMk id="1026" creationId="{E0ADC3DB-4CDF-9487-3520-C09DC526DE28}"/>
          </ac:picMkLst>
        </pc:picChg>
      </pc:sldChg>
      <pc:sldChg chg="delSp modSp mod modNotesTx">
        <pc:chgData name="Dijk, J.J. (Justin) (STAT_EDB)" userId="9faa2a6c-3269-4593-b25a-eadfb13599d7" providerId="ADAL" clId="{0667E4EE-F9ED-4F01-98C5-AA1A3D6193CE}" dt="2023-03-09T06:10:58.291" v="2059" actId="20577"/>
        <pc:sldMkLst>
          <pc:docMk/>
          <pc:sldMk cId="1929318717" sldId="353"/>
        </pc:sldMkLst>
        <pc:spChg chg="del">
          <ac:chgData name="Dijk, J.J. (Justin) (STAT_EDB)" userId="9faa2a6c-3269-4593-b25a-eadfb13599d7" providerId="ADAL" clId="{0667E4EE-F9ED-4F01-98C5-AA1A3D6193CE}" dt="2023-03-09T05:34:16.728" v="432" actId="478"/>
          <ac:spMkLst>
            <pc:docMk/>
            <pc:sldMk cId="1929318717" sldId="353"/>
            <ac:spMk id="15" creationId="{7A7583F1-3753-48D7-8A99-8D000FCA9D10}"/>
          </ac:spMkLst>
        </pc:spChg>
        <pc:spChg chg="del">
          <ac:chgData name="Dijk, J.J. (Justin) (STAT_EDB)" userId="9faa2a6c-3269-4593-b25a-eadfb13599d7" providerId="ADAL" clId="{0667E4EE-F9ED-4F01-98C5-AA1A3D6193CE}" dt="2023-03-09T05:34:13.179" v="431" actId="478"/>
          <ac:spMkLst>
            <pc:docMk/>
            <pc:sldMk cId="1929318717" sldId="353"/>
            <ac:spMk id="16" creationId="{5EED3A16-EADF-475C-A1FB-93231910D1B4}"/>
          </ac:spMkLst>
        </pc:spChg>
        <pc:spChg chg="mod">
          <ac:chgData name="Dijk, J.J. (Justin) (STAT_EDB)" userId="9faa2a6c-3269-4593-b25a-eadfb13599d7" providerId="ADAL" clId="{0667E4EE-F9ED-4F01-98C5-AA1A3D6193CE}" dt="2023-03-09T05:57:32.487" v="1410"/>
          <ac:spMkLst>
            <pc:docMk/>
            <pc:sldMk cId="1929318717" sldId="353"/>
            <ac:spMk id="17" creationId="{E157469C-409C-41BC-B020-BE2475B699E9}"/>
          </ac:spMkLst>
        </pc:spChg>
        <pc:spChg chg="mod">
          <ac:chgData name="Dijk, J.J. (Justin) (STAT_EDB)" userId="9faa2a6c-3269-4593-b25a-eadfb13599d7" providerId="ADAL" clId="{0667E4EE-F9ED-4F01-98C5-AA1A3D6193CE}" dt="2023-03-09T05:44:31.666" v="874" actId="1076"/>
          <ac:spMkLst>
            <pc:docMk/>
            <pc:sldMk cId="1929318717" sldId="353"/>
            <ac:spMk id="18" creationId="{CEAA2EE6-7BC2-4A22-8D48-5BC9853CCE6C}"/>
          </ac:spMkLst>
        </pc:spChg>
      </pc:sldChg>
      <pc:sldChg chg="addSp delSp modSp mod">
        <pc:chgData name="Dijk, J.J. (Justin) (STAT_EDB)" userId="9faa2a6c-3269-4593-b25a-eadfb13599d7" providerId="ADAL" clId="{0667E4EE-F9ED-4F01-98C5-AA1A3D6193CE}" dt="2023-03-09T05:44:09.121" v="873" actId="1035"/>
        <pc:sldMkLst>
          <pc:docMk/>
          <pc:sldMk cId="2488973543" sldId="382"/>
        </pc:sldMkLst>
        <pc:spChg chg="del">
          <ac:chgData name="Dijk, J.J. (Justin) (STAT_EDB)" userId="9faa2a6c-3269-4593-b25a-eadfb13599d7" providerId="ADAL" clId="{0667E4EE-F9ED-4F01-98C5-AA1A3D6193CE}" dt="2023-03-09T05:43:33.364" v="792" actId="478"/>
          <ac:spMkLst>
            <pc:docMk/>
            <pc:sldMk cId="2488973543" sldId="382"/>
            <ac:spMk id="23" creationId="{FE03247B-5DFE-47C9-8ACF-6AA52F90F58E}"/>
          </ac:spMkLst>
        </pc:spChg>
        <pc:spChg chg="add del">
          <ac:chgData name="Dijk, J.J. (Justin) (STAT_EDB)" userId="9faa2a6c-3269-4593-b25a-eadfb13599d7" providerId="ADAL" clId="{0667E4EE-F9ED-4F01-98C5-AA1A3D6193CE}" dt="2023-03-09T05:43:30.276" v="791" actId="478"/>
          <ac:spMkLst>
            <pc:docMk/>
            <pc:sldMk cId="2488973543" sldId="382"/>
            <ac:spMk id="24" creationId="{786FFF3B-2EE9-4BC0-A85F-9BC45B4217B9}"/>
          </ac:spMkLst>
        </pc:spChg>
        <pc:spChg chg="mod">
          <ac:chgData name="Dijk, J.J. (Justin) (STAT_EDB)" userId="9faa2a6c-3269-4593-b25a-eadfb13599d7" providerId="ADAL" clId="{0667E4EE-F9ED-4F01-98C5-AA1A3D6193CE}" dt="2023-03-09T05:44:09.121" v="873" actId="1035"/>
          <ac:spMkLst>
            <pc:docMk/>
            <pc:sldMk cId="2488973543" sldId="382"/>
            <ac:spMk id="25" creationId="{B238AE2B-422E-4D69-8910-AEAD3C9A236F}"/>
          </ac:spMkLst>
        </pc:spChg>
        <pc:spChg chg="mod">
          <ac:chgData name="Dijk, J.J. (Justin) (STAT_EDB)" userId="9faa2a6c-3269-4593-b25a-eadfb13599d7" providerId="ADAL" clId="{0667E4EE-F9ED-4F01-98C5-AA1A3D6193CE}" dt="2023-03-09T05:44:09.121" v="873" actId="1035"/>
          <ac:spMkLst>
            <pc:docMk/>
            <pc:sldMk cId="2488973543" sldId="382"/>
            <ac:spMk id="26" creationId="{2DB55863-5197-4301-9AA9-93602597AFFA}"/>
          </ac:spMkLst>
        </pc:spChg>
      </pc:sldChg>
      <pc:sldChg chg="modSp modNotesTx">
        <pc:chgData name="Dijk, J.J. (Justin) (STAT_EDB)" userId="9faa2a6c-3269-4593-b25a-eadfb13599d7" providerId="ADAL" clId="{0667E4EE-F9ED-4F01-98C5-AA1A3D6193CE}" dt="2023-03-09T06:08:06.451" v="2058" actId="20577"/>
        <pc:sldMkLst>
          <pc:docMk/>
          <pc:sldMk cId="928436256" sldId="384"/>
        </pc:sldMkLst>
        <pc:graphicFrameChg chg="mod">
          <ac:chgData name="Dijk, J.J. (Justin) (STAT_EDB)" userId="9faa2a6c-3269-4593-b25a-eadfb13599d7" providerId="ADAL" clId="{0667E4EE-F9ED-4F01-98C5-AA1A3D6193CE}" dt="2023-03-09T06:08:06.451" v="2058" actId="20577"/>
          <ac:graphicFrameMkLst>
            <pc:docMk/>
            <pc:sldMk cId="928436256" sldId="384"/>
            <ac:graphicFrameMk id="6" creationId="{8D9D4012-3A1C-4403-825F-2C24FF777D1F}"/>
          </ac:graphicFrameMkLst>
        </pc:graphicFrameChg>
      </pc:sldChg>
      <pc:sldChg chg="delSp modSp mod modNotesTx">
        <pc:chgData name="Dijk, J.J. (Justin) (STAT_EDB)" userId="9faa2a6c-3269-4593-b25a-eadfb13599d7" providerId="ADAL" clId="{0667E4EE-F9ED-4F01-98C5-AA1A3D6193CE}" dt="2023-03-09T06:11:06.633" v="2060" actId="20577"/>
        <pc:sldMkLst>
          <pc:docMk/>
          <pc:sldMk cId="4250232076" sldId="386"/>
        </pc:sldMkLst>
        <pc:spChg chg="mod">
          <ac:chgData name="Dijk, J.J. (Justin) (STAT_EDB)" userId="9faa2a6c-3269-4593-b25a-eadfb13599d7" providerId="ADAL" clId="{0667E4EE-F9ED-4F01-98C5-AA1A3D6193CE}" dt="2023-03-09T05:56:53.480" v="1405" actId="20577"/>
          <ac:spMkLst>
            <pc:docMk/>
            <pc:sldMk cId="4250232076" sldId="386"/>
            <ac:spMk id="11" creationId="{6F3336CA-F386-4FB5-9A3C-10B88810197B}"/>
          </ac:spMkLst>
        </pc:spChg>
        <pc:spChg chg="mod">
          <ac:chgData name="Dijk, J.J. (Justin) (STAT_EDB)" userId="9faa2a6c-3269-4593-b25a-eadfb13599d7" providerId="ADAL" clId="{0667E4EE-F9ED-4F01-98C5-AA1A3D6193CE}" dt="2023-03-09T05:34:46.971" v="436" actId="114"/>
          <ac:spMkLst>
            <pc:docMk/>
            <pc:sldMk cId="4250232076" sldId="386"/>
            <ac:spMk id="13" creationId="{953A8D74-081F-4F7A-967E-BBF38B6ED917}"/>
          </ac:spMkLst>
        </pc:spChg>
        <pc:spChg chg="del">
          <ac:chgData name="Dijk, J.J. (Justin) (STAT_EDB)" userId="9faa2a6c-3269-4593-b25a-eadfb13599d7" providerId="ADAL" clId="{0667E4EE-F9ED-4F01-98C5-AA1A3D6193CE}" dt="2023-03-09T05:34:23.977" v="434" actId="478"/>
          <ac:spMkLst>
            <pc:docMk/>
            <pc:sldMk cId="4250232076" sldId="386"/>
            <ac:spMk id="15" creationId="{7A7583F1-3753-48D7-8A99-8D000FCA9D10}"/>
          </ac:spMkLst>
        </pc:spChg>
        <pc:spChg chg="del mod">
          <ac:chgData name="Dijk, J.J. (Justin) (STAT_EDB)" userId="9faa2a6c-3269-4593-b25a-eadfb13599d7" providerId="ADAL" clId="{0667E4EE-F9ED-4F01-98C5-AA1A3D6193CE}" dt="2023-03-09T05:34:26.360" v="435" actId="478"/>
          <ac:spMkLst>
            <pc:docMk/>
            <pc:sldMk cId="4250232076" sldId="386"/>
            <ac:spMk id="16" creationId="{5EED3A16-EADF-475C-A1FB-93231910D1B4}"/>
          </ac:spMkLst>
        </pc:spChg>
        <pc:spChg chg="mod">
          <ac:chgData name="Dijk, J.J. (Justin) (STAT_EDB)" userId="9faa2a6c-3269-4593-b25a-eadfb13599d7" providerId="ADAL" clId="{0667E4EE-F9ED-4F01-98C5-AA1A3D6193CE}" dt="2023-03-09T05:44:44.342" v="875" actId="1076"/>
          <ac:spMkLst>
            <pc:docMk/>
            <pc:sldMk cId="4250232076" sldId="386"/>
            <ac:spMk id="17" creationId="{E157469C-409C-41BC-B020-BE2475B699E9}"/>
          </ac:spMkLst>
        </pc:spChg>
        <pc:spChg chg="mod">
          <ac:chgData name="Dijk, J.J. (Justin) (STAT_EDB)" userId="9faa2a6c-3269-4593-b25a-eadfb13599d7" providerId="ADAL" clId="{0667E4EE-F9ED-4F01-98C5-AA1A3D6193CE}" dt="2023-03-09T05:44:44.342" v="875" actId="1076"/>
          <ac:spMkLst>
            <pc:docMk/>
            <pc:sldMk cId="4250232076" sldId="386"/>
            <ac:spMk id="18" creationId="{CEAA2EE6-7BC2-4A22-8D48-5BC9853CCE6C}"/>
          </ac:spMkLst>
        </pc:spChg>
      </pc:sldChg>
      <pc:sldChg chg="modSp modNotesTx">
        <pc:chgData name="Dijk, J.J. (Justin) (STAT_EDB)" userId="9faa2a6c-3269-4593-b25a-eadfb13599d7" providerId="ADAL" clId="{0667E4EE-F9ED-4F01-98C5-AA1A3D6193CE}" dt="2023-03-09T06:11:36.141" v="2083" actId="20577"/>
        <pc:sldMkLst>
          <pc:docMk/>
          <pc:sldMk cId="2022379498" sldId="387"/>
        </pc:sldMkLst>
        <pc:graphicFrameChg chg="mod">
          <ac:chgData name="Dijk, J.J. (Justin) (STAT_EDB)" userId="9faa2a6c-3269-4593-b25a-eadfb13599d7" providerId="ADAL" clId="{0667E4EE-F9ED-4F01-98C5-AA1A3D6193CE}" dt="2023-03-09T06:00:25.683" v="1537" actId="20577"/>
          <ac:graphicFrameMkLst>
            <pc:docMk/>
            <pc:sldMk cId="2022379498" sldId="387"/>
            <ac:graphicFrameMk id="6" creationId="{8D9D4012-3A1C-4403-825F-2C24FF777D1F}"/>
          </ac:graphicFrameMkLst>
        </pc:graphicFrameChg>
      </pc:sldChg>
      <pc:sldChg chg="delSp modSp mod modNotesTx">
        <pc:chgData name="Dijk, J.J. (Justin) (STAT_EDB)" userId="9faa2a6c-3269-4593-b25a-eadfb13599d7" providerId="ADAL" clId="{0667E4EE-F9ED-4F01-98C5-AA1A3D6193CE}" dt="2023-03-09T06:12:24.100" v="2084" actId="20577"/>
        <pc:sldMkLst>
          <pc:docMk/>
          <pc:sldMk cId="3152519874" sldId="388"/>
        </pc:sldMkLst>
        <pc:spChg chg="mod">
          <ac:chgData name="Dijk, J.J. (Justin) (STAT_EDB)" userId="9faa2a6c-3269-4593-b25a-eadfb13599d7" providerId="ADAL" clId="{0667E4EE-F9ED-4F01-98C5-AA1A3D6193CE}" dt="2023-03-09T05:38:05.185" v="503" actId="120"/>
          <ac:spMkLst>
            <pc:docMk/>
            <pc:sldMk cId="3152519874" sldId="388"/>
            <ac:spMk id="11" creationId="{6F3336CA-F386-4FB5-9A3C-10B88810197B}"/>
          </ac:spMkLst>
        </pc:spChg>
        <pc:spChg chg="mod">
          <ac:chgData name="Dijk, J.J. (Justin) (STAT_EDB)" userId="9faa2a6c-3269-4593-b25a-eadfb13599d7" providerId="ADAL" clId="{0667E4EE-F9ED-4F01-98C5-AA1A3D6193CE}" dt="2023-03-09T05:38:00.646" v="501" actId="114"/>
          <ac:spMkLst>
            <pc:docMk/>
            <pc:sldMk cId="3152519874" sldId="388"/>
            <ac:spMk id="13" creationId="{953A8D74-081F-4F7A-967E-BBF38B6ED917}"/>
          </ac:spMkLst>
        </pc:spChg>
        <pc:spChg chg="mod">
          <ac:chgData name="Dijk, J.J. (Justin) (STAT_EDB)" userId="9faa2a6c-3269-4593-b25a-eadfb13599d7" providerId="ADAL" clId="{0667E4EE-F9ED-4F01-98C5-AA1A3D6193CE}" dt="2023-03-09T05:38:09.630" v="504" actId="114"/>
          <ac:spMkLst>
            <pc:docMk/>
            <pc:sldMk cId="3152519874" sldId="388"/>
            <ac:spMk id="14" creationId="{9C450820-15A1-4E04-A520-1527AB43BD6E}"/>
          </ac:spMkLst>
        </pc:spChg>
        <pc:spChg chg="del">
          <ac:chgData name="Dijk, J.J. (Justin) (STAT_EDB)" userId="9faa2a6c-3269-4593-b25a-eadfb13599d7" providerId="ADAL" clId="{0667E4EE-F9ED-4F01-98C5-AA1A3D6193CE}" dt="2023-03-09T05:37:26.828" v="495" actId="478"/>
          <ac:spMkLst>
            <pc:docMk/>
            <pc:sldMk cId="3152519874" sldId="388"/>
            <ac:spMk id="15" creationId="{7A7583F1-3753-48D7-8A99-8D000FCA9D10}"/>
          </ac:spMkLst>
        </pc:spChg>
        <pc:spChg chg="del">
          <ac:chgData name="Dijk, J.J. (Justin) (STAT_EDB)" userId="9faa2a6c-3269-4593-b25a-eadfb13599d7" providerId="ADAL" clId="{0667E4EE-F9ED-4F01-98C5-AA1A3D6193CE}" dt="2023-03-09T05:37:29.761" v="496" actId="478"/>
          <ac:spMkLst>
            <pc:docMk/>
            <pc:sldMk cId="3152519874" sldId="388"/>
            <ac:spMk id="16" creationId="{5EED3A16-EADF-475C-A1FB-93231910D1B4}"/>
          </ac:spMkLst>
        </pc:spChg>
        <pc:spChg chg="mod">
          <ac:chgData name="Dijk, J.J. (Justin) (STAT_EDB)" userId="9faa2a6c-3269-4593-b25a-eadfb13599d7" providerId="ADAL" clId="{0667E4EE-F9ED-4F01-98C5-AA1A3D6193CE}" dt="2023-03-09T05:45:16.443" v="878" actId="1076"/>
          <ac:spMkLst>
            <pc:docMk/>
            <pc:sldMk cId="3152519874" sldId="388"/>
            <ac:spMk id="17" creationId="{E157469C-409C-41BC-B020-BE2475B699E9}"/>
          </ac:spMkLst>
        </pc:spChg>
        <pc:spChg chg="mod">
          <ac:chgData name="Dijk, J.J. (Justin) (STAT_EDB)" userId="9faa2a6c-3269-4593-b25a-eadfb13599d7" providerId="ADAL" clId="{0667E4EE-F9ED-4F01-98C5-AA1A3D6193CE}" dt="2023-03-09T05:45:16.443" v="878" actId="1076"/>
          <ac:spMkLst>
            <pc:docMk/>
            <pc:sldMk cId="3152519874" sldId="388"/>
            <ac:spMk id="18" creationId="{CEAA2EE6-7BC2-4A22-8D48-5BC9853CCE6C}"/>
          </ac:spMkLst>
        </pc:spChg>
      </pc:sldChg>
      <pc:sldChg chg="delSp modSp mod modNotesTx">
        <pc:chgData name="Dijk, J.J. (Justin) (STAT_EDB)" userId="9faa2a6c-3269-4593-b25a-eadfb13599d7" providerId="ADAL" clId="{0667E4EE-F9ED-4F01-98C5-AA1A3D6193CE}" dt="2023-03-09T06:13:11.534" v="2098" actId="20577"/>
        <pc:sldMkLst>
          <pc:docMk/>
          <pc:sldMk cId="2468230772" sldId="389"/>
        </pc:sldMkLst>
        <pc:spChg chg="del">
          <ac:chgData name="Dijk, J.J. (Justin) (STAT_EDB)" userId="9faa2a6c-3269-4593-b25a-eadfb13599d7" providerId="ADAL" clId="{0667E4EE-F9ED-4F01-98C5-AA1A3D6193CE}" dt="2023-03-09T05:37:37.920" v="498" actId="478"/>
          <ac:spMkLst>
            <pc:docMk/>
            <pc:sldMk cId="2468230772" sldId="389"/>
            <ac:spMk id="15" creationId="{7A7583F1-3753-48D7-8A99-8D000FCA9D10}"/>
          </ac:spMkLst>
        </pc:spChg>
        <pc:spChg chg="del">
          <ac:chgData name="Dijk, J.J. (Justin) (STAT_EDB)" userId="9faa2a6c-3269-4593-b25a-eadfb13599d7" providerId="ADAL" clId="{0667E4EE-F9ED-4F01-98C5-AA1A3D6193CE}" dt="2023-03-09T05:37:35.655" v="497" actId="478"/>
          <ac:spMkLst>
            <pc:docMk/>
            <pc:sldMk cId="2468230772" sldId="389"/>
            <ac:spMk id="16" creationId="{5EED3A16-EADF-475C-A1FB-93231910D1B4}"/>
          </ac:spMkLst>
        </pc:spChg>
        <pc:spChg chg="mod">
          <ac:chgData name="Dijk, J.J. (Justin) (STAT_EDB)" userId="9faa2a6c-3269-4593-b25a-eadfb13599d7" providerId="ADAL" clId="{0667E4EE-F9ED-4F01-98C5-AA1A3D6193CE}" dt="2023-03-09T05:45:26.155" v="879" actId="1076"/>
          <ac:spMkLst>
            <pc:docMk/>
            <pc:sldMk cId="2468230772" sldId="389"/>
            <ac:spMk id="17" creationId="{E157469C-409C-41BC-B020-BE2475B699E9}"/>
          </ac:spMkLst>
        </pc:spChg>
        <pc:spChg chg="mod">
          <ac:chgData name="Dijk, J.J. (Justin) (STAT_EDB)" userId="9faa2a6c-3269-4593-b25a-eadfb13599d7" providerId="ADAL" clId="{0667E4EE-F9ED-4F01-98C5-AA1A3D6193CE}" dt="2023-03-09T05:45:26.155" v="879" actId="1076"/>
          <ac:spMkLst>
            <pc:docMk/>
            <pc:sldMk cId="2468230772" sldId="389"/>
            <ac:spMk id="18" creationId="{CEAA2EE6-7BC2-4A22-8D48-5BC9853CCE6C}"/>
          </ac:spMkLst>
        </pc:spChg>
      </pc:sldChg>
      <pc:sldChg chg="modSp mod">
        <pc:chgData name="Dijk, J.J. (Justin) (STAT_EDB)" userId="9faa2a6c-3269-4593-b25a-eadfb13599d7" providerId="ADAL" clId="{0667E4EE-F9ED-4F01-98C5-AA1A3D6193CE}" dt="2023-03-09T06:05:24.816" v="1817" actId="1076"/>
        <pc:sldMkLst>
          <pc:docMk/>
          <pc:sldMk cId="4254810022" sldId="391"/>
        </pc:sldMkLst>
        <pc:spChg chg="mod">
          <ac:chgData name="Dijk, J.J. (Justin) (STAT_EDB)" userId="9faa2a6c-3269-4593-b25a-eadfb13599d7" providerId="ADAL" clId="{0667E4EE-F9ED-4F01-98C5-AA1A3D6193CE}" dt="2023-03-09T05:51:29.527" v="1265" actId="120"/>
          <ac:spMkLst>
            <pc:docMk/>
            <pc:sldMk cId="4254810022" sldId="391"/>
            <ac:spMk id="19" creationId="{8D9462FF-A3DE-4090-91F9-7CB4C3FE71C0}"/>
          </ac:spMkLst>
        </pc:spChg>
        <pc:spChg chg="mod">
          <ac:chgData name="Dijk, J.J. (Justin) (STAT_EDB)" userId="9faa2a6c-3269-4593-b25a-eadfb13599d7" providerId="ADAL" clId="{0667E4EE-F9ED-4F01-98C5-AA1A3D6193CE}" dt="2023-03-09T05:44:00.367" v="834" actId="1036"/>
          <ac:spMkLst>
            <pc:docMk/>
            <pc:sldMk cId="4254810022" sldId="391"/>
            <ac:spMk id="21" creationId="{10F74E8D-ADC6-4C83-98C7-20BFB8502434}"/>
          </ac:spMkLst>
        </pc:spChg>
        <pc:spChg chg="mod">
          <ac:chgData name="Dijk, J.J. (Justin) (STAT_EDB)" userId="9faa2a6c-3269-4593-b25a-eadfb13599d7" providerId="ADAL" clId="{0667E4EE-F9ED-4F01-98C5-AA1A3D6193CE}" dt="2023-03-09T06:05:18.013" v="1816" actId="1076"/>
          <ac:spMkLst>
            <pc:docMk/>
            <pc:sldMk cId="4254810022" sldId="391"/>
            <ac:spMk id="22" creationId="{AFAFBC49-897B-4D94-8E34-6AFC91DFED70}"/>
          </ac:spMkLst>
        </pc:spChg>
        <pc:spChg chg="mod">
          <ac:chgData name="Dijk, J.J. (Justin) (STAT_EDB)" userId="9faa2a6c-3269-4593-b25a-eadfb13599d7" providerId="ADAL" clId="{0667E4EE-F9ED-4F01-98C5-AA1A3D6193CE}" dt="2023-03-09T06:05:24.816" v="1817" actId="1076"/>
          <ac:spMkLst>
            <pc:docMk/>
            <pc:sldMk cId="4254810022" sldId="391"/>
            <ac:spMk id="25" creationId="{B238AE2B-422E-4D69-8910-AEAD3C9A236F}"/>
          </ac:spMkLst>
        </pc:spChg>
        <pc:spChg chg="mod">
          <ac:chgData name="Dijk, J.J. (Justin) (STAT_EDB)" userId="9faa2a6c-3269-4593-b25a-eadfb13599d7" providerId="ADAL" clId="{0667E4EE-F9ED-4F01-98C5-AA1A3D6193CE}" dt="2023-03-09T06:05:24.816" v="1817" actId="1076"/>
          <ac:spMkLst>
            <pc:docMk/>
            <pc:sldMk cId="4254810022" sldId="391"/>
            <ac:spMk id="26" creationId="{2DB55863-5197-4301-9AA9-93602597AFFA}"/>
          </ac:spMkLst>
        </pc:spChg>
      </pc:sldChg>
      <pc:sldChg chg="modSp mod">
        <pc:chgData name="Dijk, J.J. (Justin) (STAT_EDB)" userId="9faa2a6c-3269-4593-b25a-eadfb13599d7" providerId="ADAL" clId="{0667E4EE-F9ED-4F01-98C5-AA1A3D6193CE}" dt="2023-03-09T05:50:09.337" v="1244" actId="20577"/>
        <pc:sldMkLst>
          <pc:docMk/>
          <pc:sldMk cId="3936320560" sldId="393"/>
        </pc:sldMkLst>
        <pc:spChg chg="mod">
          <ac:chgData name="Dijk, J.J. (Justin) (STAT_EDB)" userId="9faa2a6c-3269-4593-b25a-eadfb13599d7" providerId="ADAL" clId="{0667E4EE-F9ED-4F01-98C5-AA1A3D6193CE}" dt="2023-03-09T05:50:09.337" v="1244" actId="20577"/>
          <ac:spMkLst>
            <pc:docMk/>
            <pc:sldMk cId="3936320560" sldId="393"/>
            <ac:spMk id="15" creationId="{87E07FD9-60B4-44D1-A29D-03E78DD93344}"/>
          </ac:spMkLst>
        </pc:spChg>
      </pc:sldChg>
      <pc:sldChg chg="modSp mod">
        <pc:chgData name="Dijk, J.J. (Justin) (STAT_EDB)" userId="9faa2a6c-3269-4593-b25a-eadfb13599d7" providerId="ADAL" clId="{0667E4EE-F9ED-4F01-98C5-AA1A3D6193CE}" dt="2023-03-09T05:51:03.643" v="1264" actId="20577"/>
        <pc:sldMkLst>
          <pc:docMk/>
          <pc:sldMk cId="2618165848" sldId="394"/>
        </pc:sldMkLst>
        <pc:spChg chg="mod">
          <ac:chgData name="Dijk, J.J. (Justin) (STAT_EDB)" userId="9faa2a6c-3269-4593-b25a-eadfb13599d7" providerId="ADAL" clId="{0667E4EE-F9ED-4F01-98C5-AA1A3D6193CE}" dt="2023-03-09T05:51:03.643" v="1264" actId="20577"/>
          <ac:spMkLst>
            <pc:docMk/>
            <pc:sldMk cId="2618165848" sldId="394"/>
            <ac:spMk id="15" creationId="{87E07FD9-60B4-44D1-A29D-03E78DD93344}"/>
          </ac:spMkLst>
        </pc:spChg>
      </pc:sldChg>
      <pc:sldChg chg="addSp delSp modSp new mod">
        <pc:chgData name="Dijk, J.J. (Justin) (STAT_EDB)" userId="9faa2a6c-3269-4593-b25a-eadfb13599d7" providerId="ADAL" clId="{0667E4EE-F9ED-4F01-98C5-AA1A3D6193CE}" dt="2023-03-09T05:32:26.300" v="424" actId="404"/>
        <pc:sldMkLst>
          <pc:docMk/>
          <pc:sldMk cId="329999014" sldId="395"/>
        </pc:sldMkLst>
        <pc:spChg chg="del">
          <ac:chgData name="Dijk, J.J. (Justin) (STAT_EDB)" userId="9faa2a6c-3269-4593-b25a-eadfb13599d7" providerId="ADAL" clId="{0667E4EE-F9ED-4F01-98C5-AA1A3D6193CE}" dt="2023-03-09T05:30:50.719" v="286" actId="478"/>
          <ac:spMkLst>
            <pc:docMk/>
            <pc:sldMk cId="329999014" sldId="395"/>
            <ac:spMk id="2" creationId="{E3FB5A30-5E07-122E-E866-ED78D9F3CEFB}"/>
          </ac:spMkLst>
        </pc:spChg>
        <pc:spChg chg="mod">
          <ac:chgData name="Dijk, J.J. (Justin) (STAT_EDB)" userId="9faa2a6c-3269-4593-b25a-eadfb13599d7" providerId="ADAL" clId="{0667E4EE-F9ED-4F01-98C5-AA1A3D6193CE}" dt="2023-03-09T05:32:26.300" v="424" actId="404"/>
          <ac:spMkLst>
            <pc:docMk/>
            <pc:sldMk cId="329999014" sldId="395"/>
            <ac:spMk id="3" creationId="{EF67A211-9808-D763-5151-D1B13679FCAA}"/>
          </ac:spMkLst>
        </pc:spChg>
        <pc:picChg chg="add mod">
          <ac:chgData name="Dijk, J.J. (Justin) (STAT_EDB)" userId="9faa2a6c-3269-4593-b25a-eadfb13599d7" providerId="ADAL" clId="{0667E4EE-F9ED-4F01-98C5-AA1A3D6193CE}" dt="2023-03-09T05:30:56.177" v="289" actId="1076"/>
          <ac:picMkLst>
            <pc:docMk/>
            <pc:sldMk cId="329999014" sldId="395"/>
            <ac:picMk id="6" creationId="{084800A4-3940-A32E-E798-A2B64A76FD28}"/>
          </ac:picMkLst>
        </pc:picChg>
      </pc:sldChg>
      <pc:sldChg chg="addSp delSp modSp new mod modClrScheme chgLayout">
        <pc:chgData name="Dijk, J.J. (Justin) (STAT_EDB)" userId="9faa2a6c-3269-4593-b25a-eadfb13599d7" providerId="ADAL" clId="{0667E4EE-F9ED-4F01-98C5-AA1A3D6193CE}" dt="2023-03-09T06:04:29.787" v="1814" actId="20577"/>
        <pc:sldMkLst>
          <pc:docMk/>
          <pc:sldMk cId="806883090" sldId="396"/>
        </pc:sldMkLst>
        <pc:spChg chg="del">
          <ac:chgData name="Dijk, J.J. (Justin) (STAT_EDB)" userId="9faa2a6c-3269-4593-b25a-eadfb13599d7" providerId="ADAL" clId="{0667E4EE-F9ED-4F01-98C5-AA1A3D6193CE}" dt="2023-03-09T05:53:49.887" v="1327" actId="26606"/>
          <ac:spMkLst>
            <pc:docMk/>
            <pc:sldMk cId="806883090" sldId="396"/>
            <ac:spMk id="2" creationId="{2E75366F-8FC3-F46E-6B83-1761BBF293DA}"/>
          </ac:spMkLst>
        </pc:spChg>
        <pc:spChg chg="mod">
          <ac:chgData name="Dijk, J.J. (Justin) (STAT_EDB)" userId="9faa2a6c-3269-4593-b25a-eadfb13599d7" providerId="ADAL" clId="{0667E4EE-F9ED-4F01-98C5-AA1A3D6193CE}" dt="2023-03-09T05:54:59.242" v="1347" actId="404"/>
          <ac:spMkLst>
            <pc:docMk/>
            <pc:sldMk cId="806883090" sldId="396"/>
            <ac:spMk id="3" creationId="{3CE7B99F-94C1-BF89-2683-26D87424BFF7}"/>
          </ac:spMkLst>
        </pc:spChg>
        <pc:spChg chg="mod">
          <ac:chgData name="Dijk, J.J. (Justin) (STAT_EDB)" userId="9faa2a6c-3269-4593-b25a-eadfb13599d7" providerId="ADAL" clId="{0667E4EE-F9ED-4F01-98C5-AA1A3D6193CE}" dt="2023-03-09T05:53:49.887" v="1327" actId="26606"/>
          <ac:spMkLst>
            <pc:docMk/>
            <pc:sldMk cId="806883090" sldId="396"/>
            <ac:spMk id="4" creationId="{DEABD1AF-9009-D641-6521-412E0395E7CF}"/>
          </ac:spMkLst>
        </pc:spChg>
        <pc:spChg chg="add mod">
          <ac:chgData name="Dijk, J.J. (Justin) (STAT_EDB)" userId="9faa2a6c-3269-4593-b25a-eadfb13599d7" providerId="ADAL" clId="{0667E4EE-F9ED-4F01-98C5-AA1A3D6193CE}" dt="2023-03-09T06:04:00.888" v="1796" actId="1036"/>
          <ac:spMkLst>
            <pc:docMk/>
            <pc:sldMk cId="806883090" sldId="396"/>
            <ac:spMk id="7" creationId="{FBE68BB9-E095-2A63-1A64-6E52D4C8CD1F}"/>
          </ac:spMkLst>
        </pc:spChg>
        <pc:spChg chg="add mod">
          <ac:chgData name="Dijk, J.J. (Justin) (STAT_EDB)" userId="9faa2a6c-3269-4593-b25a-eadfb13599d7" providerId="ADAL" clId="{0667E4EE-F9ED-4F01-98C5-AA1A3D6193CE}" dt="2023-03-09T06:04:00.888" v="1796" actId="1036"/>
          <ac:spMkLst>
            <pc:docMk/>
            <pc:sldMk cId="806883090" sldId="396"/>
            <ac:spMk id="8" creationId="{B6D6E5CE-CA3A-9D25-6DED-396AB5D549B0}"/>
          </ac:spMkLst>
        </pc:spChg>
        <pc:spChg chg="add mod">
          <ac:chgData name="Dijk, J.J. (Justin) (STAT_EDB)" userId="9faa2a6c-3269-4593-b25a-eadfb13599d7" providerId="ADAL" clId="{0667E4EE-F9ED-4F01-98C5-AA1A3D6193CE}" dt="2023-03-09T06:04:29.787" v="1814" actId="20577"/>
          <ac:spMkLst>
            <pc:docMk/>
            <pc:sldMk cId="806883090" sldId="396"/>
            <ac:spMk id="10" creationId="{0F738D97-E617-821B-ED56-97E7A496A95E}"/>
          </ac:spMkLst>
        </pc:spChg>
        <pc:picChg chg="add mod ord">
          <ac:chgData name="Dijk, J.J. (Justin) (STAT_EDB)" userId="9faa2a6c-3269-4593-b25a-eadfb13599d7" providerId="ADAL" clId="{0667E4EE-F9ED-4F01-98C5-AA1A3D6193CE}" dt="2023-03-09T06:04:00.888" v="1796" actId="1036"/>
          <ac:picMkLst>
            <pc:docMk/>
            <pc:sldMk cId="806883090" sldId="396"/>
            <ac:picMk id="6" creationId="{9D387AB9-B45E-46E8-5305-049A6E941001}"/>
          </ac:picMkLst>
        </pc:picChg>
      </pc:sldChg>
    </pc:docChg>
  </pc:docChgLst>
  <pc:docChgLst>
    <pc:chgData name="Justin Dijk, J.J." userId="9faa2a6c-3269-4593-b25a-eadfb13599d7" providerId="ADAL" clId="{0667E4EE-F9ED-4F01-98C5-AA1A3D6193CE}"/>
    <pc:docChg chg="modSld">
      <pc:chgData name="Justin Dijk, J.J." userId="9faa2a6c-3269-4593-b25a-eadfb13599d7" providerId="ADAL" clId="{0667E4EE-F9ED-4F01-98C5-AA1A3D6193CE}" dt="2023-03-09T13:54:21.433" v="2" actId="313"/>
      <pc:docMkLst>
        <pc:docMk/>
      </pc:docMkLst>
      <pc:sldChg chg="modSp">
        <pc:chgData name="Justin Dijk, J.J." userId="9faa2a6c-3269-4593-b25a-eadfb13599d7" providerId="ADAL" clId="{0667E4EE-F9ED-4F01-98C5-AA1A3D6193CE}" dt="2023-03-09T13:54:21.433" v="2" actId="313"/>
        <pc:sldMkLst>
          <pc:docMk/>
          <pc:sldMk cId="2370663539" sldId="390"/>
        </pc:sldMkLst>
        <pc:graphicFrameChg chg="mod">
          <ac:chgData name="Justin Dijk, J.J." userId="9faa2a6c-3269-4593-b25a-eadfb13599d7" providerId="ADAL" clId="{0667E4EE-F9ED-4F01-98C5-AA1A3D6193CE}" dt="2023-03-09T13:54:21.433" v="2" actId="313"/>
          <ac:graphicFrameMkLst>
            <pc:docMk/>
            <pc:sldMk cId="2370663539" sldId="390"/>
            <ac:graphicFrameMk id="6" creationId="{8D9D4012-3A1C-4403-825F-2C24FF777D1F}"/>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42BDD-CAAD-436A-8242-91F22C21ABA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12F4B237-9825-4C40-BC4F-CBA55AD6DF44}">
      <dgm:prSet custT="1"/>
      <dgm:spPr/>
      <dgm:t>
        <a:bodyPr/>
        <a:lstStyle/>
        <a:p>
          <a:r>
            <a:rPr lang="en-GB" sz="1300" dirty="0"/>
            <a:t>Indicators constructed based on ESCB data sources: Centralised Securities Data Base (CSDB), </a:t>
          </a:r>
          <a:r>
            <a:rPr lang="en-US" sz="1300" b="0" i="0" dirty="0">
              <a:solidFill>
                <a:schemeClr val="bg1"/>
              </a:solidFill>
              <a:effectLst/>
              <a:latin typeface="+mn-lt"/>
              <a:ea typeface="+mn-ea"/>
              <a:cs typeface="+mn-cs"/>
            </a:rPr>
            <a:t>CSDB Securities Issues Statistics (CSEC) and Securities Holdings Statistics (SHS)</a:t>
          </a:r>
          <a:endParaRPr lang="en-GB" sz="1300" b="0" i="0" dirty="0">
            <a:solidFill>
              <a:schemeClr val="bg1"/>
            </a:solidFill>
          </a:endParaRPr>
        </a:p>
      </dgm:t>
    </dgm:pt>
    <dgm:pt modelId="{199905CB-72E0-415C-8EC1-A5A74314F5A3}" type="parTrans" cxnId="{2360E013-4A89-4045-91D2-C8D941A37BA7}">
      <dgm:prSet/>
      <dgm:spPr/>
      <dgm:t>
        <a:bodyPr/>
        <a:lstStyle/>
        <a:p>
          <a:endParaRPr lang="en-GB"/>
        </a:p>
      </dgm:t>
    </dgm:pt>
    <dgm:pt modelId="{ED4F98D3-8812-477B-A087-39643A1BC490}" type="sibTrans" cxnId="{2360E013-4A89-4045-91D2-C8D941A37BA7}">
      <dgm:prSet/>
      <dgm:spPr/>
      <dgm:t>
        <a:bodyPr/>
        <a:lstStyle/>
        <a:p>
          <a:endParaRPr lang="en-GB"/>
        </a:p>
      </dgm:t>
    </dgm:pt>
    <dgm:pt modelId="{0ACD2FD8-5059-450B-A1A6-7A8B20D84885}">
      <dgm:prSet custT="1"/>
      <dgm:spPr/>
      <dgm:t>
        <a:bodyPr/>
        <a:lstStyle/>
        <a:p>
          <a:r>
            <a:rPr lang="en-GB" sz="1300" dirty="0"/>
            <a:t>Time-series information on outstanding amounts and financial transactions related to the issuances and holdings of sustainable debt securities </a:t>
          </a:r>
        </a:p>
      </dgm:t>
    </dgm:pt>
    <dgm:pt modelId="{A8D3B1A5-2923-40F0-AF88-39EF136080A8}" type="parTrans" cxnId="{A77D02B7-B817-4B21-BD78-C1C0A31B5D20}">
      <dgm:prSet/>
      <dgm:spPr/>
      <dgm:t>
        <a:bodyPr/>
        <a:lstStyle/>
        <a:p>
          <a:endParaRPr lang="en-GB"/>
        </a:p>
      </dgm:t>
    </dgm:pt>
    <dgm:pt modelId="{EBE8FC34-906C-4305-AF44-DFA8FFA259FC}" type="sibTrans" cxnId="{A77D02B7-B817-4B21-BD78-C1C0A31B5D20}">
      <dgm:prSet/>
      <dgm:spPr/>
      <dgm:t>
        <a:bodyPr/>
        <a:lstStyle/>
        <a:p>
          <a:endParaRPr lang="en-GB"/>
        </a:p>
      </dgm:t>
    </dgm:pt>
    <dgm:pt modelId="{D9E461F3-73F2-4D04-94B0-9E737816F341}">
      <dgm:prSet custT="1"/>
      <dgm:spPr/>
      <dgm:t>
        <a:bodyPr/>
        <a:lstStyle/>
        <a:p>
          <a:r>
            <a:rPr lang="en-GB" sz="1300" dirty="0"/>
            <a:t>Indicators provide views on both, the funding needs of sustainable projects and the demand for these debt securities as investment opportunities</a:t>
          </a:r>
        </a:p>
      </dgm:t>
    </dgm:pt>
    <dgm:pt modelId="{5407F3B7-4EFA-484B-A3A3-58A4927C86FE}" type="parTrans" cxnId="{AC06777C-8C76-4933-9FC6-175D26358C36}">
      <dgm:prSet/>
      <dgm:spPr/>
      <dgm:t>
        <a:bodyPr/>
        <a:lstStyle/>
        <a:p>
          <a:endParaRPr lang="en-GB"/>
        </a:p>
      </dgm:t>
    </dgm:pt>
    <dgm:pt modelId="{CC831E0F-1DD7-4A82-B5C5-C4C0507B95B7}" type="sibTrans" cxnId="{AC06777C-8C76-4933-9FC6-175D26358C36}">
      <dgm:prSet/>
      <dgm:spPr/>
      <dgm:t>
        <a:bodyPr/>
        <a:lstStyle/>
        <a:p>
          <a:endParaRPr lang="en-GB"/>
        </a:p>
      </dgm:t>
    </dgm:pt>
    <dgm:pt modelId="{03C814A2-50E4-4EAD-BB28-C62EBDDF5AFD}">
      <dgm:prSet custT="1"/>
      <dgm:spPr/>
      <dgm:t>
        <a:bodyPr/>
        <a:lstStyle/>
        <a:p>
          <a:r>
            <a:rPr lang="en-GB" sz="1300" dirty="0"/>
            <a:t>Indicators are sufficiently reliable for use. However, when using the data</a:t>
          </a:r>
          <a:r>
            <a:rPr lang="en-GB" sz="1300"/>
            <a:t>, analysts </a:t>
          </a:r>
          <a:r>
            <a:rPr lang="en-GB" sz="1300" dirty="0"/>
            <a:t>should be particularly conscious of the methodological decision to currently include all degrees of assurance in the definition of sustainable debt securities, including self-labelled securities</a:t>
          </a:r>
        </a:p>
      </dgm:t>
    </dgm:pt>
    <dgm:pt modelId="{FA3AEDAA-AF9A-4459-B846-1EC2153BE519}" type="parTrans" cxnId="{00CA47E9-7828-423D-BA59-3C1E5597E86A}">
      <dgm:prSet/>
      <dgm:spPr/>
      <dgm:t>
        <a:bodyPr/>
        <a:lstStyle/>
        <a:p>
          <a:endParaRPr lang="en-GB"/>
        </a:p>
      </dgm:t>
    </dgm:pt>
    <dgm:pt modelId="{578E3DC0-5E5F-4B79-983F-235503670949}" type="sibTrans" cxnId="{00CA47E9-7828-423D-BA59-3C1E5597E86A}">
      <dgm:prSet/>
      <dgm:spPr/>
      <dgm:t>
        <a:bodyPr/>
        <a:lstStyle/>
        <a:p>
          <a:endParaRPr lang="en-GB"/>
        </a:p>
      </dgm:t>
    </dgm:pt>
    <dgm:pt modelId="{AD426479-8DC1-491F-80DD-D912E980BB6C}" type="pres">
      <dgm:prSet presAssocID="{F6C42BDD-CAAD-436A-8242-91F22C21ABA0}" presName="linear" presStyleCnt="0">
        <dgm:presLayoutVars>
          <dgm:dir/>
          <dgm:resizeHandles val="exact"/>
        </dgm:presLayoutVars>
      </dgm:prSet>
      <dgm:spPr/>
    </dgm:pt>
    <dgm:pt modelId="{46FF8F6E-67E6-42B4-8F7D-5CFA0DAE6366}" type="pres">
      <dgm:prSet presAssocID="{12F4B237-9825-4C40-BC4F-CBA55AD6DF44}" presName="comp" presStyleCnt="0"/>
      <dgm:spPr/>
    </dgm:pt>
    <dgm:pt modelId="{BD440AA5-D11F-4651-8A10-0BD831A806B5}" type="pres">
      <dgm:prSet presAssocID="{12F4B237-9825-4C40-BC4F-CBA55AD6DF44}" presName="box" presStyleLbl="node1" presStyleIdx="0" presStyleCnt="4" custLinFactNeighborX="285" custLinFactNeighborY="19"/>
      <dgm:spPr/>
    </dgm:pt>
    <dgm:pt modelId="{219AAE13-179D-4E2A-BB87-B70E3941B8A5}" type="pres">
      <dgm:prSet presAssocID="{12F4B237-9825-4C40-BC4F-CBA55AD6DF44}" presName="img" presStyleLbl="fgImgPlace1" presStyleIdx="0" presStyleCnt="4" custScaleX="41777" custScaleY="836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2C43AAF7-A48E-4B31-A082-21E48C8AAD2C}" type="pres">
      <dgm:prSet presAssocID="{12F4B237-9825-4C40-BC4F-CBA55AD6DF44}" presName="text" presStyleLbl="node1" presStyleIdx="0" presStyleCnt="4">
        <dgm:presLayoutVars>
          <dgm:bulletEnabled val="1"/>
        </dgm:presLayoutVars>
      </dgm:prSet>
      <dgm:spPr/>
    </dgm:pt>
    <dgm:pt modelId="{984A0FB4-88A6-433B-AA8B-D6F15C85E926}" type="pres">
      <dgm:prSet presAssocID="{ED4F98D3-8812-477B-A087-39643A1BC490}" presName="spacer" presStyleCnt="0"/>
      <dgm:spPr/>
    </dgm:pt>
    <dgm:pt modelId="{0C38AEE0-9D5E-4944-A417-85807EF01C4E}" type="pres">
      <dgm:prSet presAssocID="{0ACD2FD8-5059-450B-A1A6-7A8B20D84885}" presName="comp" presStyleCnt="0"/>
      <dgm:spPr/>
    </dgm:pt>
    <dgm:pt modelId="{72E8DC38-6BBC-444F-ADFB-0381F2151094}" type="pres">
      <dgm:prSet presAssocID="{0ACD2FD8-5059-450B-A1A6-7A8B20D84885}" presName="box" presStyleLbl="node1" presStyleIdx="1" presStyleCnt="4"/>
      <dgm:spPr/>
    </dgm:pt>
    <dgm:pt modelId="{D0258773-BAF8-4374-8276-DECCE2EDC780}" type="pres">
      <dgm:prSet presAssocID="{0ACD2FD8-5059-450B-A1A6-7A8B20D84885}" presName="img" presStyleLbl="fgImgPlace1" presStyleIdx="1" presStyleCnt="4" custScaleX="40835" custScaleY="869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Production outline"/>
        </a:ext>
      </dgm:extLst>
    </dgm:pt>
    <dgm:pt modelId="{7D852DA2-4F9A-4B58-8994-27F44BAF84E4}" type="pres">
      <dgm:prSet presAssocID="{0ACD2FD8-5059-450B-A1A6-7A8B20D84885}" presName="text" presStyleLbl="node1" presStyleIdx="1" presStyleCnt="4">
        <dgm:presLayoutVars>
          <dgm:bulletEnabled val="1"/>
        </dgm:presLayoutVars>
      </dgm:prSet>
      <dgm:spPr/>
    </dgm:pt>
    <dgm:pt modelId="{EB68AD44-3FC2-4DE0-992E-79902AC49599}" type="pres">
      <dgm:prSet presAssocID="{EBE8FC34-906C-4305-AF44-DFA8FFA259FC}" presName="spacer" presStyleCnt="0"/>
      <dgm:spPr/>
    </dgm:pt>
    <dgm:pt modelId="{1B74F75A-DC24-4686-96DB-25EC20F136F1}" type="pres">
      <dgm:prSet presAssocID="{D9E461F3-73F2-4D04-94B0-9E737816F341}" presName="comp" presStyleCnt="0"/>
      <dgm:spPr/>
    </dgm:pt>
    <dgm:pt modelId="{77FB516C-5568-424D-8351-B4CCC641BFAD}" type="pres">
      <dgm:prSet presAssocID="{D9E461F3-73F2-4D04-94B0-9E737816F341}" presName="box" presStyleLbl="node1" presStyleIdx="2" presStyleCnt="4"/>
      <dgm:spPr/>
    </dgm:pt>
    <dgm:pt modelId="{3FADB382-81E4-4EF8-8EE8-B1B37E968E84}" type="pres">
      <dgm:prSet presAssocID="{D9E461F3-73F2-4D04-94B0-9E737816F341}" presName="img" presStyleLbl="fgImgPlace1" presStyleIdx="2" presStyleCnt="4" custScaleX="38951" custScaleY="879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28487536-FC6E-4072-B25E-E96FC80B2BC2}" type="pres">
      <dgm:prSet presAssocID="{D9E461F3-73F2-4D04-94B0-9E737816F341}" presName="text" presStyleLbl="node1" presStyleIdx="2" presStyleCnt="4">
        <dgm:presLayoutVars>
          <dgm:bulletEnabled val="1"/>
        </dgm:presLayoutVars>
      </dgm:prSet>
      <dgm:spPr/>
    </dgm:pt>
    <dgm:pt modelId="{E4A25471-4788-4725-96DF-89DA530786E7}" type="pres">
      <dgm:prSet presAssocID="{CC831E0F-1DD7-4A82-B5C5-C4C0507B95B7}" presName="spacer" presStyleCnt="0"/>
      <dgm:spPr/>
    </dgm:pt>
    <dgm:pt modelId="{FAF880DE-41EB-4816-B98E-58D3B8E0E913}" type="pres">
      <dgm:prSet presAssocID="{03C814A2-50E4-4EAD-BB28-C62EBDDF5AFD}" presName="comp" presStyleCnt="0"/>
      <dgm:spPr/>
    </dgm:pt>
    <dgm:pt modelId="{3C782D4F-9908-439F-8C14-48E79E8462C4}" type="pres">
      <dgm:prSet presAssocID="{03C814A2-50E4-4EAD-BB28-C62EBDDF5AFD}" presName="box" presStyleLbl="node1" presStyleIdx="3" presStyleCnt="4" custLinFactNeighborY="1559"/>
      <dgm:spPr/>
    </dgm:pt>
    <dgm:pt modelId="{F38493B6-690E-4D5F-9BE5-D80BAAD486A3}" type="pres">
      <dgm:prSet presAssocID="{03C814A2-50E4-4EAD-BB28-C62EBDDF5AFD}" presName="img" presStyleLbl="fgImgPlace1" presStyleIdx="3" presStyleCnt="4" custScaleX="42035" custScaleY="75499" custLinFactNeighborX="942" custLinFactNeighborY="1169"/>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2000" b="-12000"/>
          </a:stretch>
        </a:blipFill>
      </dgm:spPr>
      <dgm:extLst>
        <a:ext uri="{E40237B7-FDA0-4F09-8148-C483321AD2D9}">
          <dgm14:cNvPr xmlns:dgm14="http://schemas.microsoft.com/office/drawing/2010/diagram" id="0" name="" descr="Playbook with solid fill"/>
        </a:ext>
      </dgm:extLst>
    </dgm:pt>
    <dgm:pt modelId="{4757A2F4-036C-465E-8F63-6AB2A5DE48E6}" type="pres">
      <dgm:prSet presAssocID="{03C814A2-50E4-4EAD-BB28-C62EBDDF5AFD}" presName="text" presStyleLbl="node1" presStyleIdx="3" presStyleCnt="4">
        <dgm:presLayoutVars>
          <dgm:bulletEnabled val="1"/>
        </dgm:presLayoutVars>
      </dgm:prSet>
      <dgm:spPr/>
    </dgm:pt>
  </dgm:ptLst>
  <dgm:cxnLst>
    <dgm:cxn modelId="{8481E20B-51D1-4F7A-9690-67185A3070CB}" type="presOf" srcId="{D9E461F3-73F2-4D04-94B0-9E737816F341}" destId="{77FB516C-5568-424D-8351-B4CCC641BFAD}" srcOrd="0" destOrd="0" presId="urn:microsoft.com/office/officeart/2005/8/layout/vList4"/>
    <dgm:cxn modelId="{9110F60C-5E8B-4BED-91D0-97C497BFE65D}" type="presOf" srcId="{12F4B237-9825-4C40-BC4F-CBA55AD6DF44}" destId="{BD440AA5-D11F-4651-8A10-0BD831A806B5}" srcOrd="0" destOrd="0" presId="urn:microsoft.com/office/officeart/2005/8/layout/vList4"/>
    <dgm:cxn modelId="{2360E013-4A89-4045-91D2-C8D941A37BA7}" srcId="{F6C42BDD-CAAD-436A-8242-91F22C21ABA0}" destId="{12F4B237-9825-4C40-BC4F-CBA55AD6DF44}" srcOrd="0" destOrd="0" parTransId="{199905CB-72E0-415C-8EC1-A5A74314F5A3}" sibTransId="{ED4F98D3-8812-477B-A087-39643A1BC490}"/>
    <dgm:cxn modelId="{B754E427-A048-464D-9BAC-F1C020B2BE9B}" type="presOf" srcId="{F6C42BDD-CAAD-436A-8242-91F22C21ABA0}" destId="{AD426479-8DC1-491F-80DD-D912E980BB6C}" srcOrd="0" destOrd="0" presId="urn:microsoft.com/office/officeart/2005/8/layout/vList4"/>
    <dgm:cxn modelId="{4A84742D-5F0F-4C10-B39D-1B4A2409816E}" type="presOf" srcId="{03C814A2-50E4-4EAD-BB28-C62EBDDF5AFD}" destId="{4757A2F4-036C-465E-8F63-6AB2A5DE48E6}" srcOrd="1" destOrd="0" presId="urn:microsoft.com/office/officeart/2005/8/layout/vList4"/>
    <dgm:cxn modelId="{51CF374D-947E-4691-BB26-C573C5FBB667}" type="presOf" srcId="{0ACD2FD8-5059-450B-A1A6-7A8B20D84885}" destId="{72E8DC38-6BBC-444F-ADFB-0381F2151094}" srcOrd="0" destOrd="0" presId="urn:microsoft.com/office/officeart/2005/8/layout/vList4"/>
    <dgm:cxn modelId="{AC06777C-8C76-4933-9FC6-175D26358C36}" srcId="{F6C42BDD-CAAD-436A-8242-91F22C21ABA0}" destId="{D9E461F3-73F2-4D04-94B0-9E737816F341}" srcOrd="2" destOrd="0" parTransId="{5407F3B7-4EFA-484B-A3A3-58A4927C86FE}" sibTransId="{CC831E0F-1DD7-4A82-B5C5-C4C0507B95B7}"/>
    <dgm:cxn modelId="{11B31098-0849-4E2A-AA17-7377EFA48FAD}" type="presOf" srcId="{03C814A2-50E4-4EAD-BB28-C62EBDDF5AFD}" destId="{3C782D4F-9908-439F-8C14-48E79E8462C4}" srcOrd="0" destOrd="0" presId="urn:microsoft.com/office/officeart/2005/8/layout/vList4"/>
    <dgm:cxn modelId="{2AA233A0-0C2F-4C25-A4F6-A7BE1185C831}" type="presOf" srcId="{D9E461F3-73F2-4D04-94B0-9E737816F341}" destId="{28487536-FC6E-4072-B25E-E96FC80B2BC2}" srcOrd="1" destOrd="0" presId="urn:microsoft.com/office/officeart/2005/8/layout/vList4"/>
    <dgm:cxn modelId="{A77D02B7-B817-4B21-BD78-C1C0A31B5D20}" srcId="{F6C42BDD-CAAD-436A-8242-91F22C21ABA0}" destId="{0ACD2FD8-5059-450B-A1A6-7A8B20D84885}" srcOrd="1" destOrd="0" parTransId="{A8D3B1A5-2923-40F0-AF88-39EF136080A8}" sibTransId="{EBE8FC34-906C-4305-AF44-DFA8FFA259FC}"/>
    <dgm:cxn modelId="{46C31BCA-2521-40E3-84E9-2D463B2B09B1}" type="presOf" srcId="{0ACD2FD8-5059-450B-A1A6-7A8B20D84885}" destId="{7D852DA2-4F9A-4B58-8994-27F44BAF84E4}" srcOrd="1" destOrd="0" presId="urn:microsoft.com/office/officeart/2005/8/layout/vList4"/>
    <dgm:cxn modelId="{CE3AFAD1-6F46-4CC1-9265-0774580EECDF}" type="presOf" srcId="{12F4B237-9825-4C40-BC4F-CBA55AD6DF44}" destId="{2C43AAF7-A48E-4B31-A082-21E48C8AAD2C}" srcOrd="1" destOrd="0" presId="urn:microsoft.com/office/officeart/2005/8/layout/vList4"/>
    <dgm:cxn modelId="{00CA47E9-7828-423D-BA59-3C1E5597E86A}" srcId="{F6C42BDD-CAAD-436A-8242-91F22C21ABA0}" destId="{03C814A2-50E4-4EAD-BB28-C62EBDDF5AFD}" srcOrd="3" destOrd="0" parTransId="{FA3AEDAA-AF9A-4459-B846-1EC2153BE519}" sibTransId="{578E3DC0-5E5F-4B79-983F-235503670949}"/>
    <dgm:cxn modelId="{7D56CD1E-767A-43D6-A147-34BD277F1307}" type="presParOf" srcId="{AD426479-8DC1-491F-80DD-D912E980BB6C}" destId="{46FF8F6E-67E6-42B4-8F7D-5CFA0DAE6366}" srcOrd="0" destOrd="0" presId="urn:microsoft.com/office/officeart/2005/8/layout/vList4"/>
    <dgm:cxn modelId="{60F9D897-EC54-4ACF-A9BE-6E1640F9827F}" type="presParOf" srcId="{46FF8F6E-67E6-42B4-8F7D-5CFA0DAE6366}" destId="{BD440AA5-D11F-4651-8A10-0BD831A806B5}" srcOrd="0" destOrd="0" presId="urn:microsoft.com/office/officeart/2005/8/layout/vList4"/>
    <dgm:cxn modelId="{D79DDB52-A9C7-4795-8DF7-50E9123C74A8}" type="presParOf" srcId="{46FF8F6E-67E6-42B4-8F7D-5CFA0DAE6366}" destId="{219AAE13-179D-4E2A-BB87-B70E3941B8A5}" srcOrd="1" destOrd="0" presId="urn:microsoft.com/office/officeart/2005/8/layout/vList4"/>
    <dgm:cxn modelId="{CF6EEB7E-5621-4974-82F6-99995C4EAA5D}" type="presParOf" srcId="{46FF8F6E-67E6-42B4-8F7D-5CFA0DAE6366}" destId="{2C43AAF7-A48E-4B31-A082-21E48C8AAD2C}" srcOrd="2" destOrd="0" presId="urn:microsoft.com/office/officeart/2005/8/layout/vList4"/>
    <dgm:cxn modelId="{303FC69A-F3E2-40A7-9481-5C6B5685C6C5}" type="presParOf" srcId="{AD426479-8DC1-491F-80DD-D912E980BB6C}" destId="{984A0FB4-88A6-433B-AA8B-D6F15C85E926}" srcOrd="1" destOrd="0" presId="urn:microsoft.com/office/officeart/2005/8/layout/vList4"/>
    <dgm:cxn modelId="{417DFF95-0062-41A6-9205-D12CA6F5C763}" type="presParOf" srcId="{AD426479-8DC1-491F-80DD-D912E980BB6C}" destId="{0C38AEE0-9D5E-4944-A417-85807EF01C4E}" srcOrd="2" destOrd="0" presId="urn:microsoft.com/office/officeart/2005/8/layout/vList4"/>
    <dgm:cxn modelId="{BEAAE851-C80A-46B7-8FF9-7EB23911714C}" type="presParOf" srcId="{0C38AEE0-9D5E-4944-A417-85807EF01C4E}" destId="{72E8DC38-6BBC-444F-ADFB-0381F2151094}" srcOrd="0" destOrd="0" presId="urn:microsoft.com/office/officeart/2005/8/layout/vList4"/>
    <dgm:cxn modelId="{F90D1133-F66C-4AB2-BC6B-4136BB414BB2}" type="presParOf" srcId="{0C38AEE0-9D5E-4944-A417-85807EF01C4E}" destId="{D0258773-BAF8-4374-8276-DECCE2EDC780}" srcOrd="1" destOrd="0" presId="urn:microsoft.com/office/officeart/2005/8/layout/vList4"/>
    <dgm:cxn modelId="{849E4E11-F9B3-4812-B74E-DE114E5EF9EC}" type="presParOf" srcId="{0C38AEE0-9D5E-4944-A417-85807EF01C4E}" destId="{7D852DA2-4F9A-4B58-8994-27F44BAF84E4}" srcOrd="2" destOrd="0" presId="urn:microsoft.com/office/officeart/2005/8/layout/vList4"/>
    <dgm:cxn modelId="{E92D76E2-921F-4E0A-AACD-CE048FFD49FB}" type="presParOf" srcId="{AD426479-8DC1-491F-80DD-D912E980BB6C}" destId="{EB68AD44-3FC2-4DE0-992E-79902AC49599}" srcOrd="3" destOrd="0" presId="urn:microsoft.com/office/officeart/2005/8/layout/vList4"/>
    <dgm:cxn modelId="{9D1AD08C-C9F1-47DE-8C74-A5A0F4B1A52F}" type="presParOf" srcId="{AD426479-8DC1-491F-80DD-D912E980BB6C}" destId="{1B74F75A-DC24-4686-96DB-25EC20F136F1}" srcOrd="4" destOrd="0" presId="urn:microsoft.com/office/officeart/2005/8/layout/vList4"/>
    <dgm:cxn modelId="{E4AA7DAA-FF35-4BFD-88AF-C0703CF6AE87}" type="presParOf" srcId="{1B74F75A-DC24-4686-96DB-25EC20F136F1}" destId="{77FB516C-5568-424D-8351-B4CCC641BFAD}" srcOrd="0" destOrd="0" presId="urn:microsoft.com/office/officeart/2005/8/layout/vList4"/>
    <dgm:cxn modelId="{C1B5461D-CC77-46BC-B8E2-1901ABE3BC28}" type="presParOf" srcId="{1B74F75A-DC24-4686-96DB-25EC20F136F1}" destId="{3FADB382-81E4-4EF8-8EE8-B1B37E968E84}" srcOrd="1" destOrd="0" presId="urn:microsoft.com/office/officeart/2005/8/layout/vList4"/>
    <dgm:cxn modelId="{F3B8A8BF-7C7E-47F6-9BF8-F1F4E133622B}" type="presParOf" srcId="{1B74F75A-DC24-4686-96DB-25EC20F136F1}" destId="{28487536-FC6E-4072-B25E-E96FC80B2BC2}" srcOrd="2" destOrd="0" presId="urn:microsoft.com/office/officeart/2005/8/layout/vList4"/>
    <dgm:cxn modelId="{6B2CA070-AB87-429D-8397-8FA147BCCBC2}" type="presParOf" srcId="{AD426479-8DC1-491F-80DD-D912E980BB6C}" destId="{E4A25471-4788-4725-96DF-89DA530786E7}" srcOrd="5" destOrd="0" presId="urn:microsoft.com/office/officeart/2005/8/layout/vList4"/>
    <dgm:cxn modelId="{0169C5A1-D17B-4F76-9F6B-AC3000C831D4}" type="presParOf" srcId="{AD426479-8DC1-491F-80DD-D912E980BB6C}" destId="{FAF880DE-41EB-4816-B98E-58D3B8E0E913}" srcOrd="6" destOrd="0" presId="urn:microsoft.com/office/officeart/2005/8/layout/vList4"/>
    <dgm:cxn modelId="{611525FF-9C9D-4624-BF69-77DF471A4F36}" type="presParOf" srcId="{FAF880DE-41EB-4816-B98E-58D3B8E0E913}" destId="{3C782D4F-9908-439F-8C14-48E79E8462C4}" srcOrd="0" destOrd="0" presId="urn:microsoft.com/office/officeart/2005/8/layout/vList4"/>
    <dgm:cxn modelId="{572405CC-2D4D-4368-83FE-14BE57688D88}" type="presParOf" srcId="{FAF880DE-41EB-4816-B98E-58D3B8E0E913}" destId="{F38493B6-690E-4D5F-9BE5-D80BAAD486A3}" srcOrd="1" destOrd="0" presId="urn:microsoft.com/office/officeart/2005/8/layout/vList4"/>
    <dgm:cxn modelId="{6AF54A60-1619-407E-AAA1-E654677E2880}" type="presParOf" srcId="{FAF880DE-41EB-4816-B98E-58D3B8E0E913}" destId="{4757A2F4-036C-465E-8F63-6AB2A5DE48E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42BDD-CAAD-436A-8242-91F22C21ABA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12F4B237-9825-4C40-BC4F-CBA55AD6DF44}">
      <dgm:prSet custT="1"/>
      <dgm:spPr/>
      <dgm:t>
        <a:bodyPr/>
        <a:lstStyle/>
        <a:p>
          <a:r>
            <a:rPr lang="en-GB" sz="1300" dirty="0"/>
            <a:t>Indicators constructed based on the ESCB Non Financial Corporations’ loans and securities holding (equity and corp. bonds) databases and climate data</a:t>
          </a:r>
        </a:p>
      </dgm:t>
    </dgm:pt>
    <dgm:pt modelId="{199905CB-72E0-415C-8EC1-A5A74314F5A3}" type="parTrans" cxnId="{2360E013-4A89-4045-91D2-C8D941A37BA7}">
      <dgm:prSet/>
      <dgm:spPr/>
      <dgm:t>
        <a:bodyPr/>
        <a:lstStyle/>
        <a:p>
          <a:endParaRPr lang="en-GB"/>
        </a:p>
      </dgm:t>
    </dgm:pt>
    <dgm:pt modelId="{ED4F98D3-8812-477B-A087-39643A1BC490}" type="sibTrans" cxnId="{2360E013-4A89-4045-91D2-C8D941A37BA7}">
      <dgm:prSet/>
      <dgm:spPr/>
      <dgm:t>
        <a:bodyPr/>
        <a:lstStyle/>
        <a:p>
          <a:endParaRPr lang="en-GB"/>
        </a:p>
      </dgm:t>
    </dgm:pt>
    <dgm:pt modelId="{0ACD2FD8-5059-450B-A1A6-7A8B20D84885}">
      <dgm:prSet custT="1"/>
      <dgm:spPr/>
      <dgm:t>
        <a:bodyPr/>
        <a:lstStyle/>
        <a:p>
          <a:r>
            <a:rPr lang="en-GB" sz="1300" dirty="0"/>
            <a:t>Estimates emissions financed through loans, corp. debt securities and listed shares for direct (scope 1) and indirect emissions from energy purchase (scope 2; only for securities; based on group level/ISIN data)</a:t>
          </a:r>
        </a:p>
      </dgm:t>
    </dgm:pt>
    <dgm:pt modelId="{A8D3B1A5-2923-40F0-AF88-39EF136080A8}" type="parTrans" cxnId="{A77D02B7-B817-4B21-BD78-C1C0A31B5D20}">
      <dgm:prSet/>
      <dgm:spPr/>
      <dgm:t>
        <a:bodyPr/>
        <a:lstStyle/>
        <a:p>
          <a:endParaRPr lang="en-GB"/>
        </a:p>
      </dgm:t>
    </dgm:pt>
    <dgm:pt modelId="{EBE8FC34-906C-4305-AF44-DFA8FFA259FC}" type="sibTrans" cxnId="{A77D02B7-B817-4B21-BD78-C1C0A31B5D20}">
      <dgm:prSet/>
      <dgm:spPr/>
      <dgm:t>
        <a:bodyPr/>
        <a:lstStyle/>
        <a:p>
          <a:endParaRPr lang="en-GB"/>
        </a:p>
      </dgm:t>
    </dgm:pt>
    <dgm:pt modelId="{D9E461F3-73F2-4D04-94B0-9E737816F341}">
      <dgm:prSet custT="1"/>
      <dgm:spPr/>
      <dgm:t>
        <a:bodyPr/>
        <a:lstStyle/>
        <a:p>
          <a:r>
            <a:rPr lang="en-GB" sz="1300" dirty="0"/>
            <a:t>Indicators provide view on capital flows to transitioning economic activities and associated exposure to transition risks</a:t>
          </a:r>
        </a:p>
      </dgm:t>
    </dgm:pt>
    <dgm:pt modelId="{5407F3B7-4EFA-484B-A3A3-58A4927C86FE}" type="parTrans" cxnId="{AC06777C-8C76-4933-9FC6-175D26358C36}">
      <dgm:prSet/>
      <dgm:spPr/>
      <dgm:t>
        <a:bodyPr/>
        <a:lstStyle/>
        <a:p>
          <a:endParaRPr lang="en-GB"/>
        </a:p>
      </dgm:t>
    </dgm:pt>
    <dgm:pt modelId="{CC831E0F-1DD7-4A82-B5C5-C4C0507B95B7}" type="sibTrans" cxnId="{AC06777C-8C76-4933-9FC6-175D26358C36}">
      <dgm:prSet/>
      <dgm:spPr/>
      <dgm:t>
        <a:bodyPr/>
        <a:lstStyle/>
        <a:p>
          <a:endParaRPr lang="en-GB"/>
        </a:p>
      </dgm:t>
    </dgm:pt>
    <dgm:pt modelId="{03C814A2-50E4-4EAD-BB28-C62EBDDF5AFD}">
      <dgm:prSet custT="1"/>
      <dgm:spPr/>
      <dgm:t>
        <a:bodyPr/>
        <a:lstStyle/>
        <a:p>
          <a:r>
            <a:rPr lang="en-GB" sz="1300" dirty="0"/>
            <a:t>Data comes with many limitations, in particular for cross country comparisons- published as analytical indicators: limited coverage, lack of price and exchange rate adjustment, omission of Scope 3 emissions (and Scope 2 only for securities)</a:t>
          </a:r>
        </a:p>
      </dgm:t>
    </dgm:pt>
    <dgm:pt modelId="{FA3AEDAA-AF9A-4459-B846-1EC2153BE519}" type="parTrans" cxnId="{00CA47E9-7828-423D-BA59-3C1E5597E86A}">
      <dgm:prSet/>
      <dgm:spPr/>
      <dgm:t>
        <a:bodyPr/>
        <a:lstStyle/>
        <a:p>
          <a:endParaRPr lang="en-GB"/>
        </a:p>
      </dgm:t>
    </dgm:pt>
    <dgm:pt modelId="{578E3DC0-5E5F-4B79-983F-235503670949}" type="sibTrans" cxnId="{00CA47E9-7828-423D-BA59-3C1E5597E86A}">
      <dgm:prSet/>
      <dgm:spPr/>
      <dgm:t>
        <a:bodyPr/>
        <a:lstStyle/>
        <a:p>
          <a:endParaRPr lang="en-GB"/>
        </a:p>
      </dgm:t>
    </dgm:pt>
    <dgm:pt modelId="{AD426479-8DC1-491F-80DD-D912E980BB6C}" type="pres">
      <dgm:prSet presAssocID="{F6C42BDD-CAAD-436A-8242-91F22C21ABA0}" presName="linear" presStyleCnt="0">
        <dgm:presLayoutVars>
          <dgm:dir/>
          <dgm:resizeHandles val="exact"/>
        </dgm:presLayoutVars>
      </dgm:prSet>
      <dgm:spPr/>
    </dgm:pt>
    <dgm:pt modelId="{46FF8F6E-67E6-42B4-8F7D-5CFA0DAE6366}" type="pres">
      <dgm:prSet presAssocID="{12F4B237-9825-4C40-BC4F-CBA55AD6DF44}" presName="comp" presStyleCnt="0"/>
      <dgm:spPr/>
    </dgm:pt>
    <dgm:pt modelId="{BD440AA5-D11F-4651-8A10-0BD831A806B5}" type="pres">
      <dgm:prSet presAssocID="{12F4B237-9825-4C40-BC4F-CBA55AD6DF44}" presName="box" presStyleLbl="node1" presStyleIdx="0" presStyleCnt="4" custLinFactNeighborX="285" custLinFactNeighborY="19"/>
      <dgm:spPr/>
    </dgm:pt>
    <dgm:pt modelId="{219AAE13-179D-4E2A-BB87-B70E3941B8A5}" type="pres">
      <dgm:prSet presAssocID="{12F4B237-9825-4C40-BC4F-CBA55AD6DF44}" presName="img" presStyleLbl="fgImgPlace1" presStyleIdx="0" presStyleCnt="4" custScaleX="41777" custScaleY="836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2C43AAF7-A48E-4B31-A082-21E48C8AAD2C}" type="pres">
      <dgm:prSet presAssocID="{12F4B237-9825-4C40-BC4F-CBA55AD6DF44}" presName="text" presStyleLbl="node1" presStyleIdx="0" presStyleCnt="4">
        <dgm:presLayoutVars>
          <dgm:bulletEnabled val="1"/>
        </dgm:presLayoutVars>
      </dgm:prSet>
      <dgm:spPr/>
    </dgm:pt>
    <dgm:pt modelId="{984A0FB4-88A6-433B-AA8B-D6F15C85E926}" type="pres">
      <dgm:prSet presAssocID="{ED4F98D3-8812-477B-A087-39643A1BC490}" presName="spacer" presStyleCnt="0"/>
      <dgm:spPr/>
    </dgm:pt>
    <dgm:pt modelId="{0C38AEE0-9D5E-4944-A417-85807EF01C4E}" type="pres">
      <dgm:prSet presAssocID="{0ACD2FD8-5059-450B-A1A6-7A8B20D84885}" presName="comp" presStyleCnt="0"/>
      <dgm:spPr/>
    </dgm:pt>
    <dgm:pt modelId="{72E8DC38-6BBC-444F-ADFB-0381F2151094}" type="pres">
      <dgm:prSet presAssocID="{0ACD2FD8-5059-450B-A1A6-7A8B20D84885}" presName="box" presStyleLbl="node1" presStyleIdx="1" presStyleCnt="4"/>
      <dgm:spPr/>
    </dgm:pt>
    <dgm:pt modelId="{D0258773-BAF8-4374-8276-DECCE2EDC780}" type="pres">
      <dgm:prSet presAssocID="{0ACD2FD8-5059-450B-A1A6-7A8B20D84885}" presName="img" presStyleLbl="fgImgPlace1" presStyleIdx="1" presStyleCnt="4" custScaleX="40835" custScaleY="869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Production outline"/>
        </a:ext>
      </dgm:extLst>
    </dgm:pt>
    <dgm:pt modelId="{7D852DA2-4F9A-4B58-8994-27F44BAF84E4}" type="pres">
      <dgm:prSet presAssocID="{0ACD2FD8-5059-450B-A1A6-7A8B20D84885}" presName="text" presStyleLbl="node1" presStyleIdx="1" presStyleCnt="4">
        <dgm:presLayoutVars>
          <dgm:bulletEnabled val="1"/>
        </dgm:presLayoutVars>
      </dgm:prSet>
      <dgm:spPr/>
    </dgm:pt>
    <dgm:pt modelId="{EB68AD44-3FC2-4DE0-992E-79902AC49599}" type="pres">
      <dgm:prSet presAssocID="{EBE8FC34-906C-4305-AF44-DFA8FFA259FC}" presName="spacer" presStyleCnt="0"/>
      <dgm:spPr/>
    </dgm:pt>
    <dgm:pt modelId="{1B74F75A-DC24-4686-96DB-25EC20F136F1}" type="pres">
      <dgm:prSet presAssocID="{D9E461F3-73F2-4D04-94B0-9E737816F341}" presName="comp" presStyleCnt="0"/>
      <dgm:spPr/>
    </dgm:pt>
    <dgm:pt modelId="{77FB516C-5568-424D-8351-B4CCC641BFAD}" type="pres">
      <dgm:prSet presAssocID="{D9E461F3-73F2-4D04-94B0-9E737816F341}" presName="box" presStyleLbl="node1" presStyleIdx="2" presStyleCnt="4"/>
      <dgm:spPr/>
    </dgm:pt>
    <dgm:pt modelId="{3FADB382-81E4-4EF8-8EE8-B1B37E968E84}" type="pres">
      <dgm:prSet presAssocID="{D9E461F3-73F2-4D04-94B0-9E737816F341}" presName="img" presStyleLbl="fgImgPlace1" presStyleIdx="2" presStyleCnt="4" custScaleX="38951" custScaleY="879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28487536-FC6E-4072-B25E-E96FC80B2BC2}" type="pres">
      <dgm:prSet presAssocID="{D9E461F3-73F2-4D04-94B0-9E737816F341}" presName="text" presStyleLbl="node1" presStyleIdx="2" presStyleCnt="4">
        <dgm:presLayoutVars>
          <dgm:bulletEnabled val="1"/>
        </dgm:presLayoutVars>
      </dgm:prSet>
      <dgm:spPr/>
    </dgm:pt>
    <dgm:pt modelId="{E4A25471-4788-4725-96DF-89DA530786E7}" type="pres">
      <dgm:prSet presAssocID="{CC831E0F-1DD7-4A82-B5C5-C4C0507B95B7}" presName="spacer" presStyleCnt="0"/>
      <dgm:spPr/>
    </dgm:pt>
    <dgm:pt modelId="{FAF880DE-41EB-4816-B98E-58D3B8E0E913}" type="pres">
      <dgm:prSet presAssocID="{03C814A2-50E4-4EAD-BB28-C62EBDDF5AFD}" presName="comp" presStyleCnt="0"/>
      <dgm:spPr/>
    </dgm:pt>
    <dgm:pt modelId="{3C782D4F-9908-439F-8C14-48E79E8462C4}" type="pres">
      <dgm:prSet presAssocID="{03C814A2-50E4-4EAD-BB28-C62EBDDF5AFD}" presName="box" presStyleLbl="node1" presStyleIdx="3" presStyleCnt="4" custLinFactNeighborY="1559"/>
      <dgm:spPr/>
    </dgm:pt>
    <dgm:pt modelId="{F38493B6-690E-4D5F-9BE5-D80BAAD486A3}" type="pres">
      <dgm:prSet presAssocID="{03C814A2-50E4-4EAD-BB28-C62EBDDF5AFD}" presName="img" presStyleLbl="fgImgPlace1" presStyleIdx="3" presStyleCnt="4" custScaleX="42035" custScaleY="75499" custLinFactNeighborX="942" custLinFactNeighborY="1169"/>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2000" b="-12000"/>
          </a:stretch>
        </a:blipFill>
      </dgm:spPr>
      <dgm:extLst>
        <a:ext uri="{E40237B7-FDA0-4F09-8148-C483321AD2D9}">
          <dgm14:cNvPr xmlns:dgm14="http://schemas.microsoft.com/office/drawing/2010/diagram" id="0" name="" descr="Playbook with solid fill"/>
        </a:ext>
      </dgm:extLst>
    </dgm:pt>
    <dgm:pt modelId="{4757A2F4-036C-465E-8F63-6AB2A5DE48E6}" type="pres">
      <dgm:prSet presAssocID="{03C814A2-50E4-4EAD-BB28-C62EBDDF5AFD}" presName="text" presStyleLbl="node1" presStyleIdx="3" presStyleCnt="4">
        <dgm:presLayoutVars>
          <dgm:bulletEnabled val="1"/>
        </dgm:presLayoutVars>
      </dgm:prSet>
      <dgm:spPr/>
    </dgm:pt>
  </dgm:ptLst>
  <dgm:cxnLst>
    <dgm:cxn modelId="{8481E20B-51D1-4F7A-9690-67185A3070CB}" type="presOf" srcId="{D9E461F3-73F2-4D04-94B0-9E737816F341}" destId="{77FB516C-5568-424D-8351-B4CCC641BFAD}" srcOrd="0" destOrd="0" presId="urn:microsoft.com/office/officeart/2005/8/layout/vList4"/>
    <dgm:cxn modelId="{9110F60C-5E8B-4BED-91D0-97C497BFE65D}" type="presOf" srcId="{12F4B237-9825-4C40-BC4F-CBA55AD6DF44}" destId="{BD440AA5-D11F-4651-8A10-0BD831A806B5}" srcOrd="0" destOrd="0" presId="urn:microsoft.com/office/officeart/2005/8/layout/vList4"/>
    <dgm:cxn modelId="{2360E013-4A89-4045-91D2-C8D941A37BA7}" srcId="{F6C42BDD-CAAD-436A-8242-91F22C21ABA0}" destId="{12F4B237-9825-4C40-BC4F-CBA55AD6DF44}" srcOrd="0" destOrd="0" parTransId="{199905CB-72E0-415C-8EC1-A5A74314F5A3}" sibTransId="{ED4F98D3-8812-477B-A087-39643A1BC490}"/>
    <dgm:cxn modelId="{B754E427-A048-464D-9BAC-F1C020B2BE9B}" type="presOf" srcId="{F6C42BDD-CAAD-436A-8242-91F22C21ABA0}" destId="{AD426479-8DC1-491F-80DD-D912E980BB6C}" srcOrd="0" destOrd="0" presId="urn:microsoft.com/office/officeart/2005/8/layout/vList4"/>
    <dgm:cxn modelId="{4A84742D-5F0F-4C10-B39D-1B4A2409816E}" type="presOf" srcId="{03C814A2-50E4-4EAD-BB28-C62EBDDF5AFD}" destId="{4757A2F4-036C-465E-8F63-6AB2A5DE48E6}" srcOrd="1" destOrd="0" presId="urn:microsoft.com/office/officeart/2005/8/layout/vList4"/>
    <dgm:cxn modelId="{51CF374D-947E-4691-BB26-C573C5FBB667}" type="presOf" srcId="{0ACD2FD8-5059-450B-A1A6-7A8B20D84885}" destId="{72E8DC38-6BBC-444F-ADFB-0381F2151094}" srcOrd="0" destOrd="0" presId="urn:microsoft.com/office/officeart/2005/8/layout/vList4"/>
    <dgm:cxn modelId="{AC06777C-8C76-4933-9FC6-175D26358C36}" srcId="{F6C42BDD-CAAD-436A-8242-91F22C21ABA0}" destId="{D9E461F3-73F2-4D04-94B0-9E737816F341}" srcOrd="2" destOrd="0" parTransId="{5407F3B7-4EFA-484B-A3A3-58A4927C86FE}" sibTransId="{CC831E0F-1DD7-4A82-B5C5-C4C0507B95B7}"/>
    <dgm:cxn modelId="{11B31098-0849-4E2A-AA17-7377EFA48FAD}" type="presOf" srcId="{03C814A2-50E4-4EAD-BB28-C62EBDDF5AFD}" destId="{3C782D4F-9908-439F-8C14-48E79E8462C4}" srcOrd="0" destOrd="0" presId="urn:microsoft.com/office/officeart/2005/8/layout/vList4"/>
    <dgm:cxn modelId="{2AA233A0-0C2F-4C25-A4F6-A7BE1185C831}" type="presOf" srcId="{D9E461F3-73F2-4D04-94B0-9E737816F341}" destId="{28487536-FC6E-4072-B25E-E96FC80B2BC2}" srcOrd="1" destOrd="0" presId="urn:microsoft.com/office/officeart/2005/8/layout/vList4"/>
    <dgm:cxn modelId="{A77D02B7-B817-4B21-BD78-C1C0A31B5D20}" srcId="{F6C42BDD-CAAD-436A-8242-91F22C21ABA0}" destId="{0ACD2FD8-5059-450B-A1A6-7A8B20D84885}" srcOrd="1" destOrd="0" parTransId="{A8D3B1A5-2923-40F0-AF88-39EF136080A8}" sibTransId="{EBE8FC34-906C-4305-AF44-DFA8FFA259FC}"/>
    <dgm:cxn modelId="{46C31BCA-2521-40E3-84E9-2D463B2B09B1}" type="presOf" srcId="{0ACD2FD8-5059-450B-A1A6-7A8B20D84885}" destId="{7D852DA2-4F9A-4B58-8994-27F44BAF84E4}" srcOrd="1" destOrd="0" presId="urn:microsoft.com/office/officeart/2005/8/layout/vList4"/>
    <dgm:cxn modelId="{CE3AFAD1-6F46-4CC1-9265-0774580EECDF}" type="presOf" srcId="{12F4B237-9825-4C40-BC4F-CBA55AD6DF44}" destId="{2C43AAF7-A48E-4B31-A082-21E48C8AAD2C}" srcOrd="1" destOrd="0" presId="urn:microsoft.com/office/officeart/2005/8/layout/vList4"/>
    <dgm:cxn modelId="{00CA47E9-7828-423D-BA59-3C1E5597E86A}" srcId="{F6C42BDD-CAAD-436A-8242-91F22C21ABA0}" destId="{03C814A2-50E4-4EAD-BB28-C62EBDDF5AFD}" srcOrd="3" destOrd="0" parTransId="{FA3AEDAA-AF9A-4459-B846-1EC2153BE519}" sibTransId="{578E3DC0-5E5F-4B79-983F-235503670949}"/>
    <dgm:cxn modelId="{7D56CD1E-767A-43D6-A147-34BD277F1307}" type="presParOf" srcId="{AD426479-8DC1-491F-80DD-D912E980BB6C}" destId="{46FF8F6E-67E6-42B4-8F7D-5CFA0DAE6366}" srcOrd="0" destOrd="0" presId="urn:microsoft.com/office/officeart/2005/8/layout/vList4"/>
    <dgm:cxn modelId="{60F9D897-EC54-4ACF-A9BE-6E1640F9827F}" type="presParOf" srcId="{46FF8F6E-67E6-42B4-8F7D-5CFA0DAE6366}" destId="{BD440AA5-D11F-4651-8A10-0BD831A806B5}" srcOrd="0" destOrd="0" presId="urn:microsoft.com/office/officeart/2005/8/layout/vList4"/>
    <dgm:cxn modelId="{D79DDB52-A9C7-4795-8DF7-50E9123C74A8}" type="presParOf" srcId="{46FF8F6E-67E6-42B4-8F7D-5CFA0DAE6366}" destId="{219AAE13-179D-4E2A-BB87-B70E3941B8A5}" srcOrd="1" destOrd="0" presId="urn:microsoft.com/office/officeart/2005/8/layout/vList4"/>
    <dgm:cxn modelId="{CF6EEB7E-5621-4974-82F6-99995C4EAA5D}" type="presParOf" srcId="{46FF8F6E-67E6-42B4-8F7D-5CFA0DAE6366}" destId="{2C43AAF7-A48E-4B31-A082-21E48C8AAD2C}" srcOrd="2" destOrd="0" presId="urn:microsoft.com/office/officeart/2005/8/layout/vList4"/>
    <dgm:cxn modelId="{303FC69A-F3E2-40A7-9481-5C6B5685C6C5}" type="presParOf" srcId="{AD426479-8DC1-491F-80DD-D912E980BB6C}" destId="{984A0FB4-88A6-433B-AA8B-D6F15C85E926}" srcOrd="1" destOrd="0" presId="urn:microsoft.com/office/officeart/2005/8/layout/vList4"/>
    <dgm:cxn modelId="{417DFF95-0062-41A6-9205-D12CA6F5C763}" type="presParOf" srcId="{AD426479-8DC1-491F-80DD-D912E980BB6C}" destId="{0C38AEE0-9D5E-4944-A417-85807EF01C4E}" srcOrd="2" destOrd="0" presId="urn:microsoft.com/office/officeart/2005/8/layout/vList4"/>
    <dgm:cxn modelId="{BEAAE851-C80A-46B7-8FF9-7EB23911714C}" type="presParOf" srcId="{0C38AEE0-9D5E-4944-A417-85807EF01C4E}" destId="{72E8DC38-6BBC-444F-ADFB-0381F2151094}" srcOrd="0" destOrd="0" presId="urn:microsoft.com/office/officeart/2005/8/layout/vList4"/>
    <dgm:cxn modelId="{F90D1133-F66C-4AB2-BC6B-4136BB414BB2}" type="presParOf" srcId="{0C38AEE0-9D5E-4944-A417-85807EF01C4E}" destId="{D0258773-BAF8-4374-8276-DECCE2EDC780}" srcOrd="1" destOrd="0" presId="urn:microsoft.com/office/officeart/2005/8/layout/vList4"/>
    <dgm:cxn modelId="{849E4E11-F9B3-4812-B74E-DE114E5EF9EC}" type="presParOf" srcId="{0C38AEE0-9D5E-4944-A417-85807EF01C4E}" destId="{7D852DA2-4F9A-4B58-8994-27F44BAF84E4}" srcOrd="2" destOrd="0" presId="urn:microsoft.com/office/officeart/2005/8/layout/vList4"/>
    <dgm:cxn modelId="{E92D76E2-921F-4E0A-AACD-CE048FFD49FB}" type="presParOf" srcId="{AD426479-8DC1-491F-80DD-D912E980BB6C}" destId="{EB68AD44-3FC2-4DE0-992E-79902AC49599}" srcOrd="3" destOrd="0" presId="urn:microsoft.com/office/officeart/2005/8/layout/vList4"/>
    <dgm:cxn modelId="{9D1AD08C-C9F1-47DE-8C74-A5A0F4B1A52F}" type="presParOf" srcId="{AD426479-8DC1-491F-80DD-D912E980BB6C}" destId="{1B74F75A-DC24-4686-96DB-25EC20F136F1}" srcOrd="4" destOrd="0" presId="urn:microsoft.com/office/officeart/2005/8/layout/vList4"/>
    <dgm:cxn modelId="{E4AA7DAA-FF35-4BFD-88AF-C0703CF6AE87}" type="presParOf" srcId="{1B74F75A-DC24-4686-96DB-25EC20F136F1}" destId="{77FB516C-5568-424D-8351-B4CCC641BFAD}" srcOrd="0" destOrd="0" presId="urn:microsoft.com/office/officeart/2005/8/layout/vList4"/>
    <dgm:cxn modelId="{C1B5461D-CC77-46BC-B8E2-1901ABE3BC28}" type="presParOf" srcId="{1B74F75A-DC24-4686-96DB-25EC20F136F1}" destId="{3FADB382-81E4-4EF8-8EE8-B1B37E968E84}" srcOrd="1" destOrd="0" presId="urn:microsoft.com/office/officeart/2005/8/layout/vList4"/>
    <dgm:cxn modelId="{F3B8A8BF-7C7E-47F6-9BF8-F1F4E133622B}" type="presParOf" srcId="{1B74F75A-DC24-4686-96DB-25EC20F136F1}" destId="{28487536-FC6E-4072-B25E-E96FC80B2BC2}" srcOrd="2" destOrd="0" presId="urn:microsoft.com/office/officeart/2005/8/layout/vList4"/>
    <dgm:cxn modelId="{6B2CA070-AB87-429D-8397-8FA147BCCBC2}" type="presParOf" srcId="{AD426479-8DC1-491F-80DD-D912E980BB6C}" destId="{E4A25471-4788-4725-96DF-89DA530786E7}" srcOrd="5" destOrd="0" presId="urn:microsoft.com/office/officeart/2005/8/layout/vList4"/>
    <dgm:cxn modelId="{0169C5A1-D17B-4F76-9F6B-AC3000C831D4}" type="presParOf" srcId="{AD426479-8DC1-491F-80DD-D912E980BB6C}" destId="{FAF880DE-41EB-4816-B98E-58D3B8E0E913}" srcOrd="6" destOrd="0" presId="urn:microsoft.com/office/officeart/2005/8/layout/vList4"/>
    <dgm:cxn modelId="{611525FF-9C9D-4624-BF69-77DF471A4F36}" type="presParOf" srcId="{FAF880DE-41EB-4816-B98E-58D3B8E0E913}" destId="{3C782D4F-9908-439F-8C14-48E79E8462C4}" srcOrd="0" destOrd="0" presId="urn:microsoft.com/office/officeart/2005/8/layout/vList4"/>
    <dgm:cxn modelId="{572405CC-2D4D-4368-83FE-14BE57688D88}" type="presParOf" srcId="{FAF880DE-41EB-4816-B98E-58D3B8E0E913}" destId="{F38493B6-690E-4D5F-9BE5-D80BAAD486A3}" srcOrd="1" destOrd="0" presId="urn:microsoft.com/office/officeart/2005/8/layout/vList4"/>
    <dgm:cxn modelId="{6AF54A60-1619-407E-AAA1-E654677E2880}" type="presParOf" srcId="{FAF880DE-41EB-4816-B98E-58D3B8E0E913}" destId="{4757A2F4-036C-465E-8F63-6AB2A5DE48E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42BDD-CAAD-436A-8242-91F22C21ABA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12F4B237-9825-4C40-BC4F-CBA55AD6DF44}">
      <dgm:prSet custT="1"/>
      <dgm:spPr/>
      <dgm:t>
        <a:bodyPr/>
        <a:lstStyle/>
        <a:p>
          <a:r>
            <a:rPr lang="en-GB" sz="1300" dirty="0">
              <a:latin typeface="+mn-lt"/>
            </a:rPr>
            <a:t>Physical risks can be transmitted to the financial system through both </a:t>
          </a:r>
          <a:r>
            <a:rPr lang="en-GB" sz="1300" b="1" dirty="0">
              <a:latin typeface="+mn-lt"/>
            </a:rPr>
            <a:t>macroeconomic</a:t>
          </a:r>
          <a:r>
            <a:rPr lang="en-GB" sz="1300" dirty="0">
              <a:latin typeface="+mn-lt"/>
            </a:rPr>
            <a:t> and </a:t>
          </a:r>
          <a:r>
            <a:rPr lang="en-GB" sz="1300" b="1" dirty="0">
              <a:latin typeface="+mn-lt"/>
            </a:rPr>
            <a:t>microeconomic</a:t>
          </a:r>
          <a:r>
            <a:rPr lang="en-GB" sz="1300" dirty="0">
              <a:latin typeface="+mn-lt"/>
            </a:rPr>
            <a:t> impacts, including impacts on corporates, households, sovereigns or other financial institutions.</a:t>
          </a:r>
          <a:endParaRPr lang="en-GB" sz="1300" dirty="0"/>
        </a:p>
      </dgm:t>
    </dgm:pt>
    <dgm:pt modelId="{199905CB-72E0-415C-8EC1-A5A74314F5A3}" type="parTrans" cxnId="{2360E013-4A89-4045-91D2-C8D941A37BA7}">
      <dgm:prSet/>
      <dgm:spPr/>
      <dgm:t>
        <a:bodyPr/>
        <a:lstStyle/>
        <a:p>
          <a:endParaRPr lang="en-GB"/>
        </a:p>
      </dgm:t>
    </dgm:pt>
    <dgm:pt modelId="{ED4F98D3-8812-477B-A087-39643A1BC490}" type="sibTrans" cxnId="{2360E013-4A89-4045-91D2-C8D941A37BA7}">
      <dgm:prSet/>
      <dgm:spPr/>
      <dgm:t>
        <a:bodyPr/>
        <a:lstStyle/>
        <a:p>
          <a:endParaRPr lang="en-GB"/>
        </a:p>
      </dgm:t>
    </dgm:pt>
    <dgm:pt modelId="{0ACD2FD8-5059-450B-A1A6-7A8B20D84885}">
      <dgm:prSet custT="1"/>
      <dgm:spPr/>
      <dgm:t>
        <a:bodyPr/>
        <a:lstStyle/>
        <a:p>
          <a:pPr>
            <a:spcAft>
              <a:spcPts val="0"/>
            </a:spcAft>
          </a:pPr>
          <a:r>
            <a:rPr lang="en-US" sz="1200" dirty="0">
              <a:solidFill>
                <a:schemeClr val="bg1"/>
              </a:solidFill>
            </a:rPr>
            <a:t>Bottom-up geospatial approach on company level for calculations of 7 seven acute natural hazards based on </a:t>
          </a:r>
          <a:r>
            <a:rPr lang="en-US" sz="1200" b="1" dirty="0">
              <a:solidFill>
                <a:schemeClr val="bg1"/>
              </a:solidFill>
            </a:rPr>
            <a:t>public</a:t>
          </a:r>
          <a:r>
            <a:rPr lang="en-US" sz="1200" dirty="0">
              <a:solidFill>
                <a:schemeClr val="bg1"/>
              </a:solidFill>
            </a:rPr>
            <a:t> data sources. </a:t>
          </a:r>
        </a:p>
      </dgm:t>
    </dgm:pt>
    <dgm:pt modelId="{A8D3B1A5-2923-40F0-AF88-39EF136080A8}" type="parTrans" cxnId="{A77D02B7-B817-4B21-BD78-C1C0A31B5D20}">
      <dgm:prSet/>
      <dgm:spPr/>
      <dgm:t>
        <a:bodyPr/>
        <a:lstStyle/>
        <a:p>
          <a:endParaRPr lang="en-GB"/>
        </a:p>
      </dgm:t>
    </dgm:pt>
    <dgm:pt modelId="{EBE8FC34-906C-4305-AF44-DFA8FFA259FC}" type="sibTrans" cxnId="{A77D02B7-B817-4B21-BD78-C1C0A31B5D20}">
      <dgm:prSet/>
      <dgm:spPr/>
      <dgm:t>
        <a:bodyPr/>
        <a:lstStyle/>
        <a:p>
          <a:endParaRPr lang="en-GB"/>
        </a:p>
      </dgm:t>
    </dgm:pt>
    <dgm:pt modelId="{D9E461F3-73F2-4D04-94B0-9E737816F341}">
      <dgm:prSet custT="1"/>
      <dgm:spPr/>
      <dgm:t>
        <a:bodyPr/>
        <a:lstStyle/>
        <a:p>
          <a:r>
            <a:rPr lang="en-US" sz="1300" dirty="0">
              <a:solidFill>
                <a:schemeClr val="bg1"/>
              </a:solidFill>
            </a:rPr>
            <a:t>Estimates the potential and expected exposure of financial portfolios to physical risks such as coastal and river flooding, storms, water stress, wildfire, landslides or subsidence.</a:t>
          </a:r>
          <a:endParaRPr lang="en-GB" sz="1300" dirty="0"/>
        </a:p>
      </dgm:t>
    </dgm:pt>
    <dgm:pt modelId="{5407F3B7-4EFA-484B-A3A3-58A4927C86FE}" type="parTrans" cxnId="{AC06777C-8C76-4933-9FC6-175D26358C36}">
      <dgm:prSet/>
      <dgm:spPr/>
      <dgm:t>
        <a:bodyPr/>
        <a:lstStyle/>
        <a:p>
          <a:endParaRPr lang="en-GB"/>
        </a:p>
      </dgm:t>
    </dgm:pt>
    <dgm:pt modelId="{CC831E0F-1DD7-4A82-B5C5-C4C0507B95B7}" type="sibTrans" cxnId="{AC06777C-8C76-4933-9FC6-175D26358C36}">
      <dgm:prSet/>
      <dgm:spPr/>
      <dgm:t>
        <a:bodyPr/>
        <a:lstStyle/>
        <a:p>
          <a:endParaRPr lang="en-GB"/>
        </a:p>
      </dgm:t>
    </dgm:pt>
    <dgm:pt modelId="{03C814A2-50E4-4EAD-BB28-C62EBDDF5AFD}">
      <dgm:prSet custT="1"/>
      <dgm:spPr/>
      <dgm:t>
        <a:bodyPr/>
        <a:lstStyle/>
        <a:p>
          <a:r>
            <a:rPr lang="en-GB" sz="1300" dirty="0"/>
            <a:t>The indicator have several caveats that should be taken into account for their interpretation: Company assets are not always localisable, disregard of protection measures, insurances and collateral, compound events.</a:t>
          </a:r>
        </a:p>
      </dgm:t>
    </dgm:pt>
    <dgm:pt modelId="{FA3AEDAA-AF9A-4459-B846-1EC2153BE519}" type="parTrans" cxnId="{00CA47E9-7828-423D-BA59-3C1E5597E86A}">
      <dgm:prSet/>
      <dgm:spPr/>
      <dgm:t>
        <a:bodyPr/>
        <a:lstStyle/>
        <a:p>
          <a:endParaRPr lang="en-GB"/>
        </a:p>
      </dgm:t>
    </dgm:pt>
    <dgm:pt modelId="{578E3DC0-5E5F-4B79-983F-235503670949}" type="sibTrans" cxnId="{00CA47E9-7828-423D-BA59-3C1E5597E86A}">
      <dgm:prSet/>
      <dgm:spPr/>
      <dgm:t>
        <a:bodyPr/>
        <a:lstStyle/>
        <a:p>
          <a:endParaRPr lang="en-GB"/>
        </a:p>
      </dgm:t>
    </dgm:pt>
    <dgm:pt modelId="{AD426479-8DC1-491F-80DD-D912E980BB6C}" type="pres">
      <dgm:prSet presAssocID="{F6C42BDD-CAAD-436A-8242-91F22C21ABA0}" presName="linear" presStyleCnt="0">
        <dgm:presLayoutVars>
          <dgm:dir/>
          <dgm:resizeHandles val="exact"/>
        </dgm:presLayoutVars>
      </dgm:prSet>
      <dgm:spPr/>
    </dgm:pt>
    <dgm:pt modelId="{46FF8F6E-67E6-42B4-8F7D-5CFA0DAE6366}" type="pres">
      <dgm:prSet presAssocID="{12F4B237-9825-4C40-BC4F-CBA55AD6DF44}" presName="comp" presStyleCnt="0"/>
      <dgm:spPr/>
    </dgm:pt>
    <dgm:pt modelId="{BD440AA5-D11F-4651-8A10-0BD831A806B5}" type="pres">
      <dgm:prSet presAssocID="{12F4B237-9825-4C40-BC4F-CBA55AD6DF44}" presName="box" presStyleLbl="node1" presStyleIdx="0" presStyleCnt="4" custLinFactNeighborX="285" custLinFactNeighborY="19"/>
      <dgm:spPr/>
    </dgm:pt>
    <dgm:pt modelId="{219AAE13-179D-4E2A-BB87-B70E3941B8A5}" type="pres">
      <dgm:prSet presAssocID="{12F4B237-9825-4C40-BC4F-CBA55AD6DF44}" presName="img" presStyleLbl="fgImgPlace1" presStyleIdx="0" presStyleCnt="4" custScaleX="41777" custScaleY="836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2C43AAF7-A48E-4B31-A082-21E48C8AAD2C}" type="pres">
      <dgm:prSet presAssocID="{12F4B237-9825-4C40-BC4F-CBA55AD6DF44}" presName="text" presStyleLbl="node1" presStyleIdx="0" presStyleCnt="4">
        <dgm:presLayoutVars>
          <dgm:bulletEnabled val="1"/>
        </dgm:presLayoutVars>
      </dgm:prSet>
      <dgm:spPr/>
    </dgm:pt>
    <dgm:pt modelId="{984A0FB4-88A6-433B-AA8B-D6F15C85E926}" type="pres">
      <dgm:prSet presAssocID="{ED4F98D3-8812-477B-A087-39643A1BC490}" presName="spacer" presStyleCnt="0"/>
      <dgm:spPr/>
    </dgm:pt>
    <dgm:pt modelId="{0C38AEE0-9D5E-4944-A417-85807EF01C4E}" type="pres">
      <dgm:prSet presAssocID="{0ACD2FD8-5059-450B-A1A6-7A8B20D84885}" presName="comp" presStyleCnt="0"/>
      <dgm:spPr/>
    </dgm:pt>
    <dgm:pt modelId="{72E8DC38-6BBC-444F-ADFB-0381F2151094}" type="pres">
      <dgm:prSet presAssocID="{0ACD2FD8-5059-450B-A1A6-7A8B20D84885}" presName="box" presStyleLbl="node1" presStyleIdx="1" presStyleCnt="4"/>
      <dgm:spPr/>
    </dgm:pt>
    <dgm:pt modelId="{D0258773-BAF8-4374-8276-DECCE2EDC780}" type="pres">
      <dgm:prSet presAssocID="{0ACD2FD8-5059-450B-A1A6-7A8B20D84885}" presName="img" presStyleLbl="fgImgPlace1" presStyleIdx="1" presStyleCnt="4" custScaleX="40835" custScaleY="8695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dgm:spPr>
      <dgm:extLst>
        <a:ext uri="{E40237B7-FDA0-4F09-8148-C483321AD2D9}">
          <dgm14:cNvPr xmlns:dgm14="http://schemas.microsoft.com/office/drawing/2010/diagram" id="0" name="" descr="Earth globe: Africa and Europe with solid fill"/>
        </a:ext>
      </dgm:extLst>
    </dgm:pt>
    <dgm:pt modelId="{7D852DA2-4F9A-4B58-8994-27F44BAF84E4}" type="pres">
      <dgm:prSet presAssocID="{0ACD2FD8-5059-450B-A1A6-7A8B20D84885}" presName="text" presStyleLbl="node1" presStyleIdx="1" presStyleCnt="4">
        <dgm:presLayoutVars>
          <dgm:bulletEnabled val="1"/>
        </dgm:presLayoutVars>
      </dgm:prSet>
      <dgm:spPr/>
    </dgm:pt>
    <dgm:pt modelId="{EB68AD44-3FC2-4DE0-992E-79902AC49599}" type="pres">
      <dgm:prSet presAssocID="{EBE8FC34-906C-4305-AF44-DFA8FFA259FC}" presName="spacer" presStyleCnt="0"/>
      <dgm:spPr/>
    </dgm:pt>
    <dgm:pt modelId="{1B74F75A-DC24-4686-96DB-25EC20F136F1}" type="pres">
      <dgm:prSet presAssocID="{D9E461F3-73F2-4D04-94B0-9E737816F341}" presName="comp" presStyleCnt="0"/>
      <dgm:spPr/>
    </dgm:pt>
    <dgm:pt modelId="{77FB516C-5568-424D-8351-B4CCC641BFAD}" type="pres">
      <dgm:prSet presAssocID="{D9E461F3-73F2-4D04-94B0-9E737816F341}" presName="box" presStyleLbl="node1" presStyleIdx="2" presStyleCnt="4"/>
      <dgm:spPr/>
    </dgm:pt>
    <dgm:pt modelId="{3FADB382-81E4-4EF8-8EE8-B1B37E968E84}" type="pres">
      <dgm:prSet presAssocID="{D9E461F3-73F2-4D04-94B0-9E737816F341}" presName="img" presStyleLbl="fgImgPlace1" presStyleIdx="2" presStyleCnt="4" custScaleX="38951" custScaleY="879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dgm:spPr>
      <dgm:extLst>
        <a:ext uri="{E40237B7-FDA0-4F09-8148-C483321AD2D9}">
          <dgm14:cNvPr xmlns:dgm14="http://schemas.microsoft.com/office/drawing/2010/diagram" id="0" name="" descr="Bridge scene with solid fill"/>
        </a:ext>
      </dgm:extLst>
    </dgm:pt>
    <dgm:pt modelId="{28487536-FC6E-4072-B25E-E96FC80B2BC2}" type="pres">
      <dgm:prSet presAssocID="{D9E461F3-73F2-4D04-94B0-9E737816F341}" presName="text" presStyleLbl="node1" presStyleIdx="2" presStyleCnt="4">
        <dgm:presLayoutVars>
          <dgm:bulletEnabled val="1"/>
        </dgm:presLayoutVars>
      </dgm:prSet>
      <dgm:spPr/>
    </dgm:pt>
    <dgm:pt modelId="{E4A25471-4788-4725-96DF-89DA530786E7}" type="pres">
      <dgm:prSet presAssocID="{CC831E0F-1DD7-4A82-B5C5-C4C0507B95B7}" presName="spacer" presStyleCnt="0"/>
      <dgm:spPr/>
    </dgm:pt>
    <dgm:pt modelId="{FAF880DE-41EB-4816-B98E-58D3B8E0E913}" type="pres">
      <dgm:prSet presAssocID="{03C814A2-50E4-4EAD-BB28-C62EBDDF5AFD}" presName="comp" presStyleCnt="0"/>
      <dgm:spPr/>
    </dgm:pt>
    <dgm:pt modelId="{3C782D4F-9908-439F-8C14-48E79E8462C4}" type="pres">
      <dgm:prSet presAssocID="{03C814A2-50E4-4EAD-BB28-C62EBDDF5AFD}" presName="box" presStyleLbl="node1" presStyleIdx="3" presStyleCnt="4"/>
      <dgm:spPr/>
    </dgm:pt>
    <dgm:pt modelId="{F38493B6-690E-4D5F-9BE5-D80BAAD486A3}" type="pres">
      <dgm:prSet presAssocID="{03C814A2-50E4-4EAD-BB28-C62EBDDF5AFD}" presName="img" presStyleLbl="fgImgPlace1" presStyleIdx="3" presStyleCnt="4" custScaleX="42035" custScaleY="75499" custLinFactNeighborX="942" custLinFactNeighborY="1169"/>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2000" b="-12000"/>
          </a:stretch>
        </a:blipFill>
      </dgm:spPr>
      <dgm:extLst>
        <a:ext uri="{E40237B7-FDA0-4F09-8148-C483321AD2D9}">
          <dgm14:cNvPr xmlns:dgm14="http://schemas.microsoft.com/office/drawing/2010/diagram" id="0" name="" descr="Playbook with solid fill"/>
        </a:ext>
      </dgm:extLst>
    </dgm:pt>
    <dgm:pt modelId="{4757A2F4-036C-465E-8F63-6AB2A5DE48E6}" type="pres">
      <dgm:prSet presAssocID="{03C814A2-50E4-4EAD-BB28-C62EBDDF5AFD}" presName="text" presStyleLbl="node1" presStyleIdx="3" presStyleCnt="4">
        <dgm:presLayoutVars>
          <dgm:bulletEnabled val="1"/>
        </dgm:presLayoutVars>
      </dgm:prSet>
      <dgm:spPr/>
    </dgm:pt>
  </dgm:ptLst>
  <dgm:cxnLst>
    <dgm:cxn modelId="{8481E20B-51D1-4F7A-9690-67185A3070CB}" type="presOf" srcId="{D9E461F3-73F2-4D04-94B0-9E737816F341}" destId="{77FB516C-5568-424D-8351-B4CCC641BFAD}" srcOrd="0" destOrd="0" presId="urn:microsoft.com/office/officeart/2005/8/layout/vList4"/>
    <dgm:cxn modelId="{9110F60C-5E8B-4BED-91D0-97C497BFE65D}" type="presOf" srcId="{12F4B237-9825-4C40-BC4F-CBA55AD6DF44}" destId="{BD440AA5-D11F-4651-8A10-0BD831A806B5}" srcOrd="0" destOrd="0" presId="urn:microsoft.com/office/officeart/2005/8/layout/vList4"/>
    <dgm:cxn modelId="{2360E013-4A89-4045-91D2-C8D941A37BA7}" srcId="{F6C42BDD-CAAD-436A-8242-91F22C21ABA0}" destId="{12F4B237-9825-4C40-BC4F-CBA55AD6DF44}" srcOrd="0" destOrd="0" parTransId="{199905CB-72E0-415C-8EC1-A5A74314F5A3}" sibTransId="{ED4F98D3-8812-477B-A087-39643A1BC490}"/>
    <dgm:cxn modelId="{B754E427-A048-464D-9BAC-F1C020B2BE9B}" type="presOf" srcId="{F6C42BDD-CAAD-436A-8242-91F22C21ABA0}" destId="{AD426479-8DC1-491F-80DD-D912E980BB6C}" srcOrd="0" destOrd="0" presId="urn:microsoft.com/office/officeart/2005/8/layout/vList4"/>
    <dgm:cxn modelId="{4A84742D-5F0F-4C10-B39D-1B4A2409816E}" type="presOf" srcId="{03C814A2-50E4-4EAD-BB28-C62EBDDF5AFD}" destId="{4757A2F4-036C-465E-8F63-6AB2A5DE48E6}" srcOrd="1" destOrd="0" presId="urn:microsoft.com/office/officeart/2005/8/layout/vList4"/>
    <dgm:cxn modelId="{51CF374D-947E-4691-BB26-C573C5FBB667}" type="presOf" srcId="{0ACD2FD8-5059-450B-A1A6-7A8B20D84885}" destId="{72E8DC38-6BBC-444F-ADFB-0381F2151094}" srcOrd="0" destOrd="0" presId="urn:microsoft.com/office/officeart/2005/8/layout/vList4"/>
    <dgm:cxn modelId="{AC06777C-8C76-4933-9FC6-175D26358C36}" srcId="{F6C42BDD-CAAD-436A-8242-91F22C21ABA0}" destId="{D9E461F3-73F2-4D04-94B0-9E737816F341}" srcOrd="2" destOrd="0" parTransId="{5407F3B7-4EFA-484B-A3A3-58A4927C86FE}" sibTransId="{CC831E0F-1DD7-4A82-B5C5-C4C0507B95B7}"/>
    <dgm:cxn modelId="{11B31098-0849-4E2A-AA17-7377EFA48FAD}" type="presOf" srcId="{03C814A2-50E4-4EAD-BB28-C62EBDDF5AFD}" destId="{3C782D4F-9908-439F-8C14-48E79E8462C4}" srcOrd="0" destOrd="0" presId="urn:microsoft.com/office/officeart/2005/8/layout/vList4"/>
    <dgm:cxn modelId="{2AA233A0-0C2F-4C25-A4F6-A7BE1185C831}" type="presOf" srcId="{D9E461F3-73F2-4D04-94B0-9E737816F341}" destId="{28487536-FC6E-4072-B25E-E96FC80B2BC2}" srcOrd="1" destOrd="0" presId="urn:microsoft.com/office/officeart/2005/8/layout/vList4"/>
    <dgm:cxn modelId="{A77D02B7-B817-4B21-BD78-C1C0A31B5D20}" srcId="{F6C42BDD-CAAD-436A-8242-91F22C21ABA0}" destId="{0ACD2FD8-5059-450B-A1A6-7A8B20D84885}" srcOrd="1" destOrd="0" parTransId="{A8D3B1A5-2923-40F0-AF88-39EF136080A8}" sibTransId="{EBE8FC34-906C-4305-AF44-DFA8FFA259FC}"/>
    <dgm:cxn modelId="{46C31BCA-2521-40E3-84E9-2D463B2B09B1}" type="presOf" srcId="{0ACD2FD8-5059-450B-A1A6-7A8B20D84885}" destId="{7D852DA2-4F9A-4B58-8994-27F44BAF84E4}" srcOrd="1" destOrd="0" presId="urn:microsoft.com/office/officeart/2005/8/layout/vList4"/>
    <dgm:cxn modelId="{CE3AFAD1-6F46-4CC1-9265-0774580EECDF}" type="presOf" srcId="{12F4B237-9825-4C40-BC4F-CBA55AD6DF44}" destId="{2C43AAF7-A48E-4B31-A082-21E48C8AAD2C}" srcOrd="1" destOrd="0" presId="urn:microsoft.com/office/officeart/2005/8/layout/vList4"/>
    <dgm:cxn modelId="{00CA47E9-7828-423D-BA59-3C1E5597E86A}" srcId="{F6C42BDD-CAAD-436A-8242-91F22C21ABA0}" destId="{03C814A2-50E4-4EAD-BB28-C62EBDDF5AFD}" srcOrd="3" destOrd="0" parTransId="{FA3AEDAA-AF9A-4459-B846-1EC2153BE519}" sibTransId="{578E3DC0-5E5F-4B79-983F-235503670949}"/>
    <dgm:cxn modelId="{7D56CD1E-767A-43D6-A147-34BD277F1307}" type="presParOf" srcId="{AD426479-8DC1-491F-80DD-D912E980BB6C}" destId="{46FF8F6E-67E6-42B4-8F7D-5CFA0DAE6366}" srcOrd="0" destOrd="0" presId="urn:microsoft.com/office/officeart/2005/8/layout/vList4"/>
    <dgm:cxn modelId="{60F9D897-EC54-4ACF-A9BE-6E1640F9827F}" type="presParOf" srcId="{46FF8F6E-67E6-42B4-8F7D-5CFA0DAE6366}" destId="{BD440AA5-D11F-4651-8A10-0BD831A806B5}" srcOrd="0" destOrd="0" presId="urn:microsoft.com/office/officeart/2005/8/layout/vList4"/>
    <dgm:cxn modelId="{D79DDB52-A9C7-4795-8DF7-50E9123C74A8}" type="presParOf" srcId="{46FF8F6E-67E6-42B4-8F7D-5CFA0DAE6366}" destId="{219AAE13-179D-4E2A-BB87-B70E3941B8A5}" srcOrd="1" destOrd="0" presId="urn:microsoft.com/office/officeart/2005/8/layout/vList4"/>
    <dgm:cxn modelId="{CF6EEB7E-5621-4974-82F6-99995C4EAA5D}" type="presParOf" srcId="{46FF8F6E-67E6-42B4-8F7D-5CFA0DAE6366}" destId="{2C43AAF7-A48E-4B31-A082-21E48C8AAD2C}" srcOrd="2" destOrd="0" presId="urn:microsoft.com/office/officeart/2005/8/layout/vList4"/>
    <dgm:cxn modelId="{303FC69A-F3E2-40A7-9481-5C6B5685C6C5}" type="presParOf" srcId="{AD426479-8DC1-491F-80DD-D912E980BB6C}" destId="{984A0FB4-88A6-433B-AA8B-D6F15C85E926}" srcOrd="1" destOrd="0" presId="urn:microsoft.com/office/officeart/2005/8/layout/vList4"/>
    <dgm:cxn modelId="{417DFF95-0062-41A6-9205-D12CA6F5C763}" type="presParOf" srcId="{AD426479-8DC1-491F-80DD-D912E980BB6C}" destId="{0C38AEE0-9D5E-4944-A417-85807EF01C4E}" srcOrd="2" destOrd="0" presId="urn:microsoft.com/office/officeart/2005/8/layout/vList4"/>
    <dgm:cxn modelId="{BEAAE851-C80A-46B7-8FF9-7EB23911714C}" type="presParOf" srcId="{0C38AEE0-9D5E-4944-A417-85807EF01C4E}" destId="{72E8DC38-6BBC-444F-ADFB-0381F2151094}" srcOrd="0" destOrd="0" presId="urn:microsoft.com/office/officeart/2005/8/layout/vList4"/>
    <dgm:cxn modelId="{F90D1133-F66C-4AB2-BC6B-4136BB414BB2}" type="presParOf" srcId="{0C38AEE0-9D5E-4944-A417-85807EF01C4E}" destId="{D0258773-BAF8-4374-8276-DECCE2EDC780}" srcOrd="1" destOrd="0" presId="urn:microsoft.com/office/officeart/2005/8/layout/vList4"/>
    <dgm:cxn modelId="{849E4E11-F9B3-4812-B74E-DE114E5EF9EC}" type="presParOf" srcId="{0C38AEE0-9D5E-4944-A417-85807EF01C4E}" destId="{7D852DA2-4F9A-4B58-8994-27F44BAF84E4}" srcOrd="2" destOrd="0" presId="urn:microsoft.com/office/officeart/2005/8/layout/vList4"/>
    <dgm:cxn modelId="{E92D76E2-921F-4E0A-AACD-CE048FFD49FB}" type="presParOf" srcId="{AD426479-8DC1-491F-80DD-D912E980BB6C}" destId="{EB68AD44-3FC2-4DE0-992E-79902AC49599}" srcOrd="3" destOrd="0" presId="urn:microsoft.com/office/officeart/2005/8/layout/vList4"/>
    <dgm:cxn modelId="{9D1AD08C-C9F1-47DE-8C74-A5A0F4B1A52F}" type="presParOf" srcId="{AD426479-8DC1-491F-80DD-D912E980BB6C}" destId="{1B74F75A-DC24-4686-96DB-25EC20F136F1}" srcOrd="4" destOrd="0" presId="urn:microsoft.com/office/officeart/2005/8/layout/vList4"/>
    <dgm:cxn modelId="{E4AA7DAA-FF35-4BFD-88AF-C0703CF6AE87}" type="presParOf" srcId="{1B74F75A-DC24-4686-96DB-25EC20F136F1}" destId="{77FB516C-5568-424D-8351-B4CCC641BFAD}" srcOrd="0" destOrd="0" presId="urn:microsoft.com/office/officeart/2005/8/layout/vList4"/>
    <dgm:cxn modelId="{C1B5461D-CC77-46BC-B8E2-1901ABE3BC28}" type="presParOf" srcId="{1B74F75A-DC24-4686-96DB-25EC20F136F1}" destId="{3FADB382-81E4-4EF8-8EE8-B1B37E968E84}" srcOrd="1" destOrd="0" presId="urn:microsoft.com/office/officeart/2005/8/layout/vList4"/>
    <dgm:cxn modelId="{F3B8A8BF-7C7E-47F6-9BF8-F1F4E133622B}" type="presParOf" srcId="{1B74F75A-DC24-4686-96DB-25EC20F136F1}" destId="{28487536-FC6E-4072-B25E-E96FC80B2BC2}" srcOrd="2" destOrd="0" presId="urn:microsoft.com/office/officeart/2005/8/layout/vList4"/>
    <dgm:cxn modelId="{6B2CA070-AB87-429D-8397-8FA147BCCBC2}" type="presParOf" srcId="{AD426479-8DC1-491F-80DD-D912E980BB6C}" destId="{E4A25471-4788-4725-96DF-89DA530786E7}" srcOrd="5" destOrd="0" presId="urn:microsoft.com/office/officeart/2005/8/layout/vList4"/>
    <dgm:cxn modelId="{0169C5A1-D17B-4F76-9F6B-AC3000C831D4}" type="presParOf" srcId="{AD426479-8DC1-491F-80DD-D912E980BB6C}" destId="{FAF880DE-41EB-4816-B98E-58D3B8E0E913}" srcOrd="6" destOrd="0" presId="urn:microsoft.com/office/officeart/2005/8/layout/vList4"/>
    <dgm:cxn modelId="{611525FF-9C9D-4624-BF69-77DF471A4F36}" type="presParOf" srcId="{FAF880DE-41EB-4816-B98E-58D3B8E0E913}" destId="{3C782D4F-9908-439F-8C14-48E79E8462C4}" srcOrd="0" destOrd="0" presId="urn:microsoft.com/office/officeart/2005/8/layout/vList4"/>
    <dgm:cxn modelId="{572405CC-2D4D-4368-83FE-14BE57688D88}" type="presParOf" srcId="{FAF880DE-41EB-4816-B98E-58D3B8E0E913}" destId="{F38493B6-690E-4D5F-9BE5-D80BAAD486A3}" srcOrd="1" destOrd="0" presId="urn:microsoft.com/office/officeart/2005/8/layout/vList4"/>
    <dgm:cxn modelId="{6AF54A60-1619-407E-AAA1-E654677E2880}" type="presParOf" srcId="{FAF880DE-41EB-4816-B98E-58D3B8E0E913}" destId="{4757A2F4-036C-465E-8F63-6AB2A5DE48E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40AA5-D11F-4651-8A10-0BD831A806B5}">
      <dsp:nvSpPr>
        <dsp:cNvPr id="0" name=""/>
        <dsp:cNvSpPr/>
      </dsp:nvSpPr>
      <dsp:spPr>
        <a:xfrm>
          <a:off x="0" y="154"/>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Indicators constructed based on ESCB data sources: Centralised Securities Data Base (CSDB), </a:t>
          </a:r>
          <a:r>
            <a:rPr lang="en-US" sz="1300" b="0" i="0" kern="1200" dirty="0">
              <a:solidFill>
                <a:schemeClr val="bg1"/>
              </a:solidFill>
              <a:effectLst/>
              <a:latin typeface="+mn-lt"/>
              <a:ea typeface="+mn-ea"/>
              <a:cs typeface="+mn-cs"/>
            </a:rPr>
            <a:t>CSDB Securities Issues Statistics (CSEC) and Securities Holdings Statistics (SHS)</a:t>
          </a:r>
          <a:endParaRPr lang="en-GB" sz="1300" b="0" i="0" kern="1200" dirty="0">
            <a:solidFill>
              <a:schemeClr val="bg1"/>
            </a:solidFill>
          </a:endParaRPr>
        </a:p>
      </dsp:txBody>
      <dsp:txXfrm>
        <a:off x="1699808" y="154"/>
        <a:ext cx="6391949" cy="814572"/>
      </dsp:txXfrm>
    </dsp:sp>
    <dsp:sp modelId="{219AAE13-179D-4E2A-BB87-B70E3941B8A5}">
      <dsp:nvSpPr>
        <dsp:cNvPr id="0" name=""/>
        <dsp:cNvSpPr/>
      </dsp:nvSpPr>
      <dsp:spPr>
        <a:xfrm>
          <a:off x="552583" y="134717"/>
          <a:ext cx="676098" cy="54513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8DC38-6BBC-444F-ADFB-0381F2151094}">
      <dsp:nvSpPr>
        <dsp:cNvPr id="0" name=""/>
        <dsp:cNvSpPr/>
      </dsp:nvSpPr>
      <dsp:spPr>
        <a:xfrm>
          <a:off x="0" y="896030"/>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Time-series information on outstanding amounts and financial transactions related to the issuances and holdings of sustainable debt securities </a:t>
          </a:r>
        </a:p>
      </dsp:txBody>
      <dsp:txXfrm>
        <a:off x="1699808" y="896030"/>
        <a:ext cx="6391949" cy="814572"/>
      </dsp:txXfrm>
    </dsp:sp>
    <dsp:sp modelId="{D0258773-BAF8-4374-8276-DECCE2EDC780}">
      <dsp:nvSpPr>
        <dsp:cNvPr id="0" name=""/>
        <dsp:cNvSpPr/>
      </dsp:nvSpPr>
      <dsp:spPr>
        <a:xfrm>
          <a:off x="560206" y="1019998"/>
          <a:ext cx="660853" cy="5666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B516C-5568-424D-8351-B4CCC641BFAD}">
      <dsp:nvSpPr>
        <dsp:cNvPr id="0" name=""/>
        <dsp:cNvSpPr/>
      </dsp:nvSpPr>
      <dsp:spPr>
        <a:xfrm>
          <a:off x="0" y="1792060"/>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Indicators provide views on both, the funding needs of sustainable projects and the demand for these debt securities as investment opportunities</a:t>
          </a:r>
        </a:p>
      </dsp:txBody>
      <dsp:txXfrm>
        <a:off x="1699808" y="1792060"/>
        <a:ext cx="6391949" cy="814572"/>
      </dsp:txXfrm>
    </dsp:sp>
    <dsp:sp modelId="{3FADB382-81E4-4EF8-8EE8-B1B37E968E84}">
      <dsp:nvSpPr>
        <dsp:cNvPr id="0" name=""/>
        <dsp:cNvSpPr/>
      </dsp:nvSpPr>
      <dsp:spPr>
        <a:xfrm>
          <a:off x="575451" y="1912897"/>
          <a:ext cx="630364" cy="57289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82D4F-9908-439F-8C14-48E79E8462C4}">
      <dsp:nvSpPr>
        <dsp:cNvPr id="0" name=""/>
        <dsp:cNvSpPr/>
      </dsp:nvSpPr>
      <dsp:spPr>
        <a:xfrm>
          <a:off x="0" y="2690144"/>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Indicators are sufficiently reliable for use. However, when using the data</a:t>
          </a:r>
          <a:r>
            <a:rPr lang="en-GB" sz="1300" kern="1200"/>
            <a:t>, analysts </a:t>
          </a:r>
          <a:r>
            <a:rPr lang="en-GB" sz="1300" kern="1200" dirty="0"/>
            <a:t>should be particularly conscious of the methodological decision to currently include all degrees of assurance in the definition of sustainable debt securities, including self-labelled securities</a:t>
          </a:r>
        </a:p>
      </dsp:txBody>
      <dsp:txXfrm>
        <a:off x="1699808" y="2690144"/>
        <a:ext cx="6391949" cy="814572"/>
      </dsp:txXfrm>
    </dsp:sp>
    <dsp:sp modelId="{F38493B6-690E-4D5F-9BE5-D80BAAD486A3}">
      <dsp:nvSpPr>
        <dsp:cNvPr id="0" name=""/>
        <dsp:cNvSpPr/>
      </dsp:nvSpPr>
      <dsp:spPr>
        <a:xfrm>
          <a:off x="565740" y="2856997"/>
          <a:ext cx="680274" cy="491995"/>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40AA5-D11F-4651-8A10-0BD831A806B5}">
      <dsp:nvSpPr>
        <dsp:cNvPr id="0" name=""/>
        <dsp:cNvSpPr/>
      </dsp:nvSpPr>
      <dsp:spPr>
        <a:xfrm>
          <a:off x="0" y="154"/>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Indicators constructed based on the ESCB Non Financial Corporations’ loans and securities holding (equity and corp. bonds) databases and climate data</a:t>
          </a:r>
        </a:p>
      </dsp:txBody>
      <dsp:txXfrm>
        <a:off x="1699808" y="154"/>
        <a:ext cx="6391949" cy="814572"/>
      </dsp:txXfrm>
    </dsp:sp>
    <dsp:sp modelId="{219AAE13-179D-4E2A-BB87-B70E3941B8A5}">
      <dsp:nvSpPr>
        <dsp:cNvPr id="0" name=""/>
        <dsp:cNvSpPr/>
      </dsp:nvSpPr>
      <dsp:spPr>
        <a:xfrm>
          <a:off x="552583" y="134717"/>
          <a:ext cx="676098" cy="54513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8DC38-6BBC-444F-ADFB-0381F2151094}">
      <dsp:nvSpPr>
        <dsp:cNvPr id="0" name=""/>
        <dsp:cNvSpPr/>
      </dsp:nvSpPr>
      <dsp:spPr>
        <a:xfrm>
          <a:off x="0" y="896030"/>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Estimates emissions financed through loans, corp. debt securities and listed shares for direct (scope 1) and indirect emissions from energy purchase (scope 2; only for securities; based on group level/ISIN data)</a:t>
          </a:r>
        </a:p>
      </dsp:txBody>
      <dsp:txXfrm>
        <a:off x="1699808" y="896030"/>
        <a:ext cx="6391949" cy="814572"/>
      </dsp:txXfrm>
    </dsp:sp>
    <dsp:sp modelId="{D0258773-BAF8-4374-8276-DECCE2EDC780}">
      <dsp:nvSpPr>
        <dsp:cNvPr id="0" name=""/>
        <dsp:cNvSpPr/>
      </dsp:nvSpPr>
      <dsp:spPr>
        <a:xfrm>
          <a:off x="560206" y="1019998"/>
          <a:ext cx="660853" cy="5666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B516C-5568-424D-8351-B4CCC641BFAD}">
      <dsp:nvSpPr>
        <dsp:cNvPr id="0" name=""/>
        <dsp:cNvSpPr/>
      </dsp:nvSpPr>
      <dsp:spPr>
        <a:xfrm>
          <a:off x="0" y="1792060"/>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Indicators provide view on capital flows to transitioning economic activities and associated exposure to transition risks</a:t>
          </a:r>
        </a:p>
      </dsp:txBody>
      <dsp:txXfrm>
        <a:off x="1699808" y="1792060"/>
        <a:ext cx="6391949" cy="814572"/>
      </dsp:txXfrm>
    </dsp:sp>
    <dsp:sp modelId="{3FADB382-81E4-4EF8-8EE8-B1B37E968E84}">
      <dsp:nvSpPr>
        <dsp:cNvPr id="0" name=""/>
        <dsp:cNvSpPr/>
      </dsp:nvSpPr>
      <dsp:spPr>
        <a:xfrm>
          <a:off x="575451" y="1912897"/>
          <a:ext cx="630364" cy="57289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82D4F-9908-439F-8C14-48E79E8462C4}">
      <dsp:nvSpPr>
        <dsp:cNvPr id="0" name=""/>
        <dsp:cNvSpPr/>
      </dsp:nvSpPr>
      <dsp:spPr>
        <a:xfrm>
          <a:off x="0" y="2690144"/>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Data comes with many limitations, in particular for cross country comparisons- published as analytical indicators: limited coverage, lack of price and exchange rate adjustment, omission of Scope 3 emissions (and Scope 2 only for securities)</a:t>
          </a:r>
        </a:p>
      </dsp:txBody>
      <dsp:txXfrm>
        <a:off x="1699808" y="2690144"/>
        <a:ext cx="6391949" cy="814572"/>
      </dsp:txXfrm>
    </dsp:sp>
    <dsp:sp modelId="{F38493B6-690E-4D5F-9BE5-D80BAAD486A3}">
      <dsp:nvSpPr>
        <dsp:cNvPr id="0" name=""/>
        <dsp:cNvSpPr/>
      </dsp:nvSpPr>
      <dsp:spPr>
        <a:xfrm>
          <a:off x="565740" y="2856997"/>
          <a:ext cx="680274" cy="491995"/>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40AA5-D11F-4651-8A10-0BD831A806B5}">
      <dsp:nvSpPr>
        <dsp:cNvPr id="0" name=""/>
        <dsp:cNvSpPr/>
      </dsp:nvSpPr>
      <dsp:spPr>
        <a:xfrm>
          <a:off x="0" y="154"/>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mn-lt"/>
            </a:rPr>
            <a:t>Physical risks can be transmitted to the financial system through both </a:t>
          </a:r>
          <a:r>
            <a:rPr lang="en-GB" sz="1300" b="1" kern="1200" dirty="0">
              <a:latin typeface="+mn-lt"/>
            </a:rPr>
            <a:t>macroeconomic</a:t>
          </a:r>
          <a:r>
            <a:rPr lang="en-GB" sz="1300" kern="1200" dirty="0">
              <a:latin typeface="+mn-lt"/>
            </a:rPr>
            <a:t> and </a:t>
          </a:r>
          <a:r>
            <a:rPr lang="en-GB" sz="1300" b="1" kern="1200" dirty="0">
              <a:latin typeface="+mn-lt"/>
            </a:rPr>
            <a:t>microeconomic</a:t>
          </a:r>
          <a:r>
            <a:rPr lang="en-GB" sz="1300" kern="1200" dirty="0">
              <a:latin typeface="+mn-lt"/>
            </a:rPr>
            <a:t> impacts, including impacts on corporates, households, sovereigns or other financial institutions.</a:t>
          </a:r>
          <a:endParaRPr lang="en-GB" sz="1300" kern="1200" dirty="0"/>
        </a:p>
      </dsp:txBody>
      <dsp:txXfrm>
        <a:off x="1699808" y="154"/>
        <a:ext cx="6391949" cy="814572"/>
      </dsp:txXfrm>
    </dsp:sp>
    <dsp:sp modelId="{219AAE13-179D-4E2A-BB87-B70E3941B8A5}">
      <dsp:nvSpPr>
        <dsp:cNvPr id="0" name=""/>
        <dsp:cNvSpPr/>
      </dsp:nvSpPr>
      <dsp:spPr>
        <a:xfrm>
          <a:off x="552583" y="134717"/>
          <a:ext cx="676098" cy="54513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8DC38-6BBC-444F-ADFB-0381F2151094}">
      <dsp:nvSpPr>
        <dsp:cNvPr id="0" name=""/>
        <dsp:cNvSpPr/>
      </dsp:nvSpPr>
      <dsp:spPr>
        <a:xfrm>
          <a:off x="0" y="896030"/>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ts val="0"/>
            </a:spcAft>
            <a:buNone/>
          </a:pPr>
          <a:r>
            <a:rPr lang="en-US" sz="1200" kern="1200" dirty="0">
              <a:solidFill>
                <a:schemeClr val="bg1"/>
              </a:solidFill>
            </a:rPr>
            <a:t>Bottom-up geospatial approach on company level for calculations of 7 seven acute natural hazards based on </a:t>
          </a:r>
          <a:r>
            <a:rPr lang="en-US" sz="1200" b="1" kern="1200" dirty="0">
              <a:solidFill>
                <a:schemeClr val="bg1"/>
              </a:solidFill>
            </a:rPr>
            <a:t>public</a:t>
          </a:r>
          <a:r>
            <a:rPr lang="en-US" sz="1200" kern="1200" dirty="0">
              <a:solidFill>
                <a:schemeClr val="bg1"/>
              </a:solidFill>
            </a:rPr>
            <a:t> data sources. </a:t>
          </a:r>
        </a:p>
      </dsp:txBody>
      <dsp:txXfrm>
        <a:off x="1699808" y="896030"/>
        <a:ext cx="6391949" cy="814572"/>
      </dsp:txXfrm>
    </dsp:sp>
    <dsp:sp modelId="{D0258773-BAF8-4374-8276-DECCE2EDC780}">
      <dsp:nvSpPr>
        <dsp:cNvPr id="0" name=""/>
        <dsp:cNvSpPr/>
      </dsp:nvSpPr>
      <dsp:spPr>
        <a:xfrm>
          <a:off x="560206" y="1019998"/>
          <a:ext cx="660853" cy="566636"/>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B516C-5568-424D-8351-B4CCC641BFAD}">
      <dsp:nvSpPr>
        <dsp:cNvPr id="0" name=""/>
        <dsp:cNvSpPr/>
      </dsp:nvSpPr>
      <dsp:spPr>
        <a:xfrm>
          <a:off x="0" y="1792060"/>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bg1"/>
              </a:solidFill>
            </a:rPr>
            <a:t>Estimates the potential and expected exposure of financial portfolios to physical risks such as coastal and river flooding, storms, water stress, wildfire, landslides or subsidence.</a:t>
          </a:r>
          <a:endParaRPr lang="en-GB" sz="1300" kern="1200" dirty="0"/>
        </a:p>
      </dsp:txBody>
      <dsp:txXfrm>
        <a:off x="1699808" y="1792060"/>
        <a:ext cx="6391949" cy="814572"/>
      </dsp:txXfrm>
    </dsp:sp>
    <dsp:sp modelId="{3FADB382-81E4-4EF8-8EE8-B1B37E968E84}">
      <dsp:nvSpPr>
        <dsp:cNvPr id="0" name=""/>
        <dsp:cNvSpPr/>
      </dsp:nvSpPr>
      <dsp:spPr>
        <a:xfrm>
          <a:off x="575451" y="1912897"/>
          <a:ext cx="630364" cy="57289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82D4F-9908-439F-8C14-48E79E8462C4}">
      <dsp:nvSpPr>
        <dsp:cNvPr id="0" name=""/>
        <dsp:cNvSpPr/>
      </dsp:nvSpPr>
      <dsp:spPr>
        <a:xfrm>
          <a:off x="0" y="2688090"/>
          <a:ext cx="8091758" cy="814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The indicator have several caveats that should be taken into account for their interpretation: Company assets are not always localisable, disregard of protection measures, insurances and collateral, compound events.</a:t>
          </a:r>
        </a:p>
      </dsp:txBody>
      <dsp:txXfrm>
        <a:off x="1699808" y="2688090"/>
        <a:ext cx="6391949" cy="814572"/>
      </dsp:txXfrm>
    </dsp:sp>
    <dsp:sp modelId="{F38493B6-690E-4D5F-9BE5-D80BAAD486A3}">
      <dsp:nvSpPr>
        <dsp:cNvPr id="0" name=""/>
        <dsp:cNvSpPr/>
      </dsp:nvSpPr>
      <dsp:spPr>
        <a:xfrm>
          <a:off x="565740" y="2856997"/>
          <a:ext cx="680274" cy="491995"/>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CAB7FC4A-625A-4997-845F-B4C665339F19}" type="datetimeFigureOut">
              <a:rPr lang="en-GB"/>
              <a:pPr>
                <a:defRPr/>
              </a:pPr>
              <a:t>09/03/2023</a:t>
            </a:fld>
            <a:endParaRPr lang="en-GB"/>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09/03/2023</a:t>
            </a:fld>
            <a:endParaRPr lang="en-GB"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0EC18FEB-43E9-4B20-9BB4-A0700AA47616}" type="slidenum">
              <a:rPr lang="en-GB" smtClean="0"/>
              <a:pPr>
                <a:defRPr/>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da-DK" altLang="en-US" dirty="0"/>
              <a:t>This slide shows the </a:t>
            </a:r>
            <a:r>
              <a:rPr lang="da-DK" altLang="en-US" dirty="0" err="1"/>
              <a:t>Normalized</a:t>
            </a:r>
            <a:r>
              <a:rPr lang="da-DK" altLang="en-US" dirty="0"/>
              <a:t> </a:t>
            </a:r>
            <a:r>
              <a:rPr lang="da-DK" altLang="en-US" dirty="0" err="1"/>
              <a:t>exposure</a:t>
            </a:r>
            <a:r>
              <a:rPr lang="da-DK" altLang="en-US" dirty="0"/>
              <a:t> at </a:t>
            </a:r>
            <a:r>
              <a:rPr lang="da-DK" altLang="en-US" dirty="0" err="1"/>
              <a:t>risk</a:t>
            </a:r>
            <a:r>
              <a:rPr lang="da-DK" altLang="en-US" dirty="0"/>
              <a:t> </a:t>
            </a:r>
            <a:r>
              <a:rPr lang="da-DK" altLang="en-US" dirty="0" err="1"/>
              <a:t>indicator</a:t>
            </a:r>
            <a:r>
              <a:rPr lang="da-DK" altLang="en-US" dirty="0"/>
              <a:t>, </a:t>
            </a:r>
            <a:r>
              <a:rPr lang="da-DK" altLang="en-US" dirty="0" err="1"/>
              <a:t>which</a:t>
            </a:r>
            <a:r>
              <a:rPr lang="da-DK" altLang="en-US" dirty="0"/>
              <a:t> is the most </a:t>
            </a:r>
            <a:r>
              <a:rPr lang="da-DK" altLang="en-US" dirty="0" err="1"/>
              <a:t>advanced</a:t>
            </a:r>
            <a:r>
              <a:rPr lang="da-DK" altLang="en-US" dirty="0"/>
              <a:t> </a:t>
            </a:r>
            <a:r>
              <a:rPr lang="da-DK" altLang="en-US" dirty="0" err="1"/>
              <a:t>indicator</a:t>
            </a:r>
            <a:r>
              <a:rPr lang="da-DK" altLang="en-US" dirty="0"/>
              <a:t> of the </a:t>
            </a:r>
            <a:r>
              <a:rPr lang="da-DK" altLang="en-US" dirty="0" err="1"/>
              <a:t>three</a:t>
            </a:r>
            <a:r>
              <a:rPr lang="da-DK" altLang="en-US" dirty="0"/>
              <a:t>.</a:t>
            </a:r>
          </a:p>
          <a:p>
            <a:pPr marL="0" indent="0">
              <a:buFontTx/>
              <a:buNone/>
            </a:pPr>
            <a:endParaRPr lang="da-DK" altLang="en-US" dirty="0"/>
          </a:p>
          <a:p>
            <a:pPr marL="171450" indent="-171450">
              <a:buFontTx/>
              <a:buChar char="-"/>
            </a:pPr>
            <a:r>
              <a:rPr lang="da-DK" altLang="en-US" dirty="0" err="1"/>
              <a:t>While</a:t>
            </a:r>
            <a:r>
              <a:rPr lang="da-DK" altLang="en-US" dirty="0"/>
              <a:t> the </a:t>
            </a:r>
            <a:r>
              <a:rPr lang="da-DK" altLang="en-US" dirty="0" err="1"/>
              <a:t>other</a:t>
            </a:r>
            <a:r>
              <a:rPr lang="da-DK" altLang="en-US" dirty="0"/>
              <a:t> </a:t>
            </a:r>
            <a:r>
              <a:rPr lang="da-DK" altLang="en-US" dirty="0" err="1"/>
              <a:t>two</a:t>
            </a:r>
            <a:r>
              <a:rPr lang="da-DK" altLang="en-US" dirty="0"/>
              <a:t> </a:t>
            </a:r>
            <a:r>
              <a:rPr lang="da-DK" altLang="en-US" dirty="0" err="1"/>
              <a:t>indicaotr</a:t>
            </a:r>
            <a:r>
              <a:rPr lang="da-DK" altLang="en-US" dirty="0"/>
              <a:t> types do not give </a:t>
            </a:r>
            <a:r>
              <a:rPr lang="da-DK" altLang="en-US" dirty="0" err="1"/>
              <a:t>any</a:t>
            </a:r>
            <a:r>
              <a:rPr lang="da-DK" altLang="en-US" dirty="0"/>
              <a:t> information </a:t>
            </a:r>
            <a:r>
              <a:rPr lang="da-DK" altLang="en-US" dirty="0" err="1"/>
              <a:t>about</a:t>
            </a:r>
            <a:r>
              <a:rPr lang="da-DK" altLang="en-US" dirty="0"/>
              <a:t> the </a:t>
            </a:r>
            <a:r>
              <a:rPr lang="da-DK" altLang="en-US" dirty="0" err="1"/>
              <a:t>actual</a:t>
            </a:r>
            <a:r>
              <a:rPr lang="da-DK" altLang="en-US" dirty="0"/>
              <a:t> </a:t>
            </a:r>
            <a:r>
              <a:rPr lang="da-DK" altLang="en-US" dirty="0" err="1"/>
              <a:t>damage</a:t>
            </a:r>
            <a:r>
              <a:rPr lang="da-DK" altLang="en-US" dirty="0"/>
              <a:t> the </a:t>
            </a:r>
            <a:r>
              <a:rPr lang="da-DK" altLang="en-US" dirty="0" err="1"/>
              <a:t>hazard</a:t>
            </a:r>
            <a:r>
              <a:rPr lang="da-DK" altLang="en-US" dirty="0"/>
              <a:t> event </a:t>
            </a:r>
            <a:r>
              <a:rPr lang="da-DK" altLang="en-US" dirty="0" err="1"/>
              <a:t>may</a:t>
            </a:r>
            <a:r>
              <a:rPr lang="da-DK" altLang="en-US" dirty="0"/>
              <a:t> cause, </a:t>
            </a:r>
            <a:r>
              <a:rPr lang="da-DK" altLang="en-US" dirty="0" err="1"/>
              <a:t>this</a:t>
            </a:r>
            <a:r>
              <a:rPr lang="da-DK" altLang="en-US" dirty="0"/>
              <a:t> dimension is </a:t>
            </a:r>
            <a:r>
              <a:rPr lang="da-DK" altLang="en-US" dirty="0" err="1"/>
              <a:t>included</a:t>
            </a:r>
            <a:r>
              <a:rPr lang="da-DK" altLang="en-US" dirty="0"/>
              <a:t> in </a:t>
            </a:r>
            <a:r>
              <a:rPr lang="da-DK" altLang="en-US" dirty="0" err="1"/>
              <a:t>this</a:t>
            </a:r>
            <a:r>
              <a:rPr lang="da-DK" altLang="en-US" dirty="0"/>
              <a:t> </a:t>
            </a:r>
            <a:r>
              <a:rPr lang="da-DK" altLang="en-US" dirty="0" err="1"/>
              <a:t>indicator</a:t>
            </a:r>
            <a:r>
              <a:rPr lang="da-DK" altLang="en-US" dirty="0"/>
              <a:t>. This means that the probability and the intensity of a hazard event to happen but also for instance the estimated resistence of buildings is taken into account. </a:t>
            </a:r>
            <a:endParaRPr lang="en-GB" altLang="en-US" dirty="0"/>
          </a:p>
          <a:p>
            <a:pPr marL="171450" indent="-171450">
              <a:buFontTx/>
              <a:buChar char="-"/>
            </a:pPr>
            <a:endParaRPr lang="en-GB" altLang="en-US" dirty="0"/>
          </a:p>
          <a:p>
            <a:pPr marL="171450" indent="-171450">
              <a:buFontTx/>
              <a:buChar char="-"/>
            </a:pPr>
            <a:r>
              <a:rPr lang="en-GB" altLang="en-US" dirty="0"/>
              <a:t>And this makes an important difference, for instance while the graph for windstorms shows a significant higher potential risk than coastal and river flooding, the actual damages are expected to be lower.</a:t>
            </a:r>
          </a:p>
          <a:p>
            <a:pPr marL="171450" indent="-171450">
              <a:buFontTx/>
              <a:buChar char="-"/>
            </a:pPr>
            <a:endParaRPr lang="en-GB" altLang="en-US" dirty="0"/>
          </a:p>
          <a:p>
            <a:pPr marL="171450" indent="-171450">
              <a:buFontTx/>
              <a:buChar char="-"/>
            </a:pPr>
            <a:r>
              <a:rPr lang="en-GB" altLang="en-US" dirty="0"/>
              <a:t>As you can see, the largest exposure is with the service section, reflecting its high share in the economy.</a:t>
            </a:r>
            <a:endParaRPr lang="da-DK"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C281C-6729-4C99-96FF-16AC63E420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85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21</a:t>
            </a:fld>
            <a:endParaRPr lang="en-GB" dirty="0"/>
          </a:p>
        </p:txBody>
      </p:sp>
    </p:spTree>
    <p:extLst>
      <p:ext uri="{BB962C8B-B14F-4D97-AF65-F5344CB8AC3E}">
        <p14:creationId xmlns:p14="http://schemas.microsoft.com/office/powerpoint/2010/main" val="121668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8</a:t>
            </a:fld>
            <a:endParaRPr lang="en-GB" dirty="0"/>
          </a:p>
        </p:txBody>
      </p:sp>
    </p:spTree>
    <p:extLst>
      <p:ext uri="{BB962C8B-B14F-4D97-AF65-F5344CB8AC3E}">
        <p14:creationId xmlns:p14="http://schemas.microsoft.com/office/powerpoint/2010/main" val="154530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9</a:t>
            </a:fld>
            <a:endParaRPr lang="en-GB" dirty="0"/>
          </a:p>
        </p:txBody>
      </p:sp>
    </p:spTree>
    <p:extLst>
      <p:ext uri="{BB962C8B-B14F-4D97-AF65-F5344CB8AC3E}">
        <p14:creationId xmlns:p14="http://schemas.microsoft.com/office/powerpoint/2010/main" val="346151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slide provides an overview of the carbon emission indicators.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indicators are constructed using two different perspectives: namely the financing view to single entities in the euro area and the view of financing global entities through debts and equity securities issued by groups.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Reflecting this, they rely on two data sources: The ESCB NFC loan registry </a:t>
            </a:r>
            <a:r>
              <a:rPr lang="en-GB" sz="11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AnaCredit</a:t>
            </a: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the single entity data and the Securities Holding Database, both matched with climate data</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Concretely, the indicators measure the extent of financing through loans, debt securities and listed shares for direct and indirect emissions.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contribution is twofold: The indicators help to assess capital flows into transitioning economic activities and also to understand financial institutions’ exposures to transition risks.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important to highlight that the indicators suffer from various caveats that limit their interpretability. These well described in the methodological report and appendix, but to mention a few here: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eaLnBrk="0" fontAlgn="base" hangingPunct="0">
              <a:spcBef>
                <a:spcPts val="0"/>
              </a:spcBef>
              <a:spcAft>
                <a:spcPts val="0"/>
              </a:spcAft>
              <a:buFont typeface="Arial" panose="020B0604020202020204" pitchFamily="34" charset="0"/>
              <a:buChar char="•"/>
              <a:tabLst>
                <a:tab pos="9144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First, they suffer from a limited coverage, i.e. they reflect only a limited fraction of the full loan and securities universe. This caveat particularly affects the absolute indicator financed emissions, as will be illustrated in a second.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eaLnBrk="0" fontAlgn="base" hangingPunct="0">
              <a:spcBef>
                <a:spcPts val="0"/>
              </a:spcBef>
              <a:spcAft>
                <a:spcPts val="0"/>
              </a:spcAft>
              <a:buFont typeface="Arial" panose="020B0604020202020204" pitchFamily="34" charset="0"/>
              <a:buChar char="•"/>
              <a:tabLst>
                <a:tab pos="9144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Second, the indicators lack a concrete adjustments for price and exchange rate effects, which also biases the prevailing levels.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eaLnBrk="0" fontAlgn="base" hangingPunct="0">
              <a:spcBef>
                <a:spcPts val="0"/>
              </a:spcBef>
              <a:spcAft>
                <a:spcPts val="0"/>
              </a:spcAft>
              <a:buFont typeface="Arial" panose="020B0604020202020204" pitchFamily="34" charset="0"/>
              <a:buChar char="•"/>
              <a:tabLst>
                <a:tab pos="9144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Third, depending on the indicator, they cover only direct emissions (scope 1) or indirect emissions from energy purchases (Scope 2) but no value chain emissions, which especially for service activities is often the main source of emissions.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These caveats motivate the labelling as analytical indicators.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11</a:t>
            </a:fld>
            <a:endParaRPr lang="en-GB" dirty="0"/>
          </a:p>
        </p:txBody>
      </p:sp>
    </p:spTree>
    <p:extLst>
      <p:ext uri="{BB962C8B-B14F-4D97-AF65-F5344CB8AC3E}">
        <p14:creationId xmlns:p14="http://schemas.microsoft.com/office/powerpoint/2010/main" val="209061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slide provides a first insight into the financed emission indicator</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indicators measure the level of emissions financed through respective channel, i.e. deposit taking cooperation (banks) or investment funds and insurance or pension funds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It is measured in tons of GHG emissions financed by euro area financial institutions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right-hand chart shows the 3-year (2018-2020) average euro area breakdown by financial institution and shows that most euro area financial institutions’ funding of global emissions occurs via investment funds. Since this is an absolute indicator, this is a reflection of the fact that investment funds have the largest portfolios in the breakdown</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Therefore, this indicator is complemented by two other indicators: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eaLnBrk="0" fontAlgn="base" hangingPunct="0">
              <a:spcBef>
                <a:spcPts val="0"/>
              </a:spcBef>
              <a:spcAft>
                <a:spcPts val="0"/>
              </a:spcAft>
              <a:buFont typeface="Arial" panose="020B0604020202020204" pitchFamily="34" charset="0"/>
              <a:buChar char="•"/>
              <a:tabLst>
                <a:tab pos="9144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Carbon Footprint indicator (also available among the dataset) which standardizes the financed emissions by the portfolio value. It shows that indeed the banking sector has the highest exposure once one looks at the ratio of both</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eaLnBrk="0" fontAlgn="base" hangingPunct="0">
              <a:spcBef>
                <a:spcPts val="0"/>
              </a:spcBef>
              <a:spcAft>
                <a:spcPts val="0"/>
              </a:spcAft>
              <a:buFont typeface="Arial" panose="020B0604020202020204" pitchFamily="34" charset="0"/>
              <a:buChar char="•"/>
              <a:tabLst>
                <a:tab pos="9144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In addition, this indicator does not consider how efficiently emissions are used to produce goods and services. We will see this in a minute on the next slide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As discussed earlier, the indicator suffers from caveats, most notably the coverage that attenuates the </a:t>
            </a:r>
            <a:r>
              <a:rPr lang="en-GB" sz="1100" i="1" dirty="0">
                <a:effectLst/>
                <a:latin typeface="Arial" panose="020B0604020202020204" pitchFamily="34" charset="0"/>
                <a:ea typeface="Times New Roman" panose="02020603050405020304" pitchFamily="18" charset="0"/>
                <a:cs typeface="Times New Roman" panose="02020603050405020304" pitchFamily="18" charset="0"/>
              </a:rPr>
              <a:t>level.</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To allow for a better interpretation we provide in addition the coverage rates. They can be seen as a measure of confidence for the users and help to develop own ways to extrapolate from the current data</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Due to this lower coverage also the composition of the underlying sample changes over time. This chart therefore shows a three-year average of the euro area indicator</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C281C-6729-4C99-96FF-16AC63E420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875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Complementing the previous slight this slide provides a first insight into the carbon intensity indicators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carbon intensity is constructed by putting the financed emissions in relation to the revenues financed by the financial sector. As such it provides an intuition into how efficiently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emissions are used by a company</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indicator is measured in tons of GHG emissions per million EUR or revenue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right-hand chart shows the 3-year average (2018-2020) of the euro area breakdown by financial institution and illustrates in relation to their firms’ revenues, banks finance the most polluting economic activities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discussed earlier, the indicator suffers from caveats,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Since this is a relative indicator, the underlying assumption is that the numerator and the denominator are representative of the full loan (respectively securities) population-an assumption that does not necessarily need to hold! This holds for all relative indicators, i.e. also the WACI and the Carbon Footprint not shown here.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Again, to allow for a better interpretation we provide in addition the coverage rates. They can be seen as a measure of confidence for the users and help to develop own ways to extrapolate from the current data</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Due to this lower coverage also the composition of the underlying sample changes over time. This chart therefore shows a three-year average of the euro area indicator</a:t>
            </a: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rPr>
              <a:t>Banks have a higher carbon intensity because they fund higher emitting firms in sectors to which the financial sectors have most exposures (manufacturing, services).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Optional: Mention price and exchange rate and decomposition effects.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C281C-6729-4C99-96FF-16AC63E420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77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15</a:t>
            </a:fld>
            <a:endParaRPr lang="en-GB" dirty="0"/>
          </a:p>
        </p:txBody>
      </p:sp>
    </p:spTree>
    <p:extLst>
      <p:ext uri="{BB962C8B-B14F-4D97-AF65-F5344CB8AC3E}">
        <p14:creationId xmlns:p14="http://schemas.microsoft.com/office/powerpoint/2010/main" val="337661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a-DK" dirty="0"/>
              <a:t>This slide </a:t>
            </a:r>
            <a:r>
              <a:rPr lang="da-DK" dirty="0" err="1"/>
              <a:t>introduces</a:t>
            </a:r>
            <a:r>
              <a:rPr lang="da-DK" dirty="0"/>
              <a:t> the </a:t>
            </a:r>
            <a:r>
              <a:rPr lang="da-DK" dirty="0" err="1"/>
              <a:t>physical</a:t>
            </a:r>
            <a:r>
              <a:rPr lang="da-DK" dirty="0"/>
              <a:t> </a:t>
            </a:r>
            <a:r>
              <a:rPr lang="da-DK" dirty="0" err="1"/>
              <a:t>risk</a:t>
            </a:r>
            <a:r>
              <a:rPr lang="da-DK" dirty="0"/>
              <a:t> </a:t>
            </a:r>
            <a:r>
              <a:rPr lang="da-DK" dirty="0" err="1"/>
              <a:t>indicators</a:t>
            </a:r>
            <a:endParaRPr lang="da-DK" dirty="0"/>
          </a:p>
          <a:p>
            <a:pPr marL="171450" indent="-171450">
              <a:buFontTx/>
              <a:buChar char="-"/>
            </a:pPr>
            <a:endParaRPr lang="en-GB" dirty="0"/>
          </a:p>
          <a:p>
            <a:pPr marL="171450" indent="-171450">
              <a:buFontTx/>
              <a:buChar char="-"/>
            </a:pPr>
            <a:r>
              <a:rPr lang="en-GB" dirty="0"/>
              <a:t>First, would be worth to mention again that physical risks are important for central banks since they can affect the financial system via different channels in the economy. For instance, by damaging household or company assets and also indirectly by the disruption of supply chains. (For instance: Almost annual problem in Germany low water depth of Rhein or Main, impede the transportation of material and goods. )</a:t>
            </a:r>
          </a:p>
          <a:p>
            <a:pPr marL="171450" indent="-171450">
              <a:buFontTx/>
              <a:buChar char="-"/>
            </a:pPr>
            <a:endParaRPr lang="en-GB" dirty="0"/>
          </a:p>
          <a:p>
            <a:pPr marL="171450" indent="-171450">
              <a:buFontTx/>
              <a:buChar char="-"/>
            </a:pPr>
            <a:r>
              <a:rPr lang="en-GB" dirty="0"/>
              <a:t>The here presented physical risk indicators are developed in a bottom up approach, starting from the location of company assets and investigating which physical hazards are relevant in this specific location, with which probability they may occur and with which intensity.  This information is then linked to the financial portfolios. </a:t>
            </a:r>
          </a:p>
          <a:p>
            <a:pPr marL="171450" indent="-171450">
              <a:buFontTx/>
              <a:buChar char="-"/>
            </a:pPr>
            <a:endParaRPr lang="en-GB" dirty="0"/>
          </a:p>
          <a:p>
            <a:pPr marL="171450" indent="-171450">
              <a:buFontTx/>
              <a:buChar char="-"/>
            </a:pPr>
            <a:r>
              <a:rPr lang="en-GB" dirty="0"/>
              <a:t>We have three types of indicators, starting from rougher concept of just looking at the potential risk in a location to a classification of this risk in scores and finally to an estimation of the actual expected loss.</a:t>
            </a:r>
          </a:p>
          <a:p>
            <a:pPr marL="171450" indent="-171450">
              <a:buFontTx/>
              <a:buChar char="-"/>
            </a:pPr>
            <a:endParaRPr lang="en-GB" dirty="0"/>
          </a:p>
          <a:p>
            <a:pPr marL="171450" indent="-171450">
              <a:buFontTx/>
              <a:buChar char="-"/>
            </a:pPr>
            <a:r>
              <a:rPr lang="en-GB" dirty="0"/>
              <a:t>However, there are several points that need to be addressed by the developers to improve the stability and reliability of the indicators. For instance, the location of company assets is not always available, which is important to know since many of the physical risks such as for instance flooding is very location sensitive. Another issue is that in many countries protection measurements against physical hazards are implemented, best example here NL against coastal flooding. This measurements are not yet included in the indicators.</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16</a:t>
            </a:fld>
            <a:endParaRPr lang="en-GB" dirty="0"/>
          </a:p>
        </p:txBody>
      </p:sp>
    </p:spTree>
    <p:extLst>
      <p:ext uri="{BB962C8B-B14F-4D97-AF65-F5344CB8AC3E}">
        <p14:creationId xmlns:p14="http://schemas.microsoft.com/office/powerpoint/2010/main" val="80849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dirty="0"/>
              <a:t>This slide shows the findings of the risk score indicators. The potential risk of the seven hazards classified in risk scores from low to high. </a:t>
            </a:r>
          </a:p>
          <a:p>
            <a:pPr marL="171450" indent="-171450">
              <a:buFontTx/>
              <a:buChar char="-"/>
            </a:pPr>
            <a:r>
              <a:rPr lang="en-US" altLang="en-US" dirty="0"/>
              <a:t>At this moment the risk scores are hazard specific and can therefore not be compared across hazards. (Exception are windstorms, coastal and river flooding, they are comparable)</a:t>
            </a:r>
          </a:p>
          <a:p>
            <a:pPr marL="171450" indent="-171450">
              <a:buFontTx/>
              <a:buChar char="-"/>
            </a:pPr>
            <a:endParaRPr lang="en-US" altLang="en-US" dirty="0"/>
          </a:p>
          <a:p>
            <a:pPr marL="171450" indent="-171450">
              <a:buFontTx/>
              <a:buChar char="-"/>
            </a:pPr>
            <a:r>
              <a:rPr lang="en-US" altLang="en-US" dirty="0"/>
              <a:t>Potential risk is higher for risks that do not depend so much on a very specific geographical condition (such as rivers or mountains).</a:t>
            </a:r>
          </a:p>
          <a:p>
            <a:pPr marL="171450" indent="-171450">
              <a:buFontTx/>
              <a:buChar char="-"/>
            </a:pPr>
            <a:endParaRPr lang="en-US" altLang="en-US" dirty="0"/>
          </a:p>
          <a:p>
            <a:pPr marL="171450" indent="-171450">
              <a:buFontTx/>
              <a:buChar char="-"/>
            </a:pPr>
            <a:r>
              <a:rPr lang="en-US" altLang="en-US" dirty="0"/>
              <a:t>For Water stress and wildfire, the data is projected for 2040 and 2030-2050, which gives and additional indication why potential risk might be higher there. Also both risks are highly correlated with an increase in drought and temperatures which are one of the most expectable effects of climate change in coming decades. </a:t>
            </a:r>
            <a:endParaRPr lang="en-GB"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C281C-6729-4C99-96FF-16AC63E420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555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9A0490-5A54-4A85-8556-378BE2D399ED}" type="slidenum">
              <a:rPr/>
              <a:pPr>
                <a:defRPr/>
              </a:pPr>
              <a:t>‹#›</a:t>
            </a:fld>
            <a:endParaRPr dirty="0"/>
          </a:p>
        </p:txBody>
      </p:sp>
    </p:spTree>
    <p:extLst>
      <p:ext uri="{BB962C8B-B14F-4D97-AF65-F5344CB8AC3E}">
        <p14:creationId xmlns:p14="http://schemas.microsoft.com/office/powerpoint/2010/main" val="205676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11" r:id="rId16"/>
    <p:sldLayoutId id="2147486312" r:id="rId17"/>
    <p:sldLayoutId id="2147486314" r:id="rId18"/>
    <p:sldLayoutId id="2147486317"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b.europa.eu/pub/pdf/other/ecb.climate_change_indicators202301_annex~0739f78c2c.en.pdf"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dnb.nl/media/oasdsjjg/dnb-analyse-decompositie-duurzamheidsindicatoren-def2.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www.tandfonline.com/doi/abs/10.1080/14693062.2022.2083548?journalCode=tcpo20"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hyperlink" Target="https://www.dnb.nl/media/oasdsjjg/dnb-analyse-decompositie-duurzamheidsindicatoren-def2.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9.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20.xml.rels><?xml version="1.0" encoding="UTF-8" standalone="yes"?>
<Relationships xmlns="http://schemas.openxmlformats.org/package/2006/relationships"><Relationship Id="rId2" Type="http://schemas.openxmlformats.org/officeDocument/2006/relationships/hyperlink" Target="https://www.dnb.nl/en/general-news/news-2023/five-questions-on-our-new-sustainability-figures/"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ecb.europa.eu/stats/ecb_statistics/sustainability-indicators/html/index.en.html" TargetMode="External"/><Relationship Id="rId2" Type="http://schemas.openxmlformats.org/officeDocument/2006/relationships/hyperlink" Target="https://www.ecb.europa.eu/press/pr/date/2021/html/ecb.pr210708_1~f104919225.en.html" TargetMode="External"/><Relationship Id="rId1" Type="http://schemas.openxmlformats.org/officeDocument/2006/relationships/slideLayout" Target="../slideLayouts/slideLayout14.xml"/><Relationship Id="rId4" Type="http://schemas.openxmlformats.org/officeDocument/2006/relationships/hyperlink" Target="https://www.dnb.nl/algemeen-nieuws/nieuwsberichten-2023/vijf-vragen-over-onze-nieuwe-duurzaamheidscijfer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356681" y="1625600"/>
            <a:ext cx="3243769" cy="1458913"/>
          </a:xfrm>
        </p:spPr>
        <p:txBody>
          <a:bodyPr/>
          <a:lstStyle/>
          <a:p>
            <a:r>
              <a:rPr lang="en-GB" altLang="en-US" sz="2800" dirty="0"/>
              <a:t>Towards climate-related indicators</a:t>
            </a:r>
          </a:p>
        </p:txBody>
      </p:sp>
      <p:sp>
        <p:nvSpPr>
          <p:cNvPr id="24581" name="Text Placeholder 7"/>
          <p:cNvSpPr>
            <a:spLocks noGrp="1"/>
          </p:cNvSpPr>
          <p:nvPr>
            <p:ph type="body" sz="quarter" idx="4294967295"/>
          </p:nvPr>
        </p:nvSpPr>
        <p:spPr>
          <a:xfrm>
            <a:off x="3600450" y="4408488"/>
            <a:ext cx="5183188" cy="665162"/>
          </a:xfrm>
        </p:spPr>
        <p:txBody>
          <a:bodyPr anchor="ctr"/>
          <a:lstStyle/>
          <a:p>
            <a:pPr algn="r">
              <a:spcBef>
                <a:spcPct val="0"/>
              </a:spcBef>
            </a:pPr>
            <a:r>
              <a:rPr lang="en-GB" altLang="en-US" sz="1800" b="1" dirty="0">
                <a:solidFill>
                  <a:srgbClr val="003299"/>
                </a:solidFill>
              </a:rPr>
              <a:t>Justin Dijk </a:t>
            </a:r>
            <a:r>
              <a:rPr lang="en-GB" altLang="en-US" sz="1800" dirty="0">
                <a:solidFill>
                  <a:srgbClr val="003299"/>
                </a:solidFill>
              </a:rPr>
              <a:t>(DNB)</a:t>
            </a:r>
          </a:p>
        </p:txBody>
      </p:sp>
      <p:sp>
        <p:nvSpPr>
          <p:cNvPr id="24583"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a:solidFill>
                  <a:schemeClr val="bg1"/>
                </a:solidFill>
              </a:rPr>
              <a:t>[Please select]</a:t>
            </a:r>
          </a:p>
        </p:txBody>
      </p:sp>
      <p:sp>
        <p:nvSpPr>
          <p:cNvPr id="24584" name="DocumentStatus"/>
          <p:cNvSpPr txBox="1">
            <a:spLocks noChangeArrowheads="1"/>
          </p:cNvSpPr>
          <p:nvPr/>
        </p:nvSpPr>
        <p:spPr bwMode="auto">
          <a:xfrm>
            <a:off x="6875463" y="2349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a:solidFill>
                  <a:schemeClr val="bg1"/>
                </a:solidFill>
              </a:rPr>
              <a:t>[Please select]</a:t>
            </a:r>
          </a:p>
        </p:txBody>
      </p:sp>
      <p:sp>
        <p:nvSpPr>
          <p:cNvPr id="24585" name="Text Placeholder 7"/>
          <p:cNvSpPr>
            <a:spLocks noGrp="1"/>
          </p:cNvSpPr>
          <p:nvPr>
            <p:ph type="body" sz="quarter" idx="4294967295"/>
          </p:nvPr>
        </p:nvSpPr>
        <p:spPr>
          <a:xfrm>
            <a:off x="468313" y="4408488"/>
            <a:ext cx="2543175" cy="666750"/>
          </a:xfrm>
        </p:spPr>
        <p:txBody>
          <a:bodyPr anchor="ctr"/>
          <a:lstStyle/>
          <a:p>
            <a:pPr eaLnBrk="1" hangingPunct="1">
              <a:spcBef>
                <a:spcPct val="0"/>
              </a:spcBef>
            </a:pPr>
            <a:r>
              <a:rPr lang="en-GB" altLang="en-US" sz="1600" b="1" dirty="0">
                <a:solidFill>
                  <a:schemeClr val="bg1"/>
                </a:solidFill>
              </a:rPr>
              <a:t>14 March 2023</a:t>
            </a:r>
          </a:p>
        </p:txBody>
      </p:sp>
      <p:pic>
        <p:nvPicPr>
          <p:cNvPr id="8" name="Picture Placeholder 7" descr="A bridge over a river with a tall building in the background&#10;&#10;Description automatically generated with low confidence">
            <a:extLst>
              <a:ext uri="{FF2B5EF4-FFF2-40B4-BE49-F238E27FC236}">
                <a16:creationId xmlns:a16="http://schemas.microsoft.com/office/drawing/2014/main" id="{F8C3A844-0B8B-4EC4-838E-F13A163ECE74}"/>
              </a:ext>
            </a:extLst>
          </p:cNvPr>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5653" r="5653"/>
          <a:stretch>
            <a:fillRect/>
          </a:stretch>
        </p:blipFill>
        <p:spPr/>
      </p:pic>
      <p:pic>
        <p:nvPicPr>
          <p:cNvPr id="1026" name="Picture 2" descr="De Nederlandsche Bank – de centrale bank van Nederland">
            <a:extLst>
              <a:ext uri="{FF2B5EF4-FFF2-40B4-BE49-F238E27FC236}">
                <a16:creationId xmlns:a16="http://schemas.microsoft.com/office/drawing/2014/main" id="{E0ADC3DB-4CDF-9487-3520-C09DC526D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38" y="132557"/>
            <a:ext cx="1525978" cy="474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sky, smoke, outdoor, steam&#10;&#10;Description automatically generated">
            <a:extLst>
              <a:ext uri="{FF2B5EF4-FFF2-40B4-BE49-F238E27FC236}">
                <a16:creationId xmlns:a16="http://schemas.microsoft.com/office/drawing/2014/main" id="{FAB662D0-4D09-4B26-B5FA-F3284800A766}"/>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0042" r="20042"/>
          <a:stretch>
            <a:fillRect/>
          </a:stretch>
        </p:blipFill>
        <p:spPr/>
      </p:pic>
      <p:sp>
        <p:nvSpPr>
          <p:cNvPr id="7" name="Text Placeholder 6"/>
          <p:cNvSpPr>
            <a:spLocks noGrp="1"/>
          </p:cNvSpPr>
          <p:nvPr>
            <p:ph type="body" sz="quarter" idx="13"/>
          </p:nvPr>
        </p:nvSpPr>
        <p:spPr/>
        <p:txBody>
          <a:bodyPr/>
          <a:lstStyle/>
          <a:p>
            <a:pPr>
              <a:defRPr/>
            </a:pPr>
            <a:r>
              <a:rPr lang="en-GB" dirty="0"/>
              <a:t> </a:t>
            </a:r>
          </a:p>
        </p:txBody>
      </p:sp>
      <p:sp>
        <p:nvSpPr>
          <p:cNvPr id="8" name="Text Placeholder 7"/>
          <p:cNvSpPr>
            <a:spLocks noGrp="1"/>
          </p:cNvSpPr>
          <p:nvPr>
            <p:ph type="body" sz="quarter" idx="15"/>
          </p:nvPr>
        </p:nvSpPr>
        <p:spPr/>
        <p:txBody>
          <a:bodyPr/>
          <a:lstStyle/>
          <a:p>
            <a:pPr>
              <a:lnSpc>
                <a:spcPts val="3500"/>
              </a:lnSpc>
              <a:spcBef>
                <a:spcPct val="0"/>
              </a:spcBef>
              <a:defRPr/>
            </a:pPr>
            <a:r>
              <a:rPr lang="en-GB" dirty="0"/>
              <a:t>3. Carbon emissions</a:t>
            </a:r>
          </a:p>
        </p:txBody>
      </p:sp>
      <p:sp>
        <p:nvSpPr>
          <p:cNvPr id="9" name="Text Placeholder 8"/>
          <p:cNvSpPr>
            <a:spLocks noGrp="1"/>
          </p:cNvSpPr>
          <p:nvPr>
            <p:ph type="body" sz="quarter" idx="16"/>
          </p:nvPr>
        </p:nvSpPr>
        <p:spPr/>
        <p:txBody>
          <a:bodyPr/>
          <a:lstStyle/>
          <a:p>
            <a:pPr>
              <a:defRPr/>
            </a:pPr>
            <a:r>
              <a:rPr lang="en-GB" dirty="0"/>
              <a:t>Analytical indicators</a:t>
            </a:r>
          </a:p>
        </p:txBody>
      </p:sp>
      <p:sp>
        <p:nvSpPr>
          <p:cNvPr id="3175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F60C8CAE-76AC-41EC-96A4-B69530C32387}" type="slidenum">
              <a:rPr altLang="en-US" sz="900" b="1" smtClean="0">
                <a:solidFill>
                  <a:schemeClr val="bg1"/>
                </a:solidFill>
                <a:ea typeface="ヒラギノ角ゴ Pro W3"/>
                <a:cs typeface="ヒラギノ角ゴ Pro W3"/>
              </a:rPr>
              <a:pPr eaLnBrk="1" hangingPunct="1">
                <a:lnSpc>
                  <a:spcPct val="100000"/>
                </a:lnSpc>
                <a:spcBef>
                  <a:spcPct val="0"/>
                </a:spcBef>
              </a:pPr>
              <a:t>10</a:t>
            </a:fld>
            <a:endParaRPr altLang="en-US" sz="900" b="1">
              <a:solidFill>
                <a:schemeClr val="bg1"/>
              </a:solidFill>
              <a:ea typeface="ヒラギノ角ゴ Pro W3"/>
              <a:cs typeface="ヒラギノ角ゴ Pro W3"/>
            </a:endParaRPr>
          </a:p>
        </p:txBody>
      </p:sp>
    </p:spTree>
    <p:extLst>
      <p:ext uri="{BB962C8B-B14F-4D97-AF65-F5344CB8AC3E}">
        <p14:creationId xmlns:p14="http://schemas.microsoft.com/office/powerpoint/2010/main" val="328002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82172-5B80-4A80-8F41-52B9A2F00B3F}"/>
              </a:ext>
            </a:extLst>
          </p:cNvPr>
          <p:cNvSpPr>
            <a:spLocks noGrp="1"/>
          </p:cNvSpPr>
          <p:nvPr>
            <p:ph type="title"/>
          </p:nvPr>
        </p:nvSpPr>
        <p:spPr/>
        <p:txBody>
          <a:bodyPr>
            <a:noAutofit/>
          </a:bodyPr>
          <a:lstStyle/>
          <a:p>
            <a:r>
              <a:rPr lang="en-GB" dirty="0"/>
              <a:t>Carbon emission indicators link financing and corporate emissions</a:t>
            </a:r>
          </a:p>
        </p:txBody>
      </p:sp>
      <p:sp>
        <p:nvSpPr>
          <p:cNvPr id="4" name="Slide Number Placeholder 3">
            <a:extLst>
              <a:ext uri="{FF2B5EF4-FFF2-40B4-BE49-F238E27FC236}">
                <a16:creationId xmlns:a16="http://schemas.microsoft.com/office/drawing/2014/main" id="{042D50A4-499A-4554-A7FD-06301D83B83F}"/>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44320B71-EC71-4A7E-8C8A-9C555B387A1C}"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11</a:t>
            </a:fld>
            <a:endParaRPr kumimoji="0" lang="en-GB"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aphicFrame>
        <p:nvGraphicFramePr>
          <p:cNvPr id="6" name="Diagram 5">
            <a:extLst>
              <a:ext uri="{FF2B5EF4-FFF2-40B4-BE49-F238E27FC236}">
                <a16:creationId xmlns:a16="http://schemas.microsoft.com/office/drawing/2014/main" id="{8D9D4012-3A1C-4403-825F-2C24FF777D1F}"/>
              </a:ext>
            </a:extLst>
          </p:cNvPr>
          <p:cNvGraphicFramePr/>
          <p:nvPr>
            <p:extLst>
              <p:ext uri="{D42A27DB-BD31-4B8C-83A1-F6EECF244321}">
                <p14:modId xmlns:p14="http://schemas.microsoft.com/office/powerpoint/2010/main" val="3744879364"/>
              </p:ext>
            </p:extLst>
          </p:nvPr>
        </p:nvGraphicFramePr>
        <p:xfrm>
          <a:off x="80692" y="819391"/>
          <a:ext cx="8091758" cy="3504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43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387AB9-B45E-46E8-5305-049A6E941001}"/>
              </a:ext>
            </a:extLst>
          </p:cNvPr>
          <p:cNvPicPr>
            <a:picLocks noChangeAspect="1"/>
          </p:cNvPicPr>
          <p:nvPr/>
        </p:nvPicPr>
        <p:blipFill>
          <a:blip r:embed="rId2"/>
          <a:stretch>
            <a:fillRect/>
          </a:stretch>
        </p:blipFill>
        <p:spPr>
          <a:xfrm>
            <a:off x="463551" y="1326753"/>
            <a:ext cx="7538650" cy="2996612"/>
          </a:xfrm>
          <a:prstGeom prst="rect">
            <a:avLst/>
          </a:prstGeom>
          <a:noFill/>
        </p:spPr>
      </p:pic>
      <p:sp>
        <p:nvSpPr>
          <p:cNvPr id="3" name="Title 2">
            <a:extLst>
              <a:ext uri="{FF2B5EF4-FFF2-40B4-BE49-F238E27FC236}">
                <a16:creationId xmlns:a16="http://schemas.microsoft.com/office/drawing/2014/main" id="{3CE7B99F-94C1-BF89-2683-26D87424BFF7}"/>
              </a:ext>
            </a:extLst>
          </p:cNvPr>
          <p:cNvSpPr>
            <a:spLocks noGrp="1"/>
          </p:cNvSpPr>
          <p:nvPr>
            <p:ph type="title"/>
          </p:nvPr>
        </p:nvSpPr>
        <p:spPr>
          <a:xfrm>
            <a:off x="463551" y="411956"/>
            <a:ext cx="8404225" cy="633413"/>
          </a:xfrm>
        </p:spPr>
        <p:txBody>
          <a:bodyPr wrap="square" anchor="t">
            <a:normAutofit/>
          </a:bodyPr>
          <a:lstStyle/>
          <a:p>
            <a:r>
              <a:rPr lang="en-US" sz="2400" dirty="0"/>
              <a:t>Absolute (FE) and relative indicators (CI,WACI,CFP)</a:t>
            </a:r>
            <a:endParaRPr lang="en-NL" sz="2400" dirty="0"/>
          </a:p>
        </p:txBody>
      </p:sp>
      <p:sp>
        <p:nvSpPr>
          <p:cNvPr id="4" name="Slide Number Placeholder 3">
            <a:extLst>
              <a:ext uri="{FF2B5EF4-FFF2-40B4-BE49-F238E27FC236}">
                <a16:creationId xmlns:a16="http://schemas.microsoft.com/office/drawing/2014/main" id="{DEABD1AF-9009-D641-6521-412E0395E7CF}"/>
              </a:ext>
            </a:extLst>
          </p:cNvPr>
          <p:cNvSpPr>
            <a:spLocks noGrp="1"/>
          </p:cNvSpPr>
          <p:nvPr>
            <p:ph type="sldNum" sz="quarter" idx="10"/>
          </p:nvPr>
        </p:nvSpPr>
        <p:spPr>
          <a:xfrm>
            <a:off x="4357688" y="4856163"/>
            <a:ext cx="414337" cy="138112"/>
          </a:xfrm>
        </p:spPr>
        <p:txBody>
          <a:bodyPr anchor="ctr">
            <a:normAutofit/>
          </a:bodyPr>
          <a:lstStyle/>
          <a:p>
            <a:pPr>
              <a:spcAft>
                <a:spcPts val="600"/>
              </a:spcAft>
              <a:defRPr/>
            </a:pPr>
            <a:fld id="{44320B71-EC71-4A7E-8C8A-9C555B387A1C}" type="slidenum">
              <a:rPr lang="en-NL" sz="800" smtClean="0"/>
              <a:pPr>
                <a:spcAft>
                  <a:spcPts val="600"/>
                </a:spcAft>
                <a:defRPr/>
              </a:pPr>
              <a:t>12</a:t>
            </a:fld>
            <a:endParaRPr lang="en-NL" sz="800"/>
          </a:p>
        </p:txBody>
      </p:sp>
      <p:sp>
        <p:nvSpPr>
          <p:cNvPr id="7" name="Freeform: Shape 6">
            <a:extLst>
              <a:ext uri="{FF2B5EF4-FFF2-40B4-BE49-F238E27FC236}">
                <a16:creationId xmlns:a16="http://schemas.microsoft.com/office/drawing/2014/main" id="{FBE68BB9-E095-2A63-1A64-6E52D4C8CD1F}"/>
              </a:ext>
            </a:extLst>
          </p:cNvPr>
          <p:cNvSpPr/>
          <p:nvPr/>
        </p:nvSpPr>
        <p:spPr>
          <a:xfrm>
            <a:off x="2152120" y="4262814"/>
            <a:ext cx="5714873" cy="401267"/>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57150" marR="0" lvl="1" indent="-57150" defTabSz="488950" rtl="0" eaLnBrk="1" fontAlgn="base" latinLnBrk="0" hangingPunct="1">
              <a:lnSpc>
                <a:spcPct val="90000"/>
              </a:lnSpc>
              <a:spcBef>
                <a:spcPct val="0"/>
              </a:spcBef>
              <a:spcAft>
                <a:spcPct val="15000"/>
              </a:spcAft>
              <a:buClrTx/>
              <a:buSzTx/>
              <a:buFontTx/>
              <a:buNone/>
              <a:tabLst/>
              <a:defRPr/>
            </a:pPr>
            <a:r>
              <a:rPr kumimoji="0" lang="en-GB" sz="11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Financed emissions: 	Tons of GHG emissions (Scope 1 is used as an example)</a:t>
            </a:r>
          </a:p>
          <a:p>
            <a:pPr marL="57150" marR="0" lvl="1" indent="-57150" defTabSz="488950" rtl="0" eaLnBrk="1" fontAlgn="base" latinLnBrk="0" hangingPunct="1">
              <a:lnSpc>
                <a:spcPct val="90000"/>
              </a:lnSpc>
              <a:spcBef>
                <a:spcPct val="0"/>
              </a:spcBef>
              <a:spcAft>
                <a:spcPct val="15000"/>
              </a:spcAft>
              <a:buClrTx/>
              <a:buSzTx/>
              <a:buFontTx/>
              <a:buNone/>
              <a:tabLst/>
              <a:defRPr/>
            </a:pPr>
            <a:r>
              <a:rPr kumimoji="0" lang="en-GB" sz="11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Relative indicators: 	Tons of GHG emissions per million EUR</a:t>
            </a:r>
          </a:p>
        </p:txBody>
      </p:sp>
      <p:sp>
        <p:nvSpPr>
          <p:cNvPr id="8" name="Rectangle 7">
            <a:extLst>
              <a:ext uri="{FF2B5EF4-FFF2-40B4-BE49-F238E27FC236}">
                <a16:creationId xmlns:a16="http://schemas.microsoft.com/office/drawing/2014/main" id="{B6D6E5CE-CA3A-9D25-6DED-396AB5D549B0}"/>
              </a:ext>
            </a:extLst>
          </p:cNvPr>
          <p:cNvSpPr/>
          <p:nvPr/>
        </p:nvSpPr>
        <p:spPr>
          <a:xfrm>
            <a:off x="556588" y="4252418"/>
            <a:ext cx="1500811" cy="4220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218" tIns="66358" rIns="89218" bIns="66358"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Unit</a:t>
            </a:r>
          </a:p>
        </p:txBody>
      </p:sp>
      <p:sp>
        <p:nvSpPr>
          <p:cNvPr id="10" name="TextBox 9">
            <a:extLst>
              <a:ext uri="{FF2B5EF4-FFF2-40B4-BE49-F238E27FC236}">
                <a16:creationId xmlns:a16="http://schemas.microsoft.com/office/drawing/2014/main" id="{0F738D97-E617-821B-ED56-97E7A496A95E}"/>
              </a:ext>
            </a:extLst>
          </p:cNvPr>
          <p:cNvSpPr txBox="1"/>
          <p:nvPr/>
        </p:nvSpPr>
        <p:spPr>
          <a:xfrm>
            <a:off x="463552" y="993093"/>
            <a:ext cx="7403442" cy="430887"/>
          </a:xfrm>
          <a:prstGeom prst="rect">
            <a:avLst/>
          </a:prstGeom>
          <a:noFill/>
        </p:spPr>
        <p:txBody>
          <a:bodyPr wrap="square">
            <a:spAutoFit/>
          </a:bodyPr>
          <a:lstStyle/>
          <a:p>
            <a:r>
              <a:rPr lang="en-US" sz="1100" dirty="0">
                <a:hlinkClick r:id="rId3"/>
              </a:rPr>
              <a:t>Climate-related statistical indicators - technical Annex (europa.eu)</a:t>
            </a:r>
            <a:r>
              <a:rPr lang="en-US" sz="1100" dirty="0"/>
              <a:t> contains equations/compilation steps/data sources for carbon (summarized here), green bonds and physical risks</a:t>
            </a:r>
            <a:endParaRPr lang="en-NL" sz="1100" dirty="0"/>
          </a:p>
        </p:txBody>
      </p:sp>
    </p:spTree>
    <p:extLst>
      <p:ext uri="{BB962C8B-B14F-4D97-AF65-F5344CB8AC3E}">
        <p14:creationId xmlns:p14="http://schemas.microsoft.com/office/powerpoint/2010/main" val="80688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Rectangle 2"/>
          <p:cNvSpPr>
            <a:spLocks noGrp="1" noChangeArrowheads="1"/>
          </p:cNvSpPr>
          <p:nvPr>
            <p:ph type="title"/>
          </p:nvPr>
        </p:nvSpPr>
        <p:spPr/>
        <p:txBody>
          <a:bodyPr>
            <a:normAutofit/>
          </a:bodyPr>
          <a:lstStyle/>
          <a:p>
            <a:pPr>
              <a:lnSpc>
                <a:spcPts val="2800"/>
              </a:lnSpc>
              <a:defRPr/>
            </a:pPr>
            <a:r>
              <a:rPr lang="en-GB" dirty="0"/>
              <a:t>Financed emission indicator links </a:t>
            </a:r>
            <a:r>
              <a:rPr lang="en-GB" i="1" dirty="0"/>
              <a:t>absolute</a:t>
            </a:r>
            <a:r>
              <a:rPr lang="en-GB" dirty="0"/>
              <a:t> emissions and capital flows</a:t>
            </a:r>
          </a:p>
        </p:txBody>
      </p:sp>
      <p:sp>
        <p:nvSpPr>
          <p:cNvPr id="39941" name="Slide Number Placeholder 4"/>
          <p:cNvSpPr>
            <a:spLocks noGrp="1"/>
          </p:cNvSpPr>
          <p:nvPr>
            <p:ph type="sldNum" sz="quarter" idx="10"/>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955DA97-E807-44DE-981C-D28726AB97F3}" type="slidenum">
              <a:rPr kumimoji="0" lang="en-GB" altLang="en-US" sz="900" b="0" i="0" u="none" strike="noStrike" kern="1200" cap="none" spc="0" normalizeH="0" baseline="0" noProof="0" smtClean="0">
                <a:ln>
                  <a:noFill/>
                </a:ln>
                <a:solidFill>
                  <a:srgbClr val="FFFFFF"/>
                </a:solidFill>
                <a:effectLst/>
                <a:uLnTx/>
                <a:uFillTx/>
                <a:latin typeface="Arial" pitchFamily="34" charset="0"/>
                <a:ea typeface="ヒラギノ角ゴ Pro W3"/>
                <a:cs typeface="ヒラギノ角ゴ Pro W3"/>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GB" altLang="en-US" sz="900" b="0" i="0" u="none" strike="noStrike" kern="1200" cap="none" spc="0" normalizeH="0" baseline="0" noProof="0">
              <a:ln>
                <a:noFill/>
              </a:ln>
              <a:solidFill>
                <a:srgbClr val="FFFFFF"/>
              </a:solidFill>
              <a:effectLst/>
              <a:uLnTx/>
              <a:uFillTx/>
              <a:latin typeface="Arial" pitchFamily="34" charset="0"/>
              <a:ea typeface="ヒラギノ角ゴ Pro W3"/>
              <a:cs typeface="ヒラギノ角ゴ Pro W3"/>
            </a:endParaRPr>
          </a:p>
        </p:txBody>
      </p:sp>
      <p:grpSp>
        <p:nvGrpSpPr>
          <p:cNvPr id="10" name="Group 9">
            <a:extLst>
              <a:ext uri="{FF2B5EF4-FFF2-40B4-BE49-F238E27FC236}">
                <a16:creationId xmlns:a16="http://schemas.microsoft.com/office/drawing/2014/main" id="{0147EA8E-FC71-4E08-9C14-927D13E64D16}"/>
              </a:ext>
            </a:extLst>
          </p:cNvPr>
          <p:cNvGrpSpPr/>
          <p:nvPr/>
        </p:nvGrpSpPr>
        <p:grpSpPr>
          <a:xfrm>
            <a:off x="276224" y="791455"/>
            <a:ext cx="3192594" cy="2814510"/>
            <a:chOff x="573472" y="804942"/>
            <a:chExt cx="2642852" cy="2919048"/>
          </a:xfrm>
        </p:grpSpPr>
        <p:sp>
          <p:nvSpPr>
            <p:cNvPr id="11" name="Freeform: Shape 10">
              <a:extLst>
                <a:ext uri="{FF2B5EF4-FFF2-40B4-BE49-F238E27FC236}">
                  <a16:creationId xmlns:a16="http://schemas.microsoft.com/office/drawing/2014/main" id="{6F3336CA-F386-4FB5-9A3C-10B88810197B}"/>
                </a:ext>
              </a:extLst>
            </p:cNvPr>
            <p:cNvSpPr/>
            <p:nvPr/>
          </p:nvSpPr>
          <p:spPr>
            <a:xfrm>
              <a:off x="1248261" y="827451"/>
              <a:ext cx="1968062" cy="868660"/>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57150" marR="0" lvl="1" indent="-57150" algn="ctr" defTabSz="488950" rtl="0" eaLnBrk="1" fontAlgn="base" latinLnBrk="0" hangingPunct="1">
                <a:lnSpc>
                  <a:spcPct val="90000"/>
                </a:lnSpc>
                <a:spcBef>
                  <a:spcPct val="0"/>
                </a:spcBef>
                <a:spcAft>
                  <a:spcPct val="15000"/>
                </a:spcAft>
                <a:buClrTx/>
                <a:buSzTx/>
                <a:buFontTx/>
                <a:buNone/>
                <a:tabLst/>
                <a:defRPr/>
              </a:pPr>
              <a:r>
                <a:rPr kumimoji="0" lang="en-GB" sz="11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Financed emissions: Tons of GHG emissions financed by euro area financial institutions</a:t>
              </a:r>
            </a:p>
          </p:txBody>
        </p:sp>
        <p:sp>
          <p:nvSpPr>
            <p:cNvPr id="12" name="Rectangle 11">
              <a:extLst>
                <a:ext uri="{FF2B5EF4-FFF2-40B4-BE49-F238E27FC236}">
                  <a16:creationId xmlns:a16="http://schemas.microsoft.com/office/drawing/2014/main" id="{BD7258B7-CEF9-46CE-9A6A-D22661D64E55}"/>
                </a:ext>
              </a:extLst>
            </p:cNvPr>
            <p:cNvSpPr/>
            <p:nvPr/>
          </p:nvSpPr>
          <p:spPr>
            <a:xfrm>
              <a:off x="573472" y="804942"/>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218" tIns="66358" rIns="89218" bIns="66358"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Measure</a:t>
              </a:r>
            </a:p>
          </p:txBody>
        </p:sp>
        <p:sp>
          <p:nvSpPr>
            <p:cNvPr id="13" name="Rectangle 12">
              <a:extLst>
                <a:ext uri="{FF2B5EF4-FFF2-40B4-BE49-F238E27FC236}">
                  <a16:creationId xmlns:a16="http://schemas.microsoft.com/office/drawing/2014/main" id="{953A8D74-081F-4F7A-967E-BBF38B6ED917}"/>
                </a:ext>
              </a:extLst>
            </p:cNvPr>
            <p:cNvSpPr/>
            <p:nvPr/>
          </p:nvSpPr>
          <p:spPr>
            <a:xfrm>
              <a:off x="1248261" y="1807629"/>
              <a:ext cx="1968063" cy="8686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0" marR="0" lvl="1" indent="0" algn="ctr" defTabSz="488950" rtl="0" eaLnBrk="1" fontAlgn="base" latinLnBrk="0" hangingPunct="1">
                <a:lnSpc>
                  <a:spcPct val="90000"/>
                </a:lnSpc>
                <a:spcBef>
                  <a:spcPct val="0"/>
                </a:spcBef>
                <a:spcAft>
                  <a:spcPct val="15000"/>
                </a:spcAft>
                <a:buClrTx/>
                <a:buSzTx/>
                <a:buFontTx/>
                <a:buNone/>
                <a:tabLst/>
                <a:defRPr/>
              </a:pPr>
              <a:r>
                <a:rPr kumimoji="0" lang="en-GB" sz="1100" b="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Most euro area financial institutions’ funding of global emissions occurs via investment funds </a:t>
              </a:r>
            </a:p>
          </p:txBody>
        </p:sp>
        <p:sp>
          <p:nvSpPr>
            <p:cNvPr id="14" name="Rectangle 13">
              <a:extLst>
                <a:ext uri="{FF2B5EF4-FFF2-40B4-BE49-F238E27FC236}">
                  <a16:creationId xmlns:a16="http://schemas.microsoft.com/office/drawing/2014/main" id="{9C450820-15A1-4E04-A520-1527AB43BD6E}"/>
                </a:ext>
              </a:extLst>
            </p:cNvPr>
            <p:cNvSpPr/>
            <p:nvPr/>
          </p:nvSpPr>
          <p:spPr>
            <a:xfrm>
              <a:off x="573472" y="1785121"/>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Key finding</a:t>
              </a:r>
            </a:p>
          </p:txBody>
        </p:sp>
        <p:sp>
          <p:nvSpPr>
            <p:cNvPr id="17" name="Freeform: Shape 16">
              <a:extLst>
                <a:ext uri="{FF2B5EF4-FFF2-40B4-BE49-F238E27FC236}">
                  <a16:creationId xmlns:a16="http://schemas.microsoft.com/office/drawing/2014/main" id="{E157469C-409C-41BC-B020-BE2475B699E9}"/>
                </a:ext>
              </a:extLst>
            </p:cNvPr>
            <p:cNvSpPr/>
            <p:nvPr/>
          </p:nvSpPr>
          <p:spPr>
            <a:xfrm>
              <a:off x="1248261" y="2832823"/>
              <a:ext cx="1968063" cy="868660"/>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Coverage</a:t>
              </a:r>
            </a:p>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Composition changes over time (</a:t>
              </a: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hlinkClick r:id="rId3"/>
                </a:rPr>
                <a:t>see DNB study</a:t>
              </a: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a:t>
              </a:r>
            </a:p>
          </p:txBody>
        </p:sp>
        <p:sp>
          <p:nvSpPr>
            <p:cNvPr id="18" name="Rectangle 17">
              <a:extLst>
                <a:ext uri="{FF2B5EF4-FFF2-40B4-BE49-F238E27FC236}">
                  <a16:creationId xmlns:a16="http://schemas.microsoft.com/office/drawing/2014/main" id="{CEAA2EE6-7BC2-4A22-8D48-5BC9853CCE6C}"/>
                </a:ext>
              </a:extLst>
            </p:cNvPr>
            <p:cNvSpPr/>
            <p:nvPr/>
          </p:nvSpPr>
          <p:spPr>
            <a:xfrm>
              <a:off x="573472" y="2810315"/>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Caveats</a:t>
              </a:r>
            </a:p>
          </p:txBody>
        </p:sp>
      </p:grpSp>
      <p:pic>
        <p:nvPicPr>
          <p:cNvPr id="6" name="Picture 5">
            <a:extLst>
              <a:ext uri="{FF2B5EF4-FFF2-40B4-BE49-F238E27FC236}">
                <a16:creationId xmlns:a16="http://schemas.microsoft.com/office/drawing/2014/main" id="{73562F9F-D49D-4653-ADD8-8A28D324E514}"/>
              </a:ext>
            </a:extLst>
          </p:cNvPr>
          <p:cNvPicPr>
            <a:picLocks noChangeAspect="1"/>
          </p:cNvPicPr>
          <p:nvPr/>
        </p:nvPicPr>
        <p:blipFill>
          <a:blip r:embed="rId4"/>
          <a:stretch>
            <a:fillRect/>
          </a:stretch>
        </p:blipFill>
        <p:spPr>
          <a:xfrm>
            <a:off x="3938882" y="826113"/>
            <a:ext cx="4406948" cy="3659824"/>
          </a:xfrm>
          <a:prstGeom prst="rect">
            <a:avLst/>
          </a:prstGeom>
        </p:spPr>
      </p:pic>
    </p:spTree>
    <p:extLst>
      <p:ext uri="{BB962C8B-B14F-4D97-AF65-F5344CB8AC3E}">
        <p14:creationId xmlns:p14="http://schemas.microsoft.com/office/powerpoint/2010/main" val="192931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Rectangle 2"/>
          <p:cNvSpPr>
            <a:spLocks noGrp="1" noChangeArrowheads="1"/>
          </p:cNvSpPr>
          <p:nvPr>
            <p:ph type="title"/>
          </p:nvPr>
        </p:nvSpPr>
        <p:spPr/>
        <p:txBody>
          <a:bodyPr>
            <a:noAutofit/>
          </a:bodyPr>
          <a:lstStyle/>
          <a:p>
            <a:pPr>
              <a:lnSpc>
                <a:spcPts val="2800"/>
              </a:lnSpc>
              <a:defRPr/>
            </a:pPr>
            <a:r>
              <a:rPr lang="en-GB" dirty="0"/>
              <a:t>Banking sector: highest exposures and most carbon-intense financing</a:t>
            </a:r>
          </a:p>
        </p:txBody>
      </p:sp>
      <p:sp>
        <p:nvSpPr>
          <p:cNvPr id="39941" name="Slide Number Placeholder 4"/>
          <p:cNvSpPr>
            <a:spLocks noGrp="1"/>
          </p:cNvSpPr>
          <p:nvPr>
            <p:ph type="sldNum" sz="quarter" idx="10"/>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955DA97-E807-44DE-981C-D28726AB97F3}" type="slidenum">
              <a:rPr kumimoji="0" lang="en-GB" altLang="en-US" sz="900" b="0" i="0" u="none" strike="noStrike" kern="1200" cap="none" spc="0" normalizeH="0" baseline="0" noProof="0" smtClean="0">
                <a:ln>
                  <a:noFill/>
                </a:ln>
                <a:solidFill>
                  <a:srgbClr val="FFFFFF"/>
                </a:solidFill>
                <a:effectLst/>
                <a:uLnTx/>
                <a:uFillTx/>
                <a:latin typeface="Arial" pitchFamily="34" charset="0"/>
                <a:ea typeface="ヒラギノ角ゴ Pro W3"/>
                <a:cs typeface="ヒラギノ角ゴ Pro W3"/>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GB" altLang="en-US" sz="900" b="0" i="0" u="none" strike="noStrike" kern="1200" cap="none" spc="0" normalizeH="0" baseline="0" noProof="0">
              <a:ln>
                <a:noFill/>
              </a:ln>
              <a:solidFill>
                <a:srgbClr val="FFFFFF"/>
              </a:solidFill>
              <a:effectLst/>
              <a:uLnTx/>
              <a:uFillTx/>
              <a:latin typeface="Arial" pitchFamily="34" charset="0"/>
              <a:ea typeface="ヒラギノ角ゴ Pro W3"/>
              <a:cs typeface="ヒラギノ角ゴ Pro W3"/>
            </a:endParaRPr>
          </a:p>
        </p:txBody>
      </p:sp>
      <p:grpSp>
        <p:nvGrpSpPr>
          <p:cNvPr id="10" name="Group 9">
            <a:extLst>
              <a:ext uri="{FF2B5EF4-FFF2-40B4-BE49-F238E27FC236}">
                <a16:creationId xmlns:a16="http://schemas.microsoft.com/office/drawing/2014/main" id="{0147EA8E-FC71-4E08-9C14-927D13E64D16}"/>
              </a:ext>
            </a:extLst>
          </p:cNvPr>
          <p:cNvGrpSpPr/>
          <p:nvPr/>
        </p:nvGrpSpPr>
        <p:grpSpPr>
          <a:xfrm>
            <a:off x="276224" y="791455"/>
            <a:ext cx="3192594" cy="2792809"/>
            <a:chOff x="573472" y="804942"/>
            <a:chExt cx="2642852" cy="2896541"/>
          </a:xfrm>
        </p:grpSpPr>
        <p:sp>
          <p:nvSpPr>
            <p:cNvPr id="11" name="Freeform: Shape 10">
              <a:extLst>
                <a:ext uri="{FF2B5EF4-FFF2-40B4-BE49-F238E27FC236}">
                  <a16:creationId xmlns:a16="http://schemas.microsoft.com/office/drawing/2014/main" id="{6F3336CA-F386-4FB5-9A3C-10B88810197B}"/>
                </a:ext>
              </a:extLst>
            </p:cNvPr>
            <p:cNvSpPr/>
            <p:nvPr/>
          </p:nvSpPr>
          <p:spPr>
            <a:xfrm>
              <a:off x="1248261" y="827451"/>
              <a:ext cx="1968062" cy="868660"/>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57150" marR="0" lvl="1" indent="-57150" algn="ctr" defTabSz="488950" rtl="0" eaLnBrk="1" fontAlgn="base" latinLnBrk="0" hangingPunct="1">
                <a:lnSpc>
                  <a:spcPct val="90000"/>
                </a:lnSpc>
                <a:spcBef>
                  <a:spcPct val="0"/>
                </a:spcBef>
                <a:spcAft>
                  <a:spcPct val="15000"/>
                </a:spcAft>
                <a:buClrTx/>
                <a:buSzTx/>
                <a:buFontTx/>
                <a:buNone/>
                <a:tabLst/>
                <a:defRPr/>
              </a:pPr>
              <a:r>
                <a:rPr kumimoji="0" lang="en-GB" sz="11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Carbon Intensity: tons of GHG emissions per million EUR of revenue</a:t>
              </a:r>
            </a:p>
          </p:txBody>
        </p:sp>
        <p:sp>
          <p:nvSpPr>
            <p:cNvPr id="12" name="Rectangle 11">
              <a:extLst>
                <a:ext uri="{FF2B5EF4-FFF2-40B4-BE49-F238E27FC236}">
                  <a16:creationId xmlns:a16="http://schemas.microsoft.com/office/drawing/2014/main" id="{BD7258B7-CEF9-46CE-9A6A-D22661D64E55}"/>
                </a:ext>
              </a:extLst>
            </p:cNvPr>
            <p:cNvSpPr/>
            <p:nvPr/>
          </p:nvSpPr>
          <p:spPr>
            <a:xfrm>
              <a:off x="573472" y="804942"/>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218" tIns="66358" rIns="89218" bIns="66358"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Measure</a:t>
              </a:r>
            </a:p>
          </p:txBody>
        </p:sp>
        <p:sp>
          <p:nvSpPr>
            <p:cNvPr id="13" name="Rectangle 12">
              <a:extLst>
                <a:ext uri="{FF2B5EF4-FFF2-40B4-BE49-F238E27FC236}">
                  <a16:creationId xmlns:a16="http://schemas.microsoft.com/office/drawing/2014/main" id="{953A8D74-081F-4F7A-967E-BBF38B6ED917}"/>
                </a:ext>
              </a:extLst>
            </p:cNvPr>
            <p:cNvSpPr/>
            <p:nvPr/>
          </p:nvSpPr>
          <p:spPr>
            <a:xfrm>
              <a:off x="1248261" y="1807629"/>
              <a:ext cx="1968063" cy="8686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0" marR="0" lvl="1" indent="0" algn="ctr" defTabSz="488950" rtl="0" eaLnBrk="1" fontAlgn="base" latinLnBrk="0" hangingPunct="1">
                <a:lnSpc>
                  <a:spcPct val="90000"/>
                </a:lnSpc>
                <a:spcBef>
                  <a:spcPct val="0"/>
                </a:spcBef>
                <a:spcAft>
                  <a:spcPct val="15000"/>
                </a:spcAft>
                <a:buClrTx/>
                <a:buSzTx/>
                <a:buFontTx/>
                <a:buNone/>
                <a:tabLst/>
                <a:defRPr/>
              </a:pPr>
              <a:r>
                <a:rPr kumimoji="0" lang="en-GB" sz="1100" b="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In relation to their firms’ revenues, banks finance the most polluting economic activities </a:t>
              </a:r>
            </a:p>
          </p:txBody>
        </p:sp>
        <p:sp>
          <p:nvSpPr>
            <p:cNvPr id="14" name="Rectangle 13">
              <a:extLst>
                <a:ext uri="{FF2B5EF4-FFF2-40B4-BE49-F238E27FC236}">
                  <a16:creationId xmlns:a16="http://schemas.microsoft.com/office/drawing/2014/main" id="{9C450820-15A1-4E04-A520-1527AB43BD6E}"/>
                </a:ext>
              </a:extLst>
            </p:cNvPr>
            <p:cNvSpPr/>
            <p:nvPr/>
          </p:nvSpPr>
          <p:spPr>
            <a:xfrm>
              <a:off x="573472" y="1785121"/>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Key finding</a:t>
              </a:r>
            </a:p>
          </p:txBody>
        </p:sp>
        <p:sp>
          <p:nvSpPr>
            <p:cNvPr id="17" name="Freeform: Shape 16">
              <a:extLst>
                <a:ext uri="{FF2B5EF4-FFF2-40B4-BE49-F238E27FC236}">
                  <a16:creationId xmlns:a16="http://schemas.microsoft.com/office/drawing/2014/main" id="{E157469C-409C-41BC-B020-BE2475B699E9}"/>
                </a:ext>
              </a:extLst>
            </p:cNvPr>
            <p:cNvSpPr/>
            <p:nvPr/>
          </p:nvSpPr>
          <p:spPr>
            <a:xfrm>
              <a:off x="1248261" y="2810316"/>
              <a:ext cx="1968063" cy="868660"/>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Coverage</a:t>
              </a:r>
            </a:p>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Price and exchange rate adjustment (</a:t>
              </a: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hlinkClick r:id="rId3"/>
                </a:rPr>
                <a:t>see DNB study</a:t>
              </a: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a:t>
              </a:r>
            </a:p>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Composition changes over time (</a:t>
              </a: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hlinkClick r:id="rId4"/>
                </a:rPr>
                <a:t>see DNB study</a:t>
              </a:r>
              <a:r>
                <a:rPr kumimoji="0" lang="en-GB" sz="10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a:t>
              </a:r>
            </a:p>
          </p:txBody>
        </p:sp>
        <p:sp>
          <p:nvSpPr>
            <p:cNvPr id="18" name="Rectangle 17">
              <a:extLst>
                <a:ext uri="{FF2B5EF4-FFF2-40B4-BE49-F238E27FC236}">
                  <a16:creationId xmlns:a16="http://schemas.microsoft.com/office/drawing/2014/main" id="{CEAA2EE6-7BC2-4A22-8D48-5BC9853CCE6C}"/>
                </a:ext>
              </a:extLst>
            </p:cNvPr>
            <p:cNvSpPr/>
            <p:nvPr/>
          </p:nvSpPr>
          <p:spPr>
            <a:xfrm>
              <a:off x="573472" y="2787808"/>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Caveats</a:t>
              </a:r>
            </a:p>
          </p:txBody>
        </p:sp>
      </p:grpSp>
      <p:pic>
        <p:nvPicPr>
          <p:cNvPr id="5" name="Picture 4">
            <a:extLst>
              <a:ext uri="{FF2B5EF4-FFF2-40B4-BE49-F238E27FC236}">
                <a16:creationId xmlns:a16="http://schemas.microsoft.com/office/drawing/2014/main" id="{E0859673-044C-4869-90FF-993CA4F6FC2D}"/>
              </a:ext>
            </a:extLst>
          </p:cNvPr>
          <p:cNvPicPr>
            <a:picLocks noChangeAspect="1"/>
          </p:cNvPicPr>
          <p:nvPr/>
        </p:nvPicPr>
        <p:blipFill>
          <a:blip r:embed="rId5"/>
          <a:stretch>
            <a:fillRect/>
          </a:stretch>
        </p:blipFill>
        <p:spPr>
          <a:xfrm>
            <a:off x="3900005" y="813159"/>
            <a:ext cx="4420337" cy="3705146"/>
          </a:xfrm>
          <a:prstGeom prst="rect">
            <a:avLst/>
          </a:prstGeom>
        </p:spPr>
      </p:pic>
    </p:spTree>
    <p:extLst>
      <p:ext uri="{BB962C8B-B14F-4D97-AF65-F5344CB8AC3E}">
        <p14:creationId xmlns:p14="http://schemas.microsoft.com/office/powerpoint/2010/main" val="425023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defRPr/>
            </a:pPr>
            <a:r>
              <a:rPr lang="en-GB" dirty="0"/>
              <a:t> </a:t>
            </a:r>
          </a:p>
        </p:txBody>
      </p:sp>
      <p:sp>
        <p:nvSpPr>
          <p:cNvPr id="8" name="Text Placeholder 7"/>
          <p:cNvSpPr>
            <a:spLocks noGrp="1"/>
          </p:cNvSpPr>
          <p:nvPr>
            <p:ph type="body" sz="quarter" idx="15"/>
          </p:nvPr>
        </p:nvSpPr>
        <p:spPr/>
        <p:txBody>
          <a:bodyPr/>
          <a:lstStyle/>
          <a:p>
            <a:pPr>
              <a:lnSpc>
                <a:spcPts val="3500"/>
              </a:lnSpc>
              <a:spcBef>
                <a:spcPct val="0"/>
              </a:spcBef>
              <a:defRPr/>
            </a:pPr>
            <a:r>
              <a:rPr lang="en-GB" dirty="0"/>
              <a:t>4. Physical risks</a:t>
            </a:r>
          </a:p>
        </p:txBody>
      </p:sp>
      <p:sp>
        <p:nvSpPr>
          <p:cNvPr id="9" name="Text Placeholder 8"/>
          <p:cNvSpPr>
            <a:spLocks noGrp="1"/>
          </p:cNvSpPr>
          <p:nvPr>
            <p:ph type="body" sz="quarter" idx="16"/>
          </p:nvPr>
        </p:nvSpPr>
        <p:spPr/>
        <p:txBody>
          <a:bodyPr/>
          <a:lstStyle/>
          <a:p>
            <a:pPr>
              <a:defRPr/>
            </a:pPr>
            <a:r>
              <a:rPr lang="en-GB" dirty="0"/>
              <a:t>Analytical indicators</a:t>
            </a:r>
          </a:p>
        </p:txBody>
      </p:sp>
      <p:sp>
        <p:nvSpPr>
          <p:cNvPr id="3175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F60C8CAE-76AC-41EC-96A4-B69530C32387}" type="slidenum">
              <a:rPr altLang="en-US" sz="900" b="1" smtClean="0">
                <a:solidFill>
                  <a:schemeClr val="bg1"/>
                </a:solidFill>
                <a:ea typeface="ヒラギノ角ゴ Pro W3"/>
                <a:cs typeface="ヒラギノ角ゴ Pro W3"/>
              </a:rPr>
              <a:pPr eaLnBrk="1" hangingPunct="1">
                <a:lnSpc>
                  <a:spcPct val="100000"/>
                </a:lnSpc>
                <a:spcBef>
                  <a:spcPct val="0"/>
                </a:spcBef>
              </a:pPr>
              <a:t>15</a:t>
            </a:fld>
            <a:endParaRPr altLang="en-US" sz="900" b="1">
              <a:solidFill>
                <a:schemeClr val="bg1"/>
              </a:solidFill>
              <a:ea typeface="ヒラギノ角ゴ Pro W3"/>
              <a:cs typeface="ヒラギノ角ゴ Pro W3"/>
            </a:endParaRPr>
          </a:p>
        </p:txBody>
      </p:sp>
      <p:sp>
        <p:nvSpPr>
          <p:cNvPr id="10" name="Text Placeholder 9"/>
          <p:cNvSpPr>
            <a:spLocks noGrp="1"/>
          </p:cNvSpPr>
          <p:nvPr>
            <p:ph type="body" sz="quarter" idx="4294967295"/>
          </p:nvPr>
        </p:nvSpPr>
        <p:spPr>
          <a:xfrm>
            <a:off x="0" y="831850"/>
            <a:ext cx="3881438" cy="4029075"/>
          </a:xfrm>
        </p:spPr>
        <p:txBody>
          <a:bodyPr/>
          <a:lstStyle/>
          <a:p>
            <a:pPr>
              <a:defRPr/>
            </a:pPr>
            <a:r>
              <a:rPr lang="en-US" dirty="0"/>
              <a:t>4</a:t>
            </a:r>
            <a:endParaRPr lang="en-GB" dirty="0"/>
          </a:p>
        </p:txBody>
      </p:sp>
      <p:pic>
        <p:nvPicPr>
          <p:cNvPr id="18" name="Picture Placeholder 17" descr="A picture containing outdoor, water, sport, surfing&#10;&#10;Description automatically generated">
            <a:extLst>
              <a:ext uri="{FF2B5EF4-FFF2-40B4-BE49-F238E27FC236}">
                <a16:creationId xmlns:a16="http://schemas.microsoft.com/office/drawing/2014/main" id="{FBFFEB7A-BBE2-4340-B2FB-C9C50B5EC0A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4718" r="24718"/>
          <a:stretch>
            <a:fillRect/>
          </a:stretch>
        </p:blipFill>
        <p:spPr/>
      </p:pic>
    </p:spTree>
    <p:extLst>
      <p:ext uri="{BB962C8B-B14F-4D97-AF65-F5344CB8AC3E}">
        <p14:creationId xmlns:p14="http://schemas.microsoft.com/office/powerpoint/2010/main" val="308169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82172-5B80-4A80-8F41-52B9A2F00B3F}"/>
              </a:ext>
            </a:extLst>
          </p:cNvPr>
          <p:cNvSpPr>
            <a:spLocks noGrp="1"/>
          </p:cNvSpPr>
          <p:nvPr>
            <p:ph type="title"/>
          </p:nvPr>
        </p:nvSpPr>
        <p:spPr>
          <a:xfrm>
            <a:off x="155575" y="135317"/>
            <a:ext cx="8601075" cy="407441"/>
          </a:xfrm>
        </p:spPr>
        <p:txBody>
          <a:bodyPr>
            <a:noAutofit/>
          </a:bodyPr>
          <a:lstStyle/>
          <a:p>
            <a:r>
              <a:rPr lang="en-GB" sz="1800" dirty="0"/>
              <a:t>Physical risks indicators link financial institution portfolio  to natural hazards</a:t>
            </a:r>
          </a:p>
        </p:txBody>
      </p:sp>
      <p:sp>
        <p:nvSpPr>
          <p:cNvPr id="4" name="Slide Number Placeholder 3">
            <a:extLst>
              <a:ext uri="{FF2B5EF4-FFF2-40B4-BE49-F238E27FC236}">
                <a16:creationId xmlns:a16="http://schemas.microsoft.com/office/drawing/2014/main" id="{042D50A4-499A-4554-A7FD-06301D83B83F}"/>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44320B71-EC71-4A7E-8C8A-9C555B387A1C}"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16</a:t>
            </a:fld>
            <a:endParaRPr kumimoji="0" lang="en-GB"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aphicFrame>
        <p:nvGraphicFramePr>
          <p:cNvPr id="6" name="Diagram 5">
            <a:extLst>
              <a:ext uri="{FF2B5EF4-FFF2-40B4-BE49-F238E27FC236}">
                <a16:creationId xmlns:a16="http://schemas.microsoft.com/office/drawing/2014/main" id="{8D9D4012-3A1C-4403-825F-2C24FF777D1F}"/>
              </a:ext>
            </a:extLst>
          </p:cNvPr>
          <p:cNvGraphicFramePr/>
          <p:nvPr>
            <p:extLst>
              <p:ext uri="{D42A27DB-BD31-4B8C-83A1-F6EECF244321}">
                <p14:modId xmlns:p14="http://schemas.microsoft.com/office/powerpoint/2010/main" val="616370694"/>
              </p:ext>
            </p:extLst>
          </p:nvPr>
        </p:nvGraphicFramePr>
        <p:xfrm>
          <a:off x="67992" y="819391"/>
          <a:ext cx="8091758" cy="3504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37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Rectangle 2"/>
          <p:cNvSpPr>
            <a:spLocks noGrp="1" noChangeArrowheads="1"/>
          </p:cNvSpPr>
          <p:nvPr>
            <p:ph type="title"/>
          </p:nvPr>
        </p:nvSpPr>
        <p:spPr>
          <a:xfrm>
            <a:off x="237353" y="80148"/>
            <a:ext cx="8404225" cy="407441"/>
          </a:xfrm>
        </p:spPr>
        <p:txBody>
          <a:bodyPr>
            <a:normAutofit/>
          </a:bodyPr>
          <a:lstStyle/>
          <a:p>
            <a:pPr>
              <a:lnSpc>
                <a:spcPts val="2800"/>
              </a:lnSpc>
              <a:defRPr/>
            </a:pPr>
            <a:r>
              <a:rPr lang="en-GB" dirty="0"/>
              <a:t>Hazard-specific Risk Scores for financial portfolio exposure</a:t>
            </a:r>
          </a:p>
        </p:txBody>
      </p:sp>
      <p:sp>
        <p:nvSpPr>
          <p:cNvPr id="39941" name="Slide Number Placeholder 4"/>
          <p:cNvSpPr>
            <a:spLocks noGrp="1"/>
          </p:cNvSpPr>
          <p:nvPr>
            <p:ph type="sldNum" sz="quarter" idx="10"/>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955DA97-E807-44DE-981C-D28726AB97F3}" type="slidenum">
              <a:rPr kumimoji="0" lang="en-GB" altLang="en-US" sz="900" b="0" i="0" u="none" strike="noStrike" kern="1200" cap="none" spc="0" normalizeH="0" baseline="0" noProof="0" smtClean="0">
                <a:ln>
                  <a:noFill/>
                </a:ln>
                <a:solidFill>
                  <a:srgbClr val="FFFFFF"/>
                </a:solidFill>
                <a:effectLst/>
                <a:uLnTx/>
                <a:uFillTx/>
                <a:latin typeface="Arial" pitchFamily="34" charset="0"/>
                <a:ea typeface="ヒラギノ角ゴ Pro W3"/>
                <a:cs typeface="ヒラギノ角ゴ Pro W3"/>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GB" altLang="en-US" sz="900" b="0" i="0" u="none" strike="noStrike" kern="1200" cap="none" spc="0" normalizeH="0" baseline="0" noProof="0">
              <a:ln>
                <a:noFill/>
              </a:ln>
              <a:solidFill>
                <a:srgbClr val="FFFFFF"/>
              </a:solidFill>
              <a:effectLst/>
              <a:uLnTx/>
              <a:uFillTx/>
              <a:latin typeface="Arial" pitchFamily="34" charset="0"/>
              <a:ea typeface="ヒラギノ角ゴ Pro W3"/>
              <a:cs typeface="ヒラギノ角ゴ Pro W3"/>
            </a:endParaRPr>
          </a:p>
        </p:txBody>
      </p:sp>
      <p:grpSp>
        <p:nvGrpSpPr>
          <p:cNvPr id="10" name="Group 9">
            <a:extLst>
              <a:ext uri="{FF2B5EF4-FFF2-40B4-BE49-F238E27FC236}">
                <a16:creationId xmlns:a16="http://schemas.microsoft.com/office/drawing/2014/main" id="{0147EA8E-FC71-4E08-9C14-927D13E64D16}"/>
              </a:ext>
            </a:extLst>
          </p:cNvPr>
          <p:cNvGrpSpPr/>
          <p:nvPr/>
        </p:nvGrpSpPr>
        <p:grpSpPr>
          <a:xfrm>
            <a:off x="276224" y="791455"/>
            <a:ext cx="3192594" cy="2792807"/>
            <a:chOff x="573472" y="804942"/>
            <a:chExt cx="2642852" cy="2896539"/>
          </a:xfrm>
        </p:grpSpPr>
        <p:sp>
          <p:nvSpPr>
            <p:cNvPr id="11" name="Freeform: Shape 10">
              <a:extLst>
                <a:ext uri="{FF2B5EF4-FFF2-40B4-BE49-F238E27FC236}">
                  <a16:creationId xmlns:a16="http://schemas.microsoft.com/office/drawing/2014/main" id="{6F3336CA-F386-4FB5-9A3C-10B88810197B}"/>
                </a:ext>
              </a:extLst>
            </p:cNvPr>
            <p:cNvSpPr/>
            <p:nvPr/>
          </p:nvSpPr>
          <p:spPr>
            <a:xfrm>
              <a:off x="1248261" y="827451"/>
              <a:ext cx="1968062" cy="868660"/>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57150" marR="0" lvl="1" indent="-57150" defTabSz="488950" rtl="0" eaLnBrk="1" fontAlgn="base" latinLnBrk="0" hangingPunct="1">
                <a:lnSpc>
                  <a:spcPct val="90000"/>
                </a:lnSpc>
                <a:spcBef>
                  <a:spcPct val="0"/>
                </a:spcBef>
                <a:spcAft>
                  <a:spcPct val="15000"/>
                </a:spcAft>
                <a:buClrTx/>
                <a:buSzTx/>
                <a:buFontTx/>
                <a:buNone/>
                <a:tabLst/>
                <a:defRPr/>
              </a:pPr>
              <a:r>
                <a:rPr lang="en-US" sz="1000" dirty="0">
                  <a:solidFill>
                    <a:srgbClr val="585858">
                      <a:hueOff val="0"/>
                      <a:satOff val="0"/>
                      <a:lumOff val="0"/>
                      <a:alphaOff val="0"/>
                    </a:srgbClr>
                  </a:solidFill>
                  <a:latin typeface="Arial"/>
                  <a:cs typeface="Arial"/>
                </a:rPr>
                <a:t>Hazard</a:t>
              </a:r>
              <a:r>
                <a:rPr lang="en-GB" sz="1000" dirty="0">
                  <a:solidFill>
                    <a:srgbClr val="585858">
                      <a:hueOff val="0"/>
                      <a:satOff val="0"/>
                      <a:lumOff val="0"/>
                      <a:alphaOff val="0"/>
                    </a:srgbClr>
                  </a:solidFill>
                  <a:latin typeface="Arial"/>
                  <a:cs typeface="Arial"/>
                </a:rPr>
                <a:t>-specific risk scores: I</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ndicate the percentage of the portfolio that is associated with a specific risk class from no risk to </a:t>
              </a:r>
              <a:r>
                <a:rPr lang="en-GB" sz="1000" dirty="0">
                  <a:latin typeface="Arial" panose="020B0604020202020204" pitchFamily="34" charset="0"/>
                  <a:ea typeface="Times New Roman" panose="02020603050405020304" pitchFamily="18" charset="0"/>
                  <a:cs typeface="Times New Roman" panose="02020603050405020304" pitchFamily="18" charset="0"/>
                </a:rPr>
                <a:t>high risk.</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solidFill>
                    <a:srgbClr val="585858">
                      <a:hueOff val="0"/>
                      <a:satOff val="0"/>
                      <a:lumOff val="0"/>
                      <a:alphaOff val="0"/>
                    </a:srgbClr>
                  </a:solidFill>
                  <a:latin typeface="Arial"/>
                  <a:cs typeface="Arial"/>
                </a:rPr>
                <a:t> </a:t>
              </a:r>
              <a:endParaRPr kumimoji="0" lang="en-GB" sz="1000" b="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endParaRPr>
            </a:p>
          </p:txBody>
        </p:sp>
        <p:sp>
          <p:nvSpPr>
            <p:cNvPr id="12" name="Rectangle 11">
              <a:extLst>
                <a:ext uri="{FF2B5EF4-FFF2-40B4-BE49-F238E27FC236}">
                  <a16:creationId xmlns:a16="http://schemas.microsoft.com/office/drawing/2014/main" id="{BD7258B7-CEF9-46CE-9A6A-D22661D64E55}"/>
                </a:ext>
              </a:extLst>
            </p:cNvPr>
            <p:cNvSpPr/>
            <p:nvPr/>
          </p:nvSpPr>
          <p:spPr>
            <a:xfrm>
              <a:off x="573472" y="804942"/>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218" tIns="66358" rIns="89218" bIns="66358"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Measure</a:t>
              </a:r>
            </a:p>
          </p:txBody>
        </p:sp>
        <p:sp>
          <p:nvSpPr>
            <p:cNvPr id="13" name="Rectangle 12">
              <a:extLst>
                <a:ext uri="{FF2B5EF4-FFF2-40B4-BE49-F238E27FC236}">
                  <a16:creationId xmlns:a16="http://schemas.microsoft.com/office/drawing/2014/main" id="{953A8D74-081F-4F7A-967E-BBF38B6ED917}"/>
                </a:ext>
              </a:extLst>
            </p:cNvPr>
            <p:cNvSpPr/>
            <p:nvPr/>
          </p:nvSpPr>
          <p:spPr>
            <a:xfrm>
              <a:off x="1248261" y="1807629"/>
              <a:ext cx="1968063" cy="8686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0" marR="0" lvl="1" indent="0" defTabSz="488950" rtl="0" eaLnBrk="1" fontAlgn="base" latinLnBrk="0" hangingPunct="1">
                <a:lnSpc>
                  <a:spcPct val="90000"/>
                </a:lnSpc>
                <a:spcBef>
                  <a:spcPct val="0"/>
                </a:spcBef>
                <a:spcAft>
                  <a:spcPct val="15000"/>
                </a:spcAft>
                <a:buClrTx/>
                <a:buSzTx/>
                <a:buFontTx/>
                <a:buNone/>
                <a:tabLst/>
                <a:defRPr/>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For most of the hazards assessed, a very large share of the potential risk exposure is allocated into the lowest risk category.</a:t>
              </a:r>
              <a:endParaRPr kumimoji="0" lang="en-GB" sz="1000" b="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9C450820-15A1-4E04-A520-1527AB43BD6E}"/>
                </a:ext>
              </a:extLst>
            </p:cNvPr>
            <p:cNvSpPr/>
            <p:nvPr/>
          </p:nvSpPr>
          <p:spPr>
            <a:xfrm>
              <a:off x="573472" y="1785121"/>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u="none" strike="noStrike" kern="1200" cap="none" spc="0" normalizeH="0" baseline="0" noProof="0" dirty="0">
                  <a:ln>
                    <a:noFill/>
                  </a:ln>
                  <a:solidFill>
                    <a:srgbClr val="FFFFFF"/>
                  </a:solidFill>
                  <a:effectLst/>
                  <a:uLnTx/>
                  <a:uFillTx/>
                  <a:latin typeface="Arial"/>
                  <a:ea typeface="+mn-ea"/>
                  <a:cs typeface="Arial"/>
                </a:rPr>
                <a:t>Key finding</a:t>
              </a:r>
            </a:p>
          </p:txBody>
        </p:sp>
        <p:sp>
          <p:nvSpPr>
            <p:cNvPr id="17" name="Freeform: Shape 16">
              <a:extLst>
                <a:ext uri="{FF2B5EF4-FFF2-40B4-BE49-F238E27FC236}">
                  <a16:creationId xmlns:a16="http://schemas.microsoft.com/office/drawing/2014/main" id="{E157469C-409C-41BC-B020-BE2475B699E9}"/>
                </a:ext>
              </a:extLst>
            </p:cNvPr>
            <p:cNvSpPr/>
            <p:nvPr/>
          </p:nvSpPr>
          <p:spPr>
            <a:xfrm>
              <a:off x="1248260" y="2810314"/>
              <a:ext cx="1968063" cy="868660"/>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000" b="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Not comparable across hazards</a:t>
              </a:r>
            </a:p>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lang="en-GB" sz="1000" dirty="0">
                  <a:solidFill>
                    <a:srgbClr val="585858">
                      <a:hueOff val="0"/>
                      <a:satOff val="0"/>
                      <a:lumOff val="0"/>
                      <a:alphaOff val="0"/>
                    </a:srgbClr>
                  </a:solidFill>
                  <a:latin typeface="Arial"/>
                  <a:cs typeface="Arial"/>
                </a:rPr>
                <a:t>Does not provide information on the intensity or actual damage.</a:t>
              </a:r>
              <a:endParaRPr kumimoji="0" lang="en-GB" sz="1000" b="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endParaRPr>
            </a:p>
          </p:txBody>
        </p:sp>
        <p:sp>
          <p:nvSpPr>
            <p:cNvPr id="18" name="Rectangle 17">
              <a:extLst>
                <a:ext uri="{FF2B5EF4-FFF2-40B4-BE49-F238E27FC236}">
                  <a16:creationId xmlns:a16="http://schemas.microsoft.com/office/drawing/2014/main" id="{CEAA2EE6-7BC2-4A22-8D48-5BC9853CCE6C}"/>
                </a:ext>
              </a:extLst>
            </p:cNvPr>
            <p:cNvSpPr/>
            <p:nvPr/>
          </p:nvSpPr>
          <p:spPr>
            <a:xfrm>
              <a:off x="573472" y="2787806"/>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Caveats</a:t>
              </a:r>
            </a:p>
          </p:txBody>
        </p:sp>
      </p:grpSp>
      <p:pic>
        <p:nvPicPr>
          <p:cNvPr id="21" name="Picture 20">
            <a:extLst>
              <a:ext uri="{FF2B5EF4-FFF2-40B4-BE49-F238E27FC236}">
                <a16:creationId xmlns:a16="http://schemas.microsoft.com/office/drawing/2014/main" id="{BFDD5B72-1518-45F9-840A-1DBD8AA666A2}"/>
              </a:ext>
            </a:extLst>
          </p:cNvPr>
          <p:cNvPicPr/>
          <p:nvPr/>
        </p:nvPicPr>
        <p:blipFill>
          <a:blip r:embed="rId3"/>
          <a:stretch>
            <a:fillRect/>
          </a:stretch>
        </p:blipFill>
        <p:spPr>
          <a:xfrm>
            <a:off x="3548315" y="1004534"/>
            <a:ext cx="5384042" cy="2455380"/>
          </a:xfrm>
          <a:prstGeom prst="rect">
            <a:avLst/>
          </a:prstGeom>
        </p:spPr>
      </p:pic>
      <p:sp>
        <p:nvSpPr>
          <p:cNvPr id="22" name="TextBox 21">
            <a:extLst>
              <a:ext uri="{FF2B5EF4-FFF2-40B4-BE49-F238E27FC236}">
                <a16:creationId xmlns:a16="http://schemas.microsoft.com/office/drawing/2014/main" id="{17FDF40B-D4FA-47CC-A017-734ABBCE47D0}"/>
              </a:ext>
            </a:extLst>
          </p:cNvPr>
          <p:cNvSpPr txBox="1"/>
          <p:nvPr/>
        </p:nvSpPr>
        <p:spPr>
          <a:xfrm>
            <a:off x="3664424" y="630159"/>
            <a:ext cx="4572000" cy="182999"/>
          </a:xfrm>
          <a:prstGeom prst="rect">
            <a:avLst/>
          </a:prstGeom>
          <a:noFill/>
        </p:spPr>
        <p:txBody>
          <a:bodyPr wrap="square">
            <a:spAutoFit/>
          </a:bodyPr>
          <a:lstStyle/>
          <a:p>
            <a:pPr marL="0" marR="0">
              <a:lnSpc>
                <a:spcPts val="720"/>
              </a:lnSpc>
              <a:spcBef>
                <a:spcPts val="500"/>
              </a:spcBef>
              <a:spcAft>
                <a:spcPts val="500"/>
              </a:spcAft>
            </a:pPr>
            <a:r>
              <a:rPr lang="en-GB" sz="800" kern="600" dirty="0">
                <a:solidFill>
                  <a:srgbClr val="003299"/>
                </a:solidFill>
                <a:effectLst/>
                <a:latin typeface="Arial" panose="020B0604020202020204" pitchFamily="34" charset="0"/>
                <a:ea typeface="Times New Roman" panose="02020603050405020304" pitchFamily="18" charset="0"/>
                <a:cs typeface="Sendnya"/>
              </a:rPr>
              <a:t>(Euro area, left-hand scale: EUR billions; right-hand scale: percentage of portfolio)</a:t>
            </a:r>
          </a:p>
        </p:txBody>
      </p:sp>
      <p:sp>
        <p:nvSpPr>
          <p:cNvPr id="4" name="Rectangle 1">
            <a:extLst>
              <a:ext uri="{FF2B5EF4-FFF2-40B4-BE49-F238E27FC236}">
                <a16:creationId xmlns:a16="http://schemas.microsoft.com/office/drawing/2014/main" id="{6FE6F3DA-B330-4B4B-B36A-A6DAFB5458F0}"/>
              </a:ext>
            </a:extLst>
          </p:cNvPr>
          <p:cNvSpPr>
            <a:spLocks noChangeArrowheads="1"/>
          </p:cNvSpPr>
          <p:nvPr/>
        </p:nvSpPr>
        <p:spPr bwMode="auto">
          <a:xfrm>
            <a:off x="3664424" y="3482385"/>
            <a:ext cx="526793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Source: ESCB calculations based on data from analytical credit datasets </a:t>
            </a:r>
            <a:r>
              <a:rPr kumimoji="0" lang="en-GB" altLang="en-US" sz="700" b="0" i="0" u="none" strike="noStrike" cap="none" normalizeH="0" baseline="0" dirty="0" err="1">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AnaCredit</a:t>
            </a: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altLang="en-US" sz="7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Securities Holding Statistics (SHS), Joint Research Centre (JRC), Copernicus, World Resource Institute (WRI) and NASA.</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Notes: Risk scores are not comparable across hazard types because the scores rely on different methodologies and sources: water stress (scores derived from WRI based on the ratio between water demand and water supply), wildfires (scores from own calculations based on expected area burned), subsidence (scores from JRC based on the percentage of clay and sand in the soil), windstorms (scores from own calculations based on expected windspeed at return periods of 10, 50, 100 and 500 years), river and coastal flooding (scores from own calculations based on expected water depth of flooding in return periods of 10, 50, 100 and 500 years), landslides (scores from the JRC and adapted according to the return periods of 10, 50, 100 and 500 years). Indicators for water stress and wildfires are based on projected data for 2040 and 2030-2050 respectively. Protection measures, insurance and collateral are not taken into account. </a:t>
            </a:r>
            <a:r>
              <a:rPr kumimoji="0" lang="en-GB" altLang="en-US" sz="700" b="0" i="0" u="none" strike="noStrike" cap="none" normalizeH="0" baseline="0" dirty="0" err="1">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AnaCredit</a:t>
            </a: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 and SHS data are for December 2020.</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251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Rectangle 2"/>
          <p:cNvSpPr>
            <a:spLocks noGrp="1" noChangeArrowheads="1"/>
          </p:cNvSpPr>
          <p:nvPr>
            <p:ph type="title"/>
          </p:nvPr>
        </p:nvSpPr>
        <p:spPr>
          <a:xfrm>
            <a:off x="276224" y="45417"/>
            <a:ext cx="8404225" cy="407441"/>
          </a:xfrm>
        </p:spPr>
        <p:txBody>
          <a:bodyPr>
            <a:normAutofit/>
          </a:bodyPr>
          <a:lstStyle/>
          <a:p>
            <a:pPr>
              <a:lnSpc>
                <a:spcPts val="2800"/>
              </a:lnSpc>
              <a:defRPr/>
            </a:pPr>
            <a:r>
              <a:rPr lang="en-GB" dirty="0"/>
              <a:t>Normalized Exposure at Risk (NEAR)</a:t>
            </a:r>
          </a:p>
        </p:txBody>
      </p:sp>
      <p:sp>
        <p:nvSpPr>
          <p:cNvPr id="39941" name="Slide Number Placeholder 4"/>
          <p:cNvSpPr>
            <a:spLocks noGrp="1"/>
          </p:cNvSpPr>
          <p:nvPr>
            <p:ph type="sldNum" sz="quarter" idx="10"/>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955DA97-E807-44DE-981C-D28726AB97F3}" type="slidenum">
              <a:rPr kumimoji="0" lang="en-GB" altLang="en-US" sz="900" b="0" i="0" u="none" strike="noStrike" kern="1200" cap="none" spc="0" normalizeH="0" baseline="0" noProof="0" smtClean="0">
                <a:ln>
                  <a:noFill/>
                </a:ln>
                <a:solidFill>
                  <a:srgbClr val="FFFFFF"/>
                </a:solidFill>
                <a:effectLst/>
                <a:uLnTx/>
                <a:uFillTx/>
                <a:latin typeface="Arial" pitchFamily="34" charset="0"/>
                <a:ea typeface="ヒラギノ角ゴ Pro W3"/>
                <a:cs typeface="ヒラギノ角ゴ Pro W3"/>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GB" altLang="en-US" sz="900" b="0" i="0" u="none" strike="noStrike" kern="1200" cap="none" spc="0" normalizeH="0" baseline="0" noProof="0">
              <a:ln>
                <a:noFill/>
              </a:ln>
              <a:solidFill>
                <a:srgbClr val="FFFFFF"/>
              </a:solidFill>
              <a:effectLst/>
              <a:uLnTx/>
              <a:uFillTx/>
              <a:latin typeface="Arial" pitchFamily="34" charset="0"/>
              <a:ea typeface="ヒラギノ角ゴ Pro W3"/>
              <a:cs typeface="ヒラギノ角ゴ Pro W3"/>
            </a:endParaRPr>
          </a:p>
        </p:txBody>
      </p:sp>
      <p:grpSp>
        <p:nvGrpSpPr>
          <p:cNvPr id="10" name="Group 9">
            <a:extLst>
              <a:ext uri="{FF2B5EF4-FFF2-40B4-BE49-F238E27FC236}">
                <a16:creationId xmlns:a16="http://schemas.microsoft.com/office/drawing/2014/main" id="{0147EA8E-FC71-4E08-9C14-927D13E64D16}"/>
              </a:ext>
            </a:extLst>
          </p:cNvPr>
          <p:cNvGrpSpPr/>
          <p:nvPr/>
        </p:nvGrpSpPr>
        <p:grpSpPr>
          <a:xfrm>
            <a:off x="276224" y="791455"/>
            <a:ext cx="3192594" cy="2814510"/>
            <a:chOff x="573472" y="804942"/>
            <a:chExt cx="2642852" cy="2919048"/>
          </a:xfrm>
        </p:grpSpPr>
        <p:sp>
          <p:nvSpPr>
            <p:cNvPr id="11" name="Freeform: Shape 10">
              <a:extLst>
                <a:ext uri="{FF2B5EF4-FFF2-40B4-BE49-F238E27FC236}">
                  <a16:creationId xmlns:a16="http://schemas.microsoft.com/office/drawing/2014/main" id="{6F3336CA-F386-4FB5-9A3C-10B88810197B}"/>
                </a:ext>
              </a:extLst>
            </p:cNvPr>
            <p:cNvSpPr/>
            <p:nvPr/>
          </p:nvSpPr>
          <p:spPr>
            <a:xfrm>
              <a:off x="1248261" y="827451"/>
              <a:ext cx="1968062" cy="868660"/>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57150" marR="0" lvl="1" indent="-57150" algn="ctr" defTabSz="488950" rtl="0" eaLnBrk="1" fontAlgn="base" latinLnBrk="0" hangingPunct="1">
                <a:lnSpc>
                  <a:spcPct val="90000"/>
                </a:lnSpc>
                <a:spcBef>
                  <a:spcPct val="0"/>
                </a:spcBef>
                <a:spcAft>
                  <a:spcPct val="15000"/>
                </a:spcAft>
                <a:buClrTx/>
                <a:buSzTx/>
                <a:buFontTx/>
                <a:buNone/>
                <a:tabLst/>
                <a:defRPr/>
              </a:pPr>
              <a:r>
                <a:rPr kumimoji="0" lang="en-US" sz="1000" b="0" i="1" u="none" strike="noStrike" kern="1200" cap="none" spc="0" normalizeH="0" baseline="0" noProof="0" dirty="0">
                  <a:ln>
                    <a:noFill/>
                  </a:ln>
                  <a:solidFill>
                    <a:srgbClr val="585858">
                      <a:hueOff val="0"/>
                      <a:satOff val="0"/>
                      <a:lumOff val="0"/>
                      <a:alphaOff val="0"/>
                    </a:srgbClr>
                  </a:solidFill>
                  <a:uLnTx/>
                  <a:uFillTx/>
                  <a:latin typeface="Arial" panose="020B0604020202020204" pitchFamily="34" charset="0"/>
                  <a:cs typeface="Times New Roman" panose="02020603050405020304" pitchFamily="18" charset="0"/>
                </a:rPr>
                <a:t>N</a:t>
              </a:r>
              <a:r>
                <a:rPr kumimoji="0" lang="en-GB" sz="1000" b="0" i="1" u="none" strike="noStrike" kern="1200" cap="none" spc="0" normalizeH="0" baseline="0" noProof="0" dirty="0">
                  <a:ln>
                    <a:noFill/>
                  </a:ln>
                  <a:solidFill>
                    <a:srgbClr val="585858">
                      <a:hueOff val="0"/>
                      <a:satOff val="0"/>
                      <a:lumOff val="0"/>
                      <a:alphaOff val="0"/>
                    </a:srgbClr>
                  </a:solidFill>
                  <a:uLnTx/>
                  <a:uFillTx/>
                  <a:latin typeface="Arial" panose="020B0604020202020204" pitchFamily="34" charset="0"/>
                  <a:cs typeface="Times New Roman" panose="02020603050405020304" pitchFamily="18" charset="0"/>
                </a:rPr>
                <a:t>EAR shows the % of the financial portfolio at risk that is annually expected to be affected by hazard events.</a:t>
              </a:r>
              <a:endParaRPr kumimoji="0" lang="en-GB" sz="1000" b="0" i="1"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endParaRPr>
            </a:p>
          </p:txBody>
        </p:sp>
        <p:sp>
          <p:nvSpPr>
            <p:cNvPr id="12" name="Rectangle 11">
              <a:extLst>
                <a:ext uri="{FF2B5EF4-FFF2-40B4-BE49-F238E27FC236}">
                  <a16:creationId xmlns:a16="http://schemas.microsoft.com/office/drawing/2014/main" id="{BD7258B7-CEF9-46CE-9A6A-D22661D64E55}"/>
                </a:ext>
              </a:extLst>
            </p:cNvPr>
            <p:cNvSpPr/>
            <p:nvPr/>
          </p:nvSpPr>
          <p:spPr>
            <a:xfrm>
              <a:off x="573472" y="804942"/>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218" tIns="66358" rIns="89218" bIns="66358"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Measure</a:t>
              </a:r>
            </a:p>
          </p:txBody>
        </p:sp>
        <p:sp>
          <p:nvSpPr>
            <p:cNvPr id="13" name="Rectangle 12">
              <a:extLst>
                <a:ext uri="{FF2B5EF4-FFF2-40B4-BE49-F238E27FC236}">
                  <a16:creationId xmlns:a16="http://schemas.microsoft.com/office/drawing/2014/main" id="{953A8D74-081F-4F7A-967E-BBF38B6ED917}"/>
                </a:ext>
              </a:extLst>
            </p:cNvPr>
            <p:cNvSpPr/>
            <p:nvPr/>
          </p:nvSpPr>
          <p:spPr>
            <a:xfrm>
              <a:off x="1248261" y="1807629"/>
              <a:ext cx="1968063" cy="8686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0" marR="0" lvl="1" indent="0" algn="ctr" defTabSz="488950" rtl="0" eaLnBrk="1" fontAlgn="base" latinLnBrk="0" hangingPunct="1">
                <a:lnSpc>
                  <a:spcPct val="90000"/>
                </a:lnSpc>
                <a:spcBef>
                  <a:spcPct val="0"/>
                </a:spcBef>
                <a:spcAft>
                  <a:spcPct val="15000"/>
                </a:spcAft>
                <a:buClrTx/>
                <a:buSzTx/>
                <a:buFontTx/>
                <a:buNone/>
                <a:tabLst/>
                <a:defRPr/>
              </a:pPr>
              <a:r>
                <a:rPr kumimoji="0" lang="en-US" sz="1000" b="0" i="1"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Higher expected damage associated with river flooding than with coastal flooding or windstorms. Services most affected reflecting its high share in the economy. </a:t>
              </a:r>
              <a:endParaRPr kumimoji="0" lang="en-GB" sz="1000" b="0" i="1"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9C450820-15A1-4E04-A520-1527AB43BD6E}"/>
                </a:ext>
              </a:extLst>
            </p:cNvPr>
            <p:cNvSpPr/>
            <p:nvPr/>
          </p:nvSpPr>
          <p:spPr>
            <a:xfrm>
              <a:off x="573472" y="1785121"/>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Key finding</a:t>
              </a:r>
            </a:p>
          </p:txBody>
        </p:sp>
        <p:sp>
          <p:nvSpPr>
            <p:cNvPr id="17" name="Freeform: Shape 16">
              <a:extLst>
                <a:ext uri="{FF2B5EF4-FFF2-40B4-BE49-F238E27FC236}">
                  <a16:creationId xmlns:a16="http://schemas.microsoft.com/office/drawing/2014/main" id="{E157469C-409C-41BC-B020-BE2475B699E9}"/>
                </a:ext>
              </a:extLst>
            </p:cNvPr>
            <p:cNvSpPr/>
            <p:nvPr/>
          </p:nvSpPr>
          <p:spPr>
            <a:xfrm>
              <a:off x="1248261" y="2832823"/>
              <a:ext cx="1968063" cy="868660"/>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Only available for three hazards</a:t>
              </a:r>
            </a:p>
            <a:p>
              <a:pPr marL="171450" marR="0" lvl="1" indent="-171450" algn="l" defTabSz="444500" rtl="0" eaLnBrk="1" fontAlgn="base" latinLnBrk="0" hangingPunct="1">
                <a:lnSpc>
                  <a:spcPct val="90000"/>
                </a:lnSpc>
                <a:spcBef>
                  <a:spcPct val="0"/>
                </a:spcBef>
                <a:spcAft>
                  <a:spcPct val="15000"/>
                </a:spcAft>
                <a:buClrTx/>
                <a:buSzTx/>
                <a:buFont typeface="Arial" panose="020B0604020202020204" pitchFamily="34" charset="0"/>
                <a:buChar char="•"/>
                <a:tabLst/>
                <a:defRPr/>
              </a:pPr>
              <a:r>
                <a:rPr lang="en-GB" sz="1000" i="1" dirty="0">
                  <a:solidFill>
                    <a:srgbClr val="585858">
                      <a:hueOff val="0"/>
                      <a:satOff val="0"/>
                      <a:lumOff val="0"/>
                      <a:alphaOff val="0"/>
                    </a:srgbClr>
                  </a:solidFill>
                  <a:latin typeface="Arial"/>
                  <a:cs typeface="Arial"/>
                </a:rPr>
                <a:t>Damage costs available only on country level.</a:t>
              </a:r>
              <a:endParaRPr kumimoji="0" lang="en-GB" sz="1000" b="0" i="1"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endParaRPr>
            </a:p>
          </p:txBody>
        </p:sp>
        <p:sp>
          <p:nvSpPr>
            <p:cNvPr id="18" name="Rectangle 17">
              <a:extLst>
                <a:ext uri="{FF2B5EF4-FFF2-40B4-BE49-F238E27FC236}">
                  <a16:creationId xmlns:a16="http://schemas.microsoft.com/office/drawing/2014/main" id="{CEAA2EE6-7BC2-4A22-8D48-5BC9853CCE6C}"/>
                </a:ext>
              </a:extLst>
            </p:cNvPr>
            <p:cNvSpPr/>
            <p:nvPr/>
          </p:nvSpPr>
          <p:spPr>
            <a:xfrm>
              <a:off x="573472" y="2810315"/>
              <a:ext cx="681252" cy="9136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Caveats</a:t>
              </a:r>
            </a:p>
          </p:txBody>
        </p:sp>
      </p:grpSp>
      <p:pic>
        <p:nvPicPr>
          <p:cNvPr id="19" name="Picture 18">
            <a:extLst>
              <a:ext uri="{FF2B5EF4-FFF2-40B4-BE49-F238E27FC236}">
                <a16:creationId xmlns:a16="http://schemas.microsoft.com/office/drawing/2014/main" id="{B77655B6-331F-4E92-92C2-9E33A9E37BCD}"/>
              </a:ext>
            </a:extLst>
          </p:cNvPr>
          <p:cNvPicPr/>
          <p:nvPr/>
        </p:nvPicPr>
        <p:blipFill>
          <a:blip r:embed="rId3"/>
          <a:stretch>
            <a:fillRect/>
          </a:stretch>
        </p:blipFill>
        <p:spPr>
          <a:xfrm>
            <a:off x="3678024" y="1123112"/>
            <a:ext cx="5213492" cy="2654684"/>
          </a:xfrm>
          <a:prstGeom prst="rect">
            <a:avLst/>
          </a:prstGeom>
        </p:spPr>
      </p:pic>
      <p:sp>
        <p:nvSpPr>
          <p:cNvPr id="3" name="Rectangle 1">
            <a:extLst>
              <a:ext uri="{FF2B5EF4-FFF2-40B4-BE49-F238E27FC236}">
                <a16:creationId xmlns:a16="http://schemas.microsoft.com/office/drawing/2014/main" id="{EFD66A8B-F95D-447B-A63C-9442EEA7DF50}"/>
              </a:ext>
            </a:extLst>
          </p:cNvPr>
          <p:cNvSpPr>
            <a:spLocks noChangeArrowheads="1"/>
          </p:cNvSpPr>
          <p:nvPr/>
        </p:nvSpPr>
        <p:spPr bwMode="auto">
          <a:xfrm>
            <a:off x="3678024" y="3962845"/>
            <a:ext cx="5398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Source: ESCB calculations based on data from analytical credit datasets </a:t>
            </a:r>
            <a:r>
              <a:rPr kumimoji="0" lang="en-GB" altLang="en-US" sz="700" b="0" i="0" u="none" strike="noStrike" cap="none" normalizeH="0" baseline="0" dirty="0" err="1">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AnaCredit</a:t>
            </a: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altLang="en-US" sz="7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 Securities Holding Statistics (SHS), Joint Research centre (JRC), Copernicus and Orbis by Bureau van Dijk</a:t>
            </a:r>
            <a:endParaRPr kumimoji="0" lang="en-GB"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Notes: Information in this chart is based on expected annual damages caused to physical company assets by each hazard. Protection measures, insurance and collateral are not taken into account. </a:t>
            </a:r>
            <a:r>
              <a:rPr kumimoji="0" lang="en-GB" altLang="en-US" sz="700" b="0" i="0" u="none" strike="noStrike" cap="none" normalizeH="0" baseline="0" dirty="0" err="1">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AnaCredit</a:t>
            </a:r>
            <a:r>
              <a:rPr kumimoji="0" lang="en-GB" altLang="en-US" sz="7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 and SHS data are for December 2020.</a:t>
            </a:r>
            <a:endParaRPr kumimoji="0" lang="en-GB" altLang="en-US" sz="700" b="0" i="0" u="none" strike="noStrike" cap="none" normalizeH="0" baseline="0" dirty="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74E9B9DF-8170-4E1C-ABAE-E4CE8339815D}"/>
              </a:ext>
            </a:extLst>
          </p:cNvPr>
          <p:cNvSpPr txBox="1"/>
          <p:nvPr/>
        </p:nvSpPr>
        <p:spPr>
          <a:xfrm>
            <a:off x="3725839" y="803165"/>
            <a:ext cx="4572000" cy="182999"/>
          </a:xfrm>
          <a:prstGeom prst="rect">
            <a:avLst/>
          </a:prstGeom>
          <a:noFill/>
        </p:spPr>
        <p:txBody>
          <a:bodyPr wrap="square">
            <a:spAutoFit/>
          </a:bodyPr>
          <a:lstStyle/>
          <a:p>
            <a:pPr marL="0" marR="0">
              <a:lnSpc>
                <a:spcPts val="720"/>
              </a:lnSpc>
              <a:spcBef>
                <a:spcPts val="500"/>
              </a:spcBef>
              <a:spcAft>
                <a:spcPts val="500"/>
              </a:spcAft>
            </a:pPr>
            <a:r>
              <a:rPr lang="en-GB" sz="800" kern="600" dirty="0">
                <a:solidFill>
                  <a:srgbClr val="003299"/>
                </a:solidFill>
                <a:effectLst/>
                <a:latin typeface="Arial" panose="020B0604020202020204" pitchFamily="34" charset="0"/>
                <a:ea typeface="Times New Roman" panose="02020603050405020304" pitchFamily="18" charset="0"/>
                <a:cs typeface="Sendnya"/>
              </a:rPr>
              <a:t>Euro area, left-hand scale: EUR billions; right-hand scale: percentage of portfolio</a:t>
            </a:r>
          </a:p>
        </p:txBody>
      </p:sp>
    </p:spTree>
    <p:extLst>
      <p:ext uri="{BB962C8B-B14F-4D97-AF65-F5344CB8AC3E}">
        <p14:creationId xmlns:p14="http://schemas.microsoft.com/office/powerpoint/2010/main" val="246823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364C5F-F8FC-4561-AF31-8BF06E420D58}"/>
              </a:ext>
            </a:extLst>
          </p:cNvPr>
          <p:cNvSpPr>
            <a:spLocks noGrp="1"/>
          </p:cNvSpPr>
          <p:nvPr>
            <p:ph type="body" sz="quarter" idx="13"/>
          </p:nvPr>
        </p:nvSpPr>
        <p:spPr>
          <a:xfrm>
            <a:off x="4772025" y="2204640"/>
            <a:ext cx="3968750" cy="1128713"/>
          </a:xfrm>
        </p:spPr>
        <p:txBody>
          <a:bodyPr/>
          <a:lstStyle/>
          <a:p>
            <a:r>
              <a:rPr lang="en-GB" sz="2800" dirty="0"/>
              <a:t>5. Conclusion</a:t>
            </a:r>
          </a:p>
        </p:txBody>
      </p:sp>
      <p:sp>
        <p:nvSpPr>
          <p:cNvPr id="6" name="Slide Number Placeholder 5">
            <a:extLst>
              <a:ext uri="{FF2B5EF4-FFF2-40B4-BE49-F238E27FC236}">
                <a16:creationId xmlns:a16="http://schemas.microsoft.com/office/drawing/2014/main" id="{0B4E15F5-A2CD-4FCC-94AA-7D954CB15824}"/>
              </a:ext>
            </a:extLst>
          </p:cNvPr>
          <p:cNvSpPr>
            <a:spLocks noGrp="1"/>
          </p:cNvSpPr>
          <p:nvPr>
            <p:ph type="sldNum" sz="quarter" idx="17"/>
          </p:nvPr>
        </p:nvSpPr>
        <p:spPr/>
        <p:txBody>
          <a:bodyPr/>
          <a:lstStyle/>
          <a:p>
            <a:pPr>
              <a:defRPr/>
            </a:pPr>
            <a:fld id="{489EFBB2-B333-479B-84A0-F406AA2E2D12}" type="slidenum">
              <a:rPr lang="en-GB" smtClean="0"/>
              <a:pPr>
                <a:defRPr/>
              </a:pPr>
              <a:t>19</a:t>
            </a:fld>
            <a:endParaRPr lang="en-GB" dirty="0"/>
          </a:p>
        </p:txBody>
      </p:sp>
      <p:pic>
        <p:nvPicPr>
          <p:cNvPr id="11" name="Picture Placeholder 10" descr="A sign on the side of a road&#10;&#10;Description automatically generated with low confidence">
            <a:extLst>
              <a:ext uri="{FF2B5EF4-FFF2-40B4-BE49-F238E27FC236}">
                <a16:creationId xmlns:a16="http://schemas.microsoft.com/office/drawing/2014/main" id="{C22040B2-2782-46C5-861E-A856B919DB5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2911" b="12911"/>
          <a:stretch>
            <a:fillRect/>
          </a:stretch>
        </p:blipFill>
        <p:spPr/>
      </p:pic>
    </p:spTree>
    <p:extLst>
      <p:ext uri="{BB962C8B-B14F-4D97-AF65-F5344CB8AC3E}">
        <p14:creationId xmlns:p14="http://schemas.microsoft.com/office/powerpoint/2010/main" val="143160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9699" name="Rectangle 4"/>
          <p:cNvSpPr>
            <a:spLocks noGrp="1" noChangeArrowheads="1"/>
          </p:cNvSpPr>
          <p:nvPr>
            <p:ph type="title"/>
          </p:nvPr>
        </p:nvSpPr>
        <p:spPr>
          <a:xfrm>
            <a:off x="463550" y="411163"/>
            <a:ext cx="8594725" cy="635000"/>
          </a:xfrm>
        </p:spPr>
        <p:txBody>
          <a:bodyPr/>
          <a:lstStyle/>
          <a:p>
            <a:pPr eaLnBrk="1" hangingPunct="1">
              <a:lnSpc>
                <a:spcPts val="2800"/>
              </a:lnSpc>
              <a:defRPr/>
            </a:pPr>
            <a:r>
              <a:t>Overview</a:t>
            </a:r>
          </a:p>
        </p:txBody>
      </p:sp>
      <p:sp>
        <p:nvSpPr>
          <p:cNvPr id="28676" name="Slide Number Placeholder 3"/>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056D7F0C-1CD7-412D-BEA5-28A788BE0764}" type="slidenum">
              <a:rPr altLang="en-US" sz="900" smtClean="0">
                <a:solidFill>
                  <a:schemeClr val="bg1"/>
                </a:solidFill>
              </a:rPr>
              <a:pPr eaLnBrk="1" hangingPunct="1">
                <a:lnSpc>
                  <a:spcPct val="100000"/>
                </a:lnSpc>
                <a:spcBef>
                  <a:spcPct val="0"/>
                </a:spcBef>
                <a:buClrTx/>
              </a:pPr>
              <a:t>2</a:t>
            </a:fld>
            <a:endParaRPr altLang="en-US" sz="900">
              <a:solidFill>
                <a:schemeClr val="bg1"/>
              </a:solidFill>
            </a:endParaRPr>
          </a:p>
        </p:txBody>
      </p:sp>
      <p:grpSp>
        <p:nvGrpSpPr>
          <p:cNvPr id="28677" name="Group 10"/>
          <p:cNvGrpSpPr>
            <a:grpSpLocks/>
          </p:cNvGrpSpPr>
          <p:nvPr/>
        </p:nvGrpSpPr>
        <p:grpSpPr bwMode="auto">
          <a:xfrm>
            <a:off x="503238" y="1116013"/>
            <a:ext cx="8021637" cy="1665287"/>
            <a:chOff x="295459" y="1489075"/>
            <a:chExt cx="8550357" cy="2220383"/>
          </a:xfrm>
        </p:grpSpPr>
        <p:sp>
          <p:nvSpPr>
            <p:cNvPr id="28682" name="Rectangle 5"/>
            <p:cNvSpPr>
              <a:spLocks noChangeArrowheads="1"/>
            </p:cNvSpPr>
            <p:nvPr>
              <p:custDataLst>
                <p:tags r:id="rId1"/>
              </p:custDataLst>
            </p:nvPr>
          </p:nvSpPr>
          <p:spPr bwMode="auto">
            <a:xfrm>
              <a:off x="295459" y="1489075"/>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a:solidFill>
                    <a:srgbClr val="FFFFFF"/>
                  </a:solidFill>
                </a:rPr>
                <a:t>1</a:t>
              </a:r>
            </a:p>
          </p:txBody>
        </p:sp>
        <p:sp>
          <p:nvSpPr>
            <p:cNvPr id="28683" name="Rectangle 6"/>
            <p:cNvSpPr>
              <a:spLocks noChangeArrowheads="1"/>
            </p:cNvSpPr>
            <p:nvPr>
              <p:custDataLst>
                <p:tags r:id="rId2"/>
              </p:custDataLst>
            </p:nvPr>
          </p:nvSpPr>
          <p:spPr bwMode="auto">
            <a:xfrm>
              <a:off x="295459" y="1946275"/>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2</a:t>
              </a:r>
            </a:p>
          </p:txBody>
        </p:sp>
        <p:sp>
          <p:nvSpPr>
            <p:cNvPr id="28684" name="Rectangle 7"/>
            <p:cNvSpPr>
              <a:spLocks noChangeArrowheads="1"/>
            </p:cNvSpPr>
            <p:nvPr>
              <p:custDataLst>
                <p:tags r:id="rId3"/>
              </p:custDataLst>
            </p:nvPr>
          </p:nvSpPr>
          <p:spPr bwMode="auto">
            <a:xfrm>
              <a:off x="295459" y="2403475"/>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3</a:t>
              </a:r>
            </a:p>
          </p:txBody>
        </p:sp>
        <p:sp>
          <p:nvSpPr>
            <p:cNvPr id="23566" name="Rectangle 8"/>
            <p:cNvSpPr>
              <a:spLocks noChangeArrowheads="1"/>
            </p:cNvSpPr>
            <p:nvPr>
              <p:custDataLst>
                <p:tags r:id="rId4"/>
              </p:custDataLst>
            </p:nvPr>
          </p:nvSpPr>
          <p:spPr bwMode="auto">
            <a:xfrm>
              <a:off x="821712" y="1946275"/>
              <a:ext cx="8022412"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Sustainable finance</a:t>
              </a:r>
            </a:p>
          </p:txBody>
        </p:sp>
        <p:sp>
          <p:nvSpPr>
            <p:cNvPr id="23567" name="Rectangle 9"/>
            <p:cNvSpPr>
              <a:spLocks noChangeArrowheads="1"/>
            </p:cNvSpPr>
            <p:nvPr>
              <p:custDataLst>
                <p:tags r:id="rId5"/>
              </p:custDataLst>
            </p:nvPr>
          </p:nvSpPr>
          <p:spPr bwMode="auto">
            <a:xfrm>
              <a:off x="821712" y="2403475"/>
              <a:ext cx="8022412"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Carbon emissions</a:t>
              </a:r>
            </a:p>
          </p:txBody>
        </p:sp>
        <p:sp>
          <p:nvSpPr>
            <p:cNvPr id="23568" name="Rectangle 10"/>
            <p:cNvSpPr>
              <a:spLocks noChangeArrowheads="1"/>
            </p:cNvSpPr>
            <p:nvPr>
              <p:custDataLst>
                <p:tags r:id="rId6"/>
              </p:custDataLst>
            </p:nvPr>
          </p:nvSpPr>
          <p:spPr bwMode="auto">
            <a:xfrm>
              <a:off x="821712" y="1489075"/>
              <a:ext cx="8022412"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Introduction</a:t>
              </a:r>
            </a:p>
          </p:txBody>
        </p:sp>
        <p:sp>
          <p:nvSpPr>
            <p:cNvPr id="28688" name="Rectangle 13"/>
            <p:cNvSpPr>
              <a:spLocks noChangeArrowheads="1"/>
            </p:cNvSpPr>
            <p:nvPr>
              <p:custDataLst>
                <p:tags r:id="rId7"/>
              </p:custDataLst>
            </p:nvPr>
          </p:nvSpPr>
          <p:spPr bwMode="auto">
            <a:xfrm>
              <a:off x="295459" y="2870200"/>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4</a:t>
              </a:r>
            </a:p>
          </p:txBody>
        </p:sp>
        <p:sp>
          <p:nvSpPr>
            <p:cNvPr id="28689" name="Rectangle 14"/>
            <p:cNvSpPr>
              <a:spLocks noChangeArrowheads="1"/>
            </p:cNvSpPr>
            <p:nvPr>
              <p:custDataLst>
                <p:tags r:id="rId8"/>
              </p:custDataLst>
            </p:nvPr>
          </p:nvSpPr>
          <p:spPr bwMode="auto">
            <a:xfrm>
              <a:off x="295459" y="3327400"/>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5</a:t>
              </a:r>
            </a:p>
          </p:txBody>
        </p:sp>
        <p:sp>
          <p:nvSpPr>
            <p:cNvPr id="23572" name="Rectangle 16"/>
            <p:cNvSpPr>
              <a:spLocks noChangeArrowheads="1"/>
            </p:cNvSpPr>
            <p:nvPr>
              <p:custDataLst>
                <p:tags r:id="rId9"/>
              </p:custDataLst>
            </p:nvPr>
          </p:nvSpPr>
          <p:spPr bwMode="auto">
            <a:xfrm>
              <a:off x="821712" y="3328458"/>
              <a:ext cx="8024104"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Conclusion</a:t>
              </a:r>
            </a:p>
          </p:txBody>
        </p:sp>
        <p:sp>
          <p:nvSpPr>
            <p:cNvPr id="23574" name="Rectangle 18"/>
            <p:cNvSpPr>
              <a:spLocks noChangeArrowheads="1"/>
            </p:cNvSpPr>
            <p:nvPr>
              <p:custDataLst>
                <p:tags r:id="rId10"/>
              </p:custDataLst>
            </p:nvPr>
          </p:nvSpPr>
          <p:spPr bwMode="auto">
            <a:xfrm>
              <a:off x="821712" y="2871258"/>
              <a:ext cx="8024104"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Physical risks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7E28D-FAE8-4CCB-A8CC-A9229F06A42C}"/>
              </a:ext>
            </a:extLst>
          </p:cNvPr>
          <p:cNvSpPr>
            <a:spLocks noGrp="1"/>
          </p:cNvSpPr>
          <p:nvPr>
            <p:ph type="title"/>
          </p:nvPr>
        </p:nvSpPr>
        <p:spPr/>
        <p:txBody>
          <a:bodyPr/>
          <a:lstStyle/>
          <a:p>
            <a:r>
              <a:rPr lang="en-US" dirty="0"/>
              <a:t>Conclusion</a:t>
            </a:r>
            <a:endParaRPr lang="en-GB" dirty="0"/>
          </a:p>
        </p:txBody>
      </p:sp>
      <p:sp>
        <p:nvSpPr>
          <p:cNvPr id="15" name="Rectangle 3">
            <a:extLst>
              <a:ext uri="{FF2B5EF4-FFF2-40B4-BE49-F238E27FC236}">
                <a16:creationId xmlns:a16="http://schemas.microsoft.com/office/drawing/2014/main" id="{87E07FD9-60B4-44D1-A29D-03E78DD93344}"/>
              </a:ext>
            </a:extLst>
          </p:cNvPr>
          <p:cNvSpPr>
            <a:spLocks noGrp="1" noChangeArrowheads="1"/>
          </p:cNvSpPr>
          <p:nvPr>
            <p:ph idx="4294967295"/>
          </p:nvPr>
        </p:nvSpPr>
        <p:spPr>
          <a:xfrm>
            <a:off x="312670" y="846137"/>
            <a:ext cx="8194675" cy="3351212"/>
          </a:xfrm>
        </p:spPr>
        <p:txBody>
          <a:bodyPr/>
          <a:lstStyle/>
          <a:p>
            <a:pPr marL="285750" lvl="0" indent="-285750">
              <a:buFont typeface="Arial" panose="020B0604020202020204" pitchFamily="34" charset="0"/>
              <a:buChar char="•"/>
            </a:pPr>
            <a:r>
              <a:rPr lang="en-GB" sz="1600" dirty="0">
                <a:solidFill>
                  <a:schemeClr val="tx1">
                    <a:lumMod val="50000"/>
                  </a:schemeClr>
                </a:solidFill>
                <a:effectLst/>
                <a:ea typeface="DotumChe" panose="020B0503020000020004" pitchFamily="49" charset="-127"/>
              </a:rPr>
              <a:t>Climate-related indicators are necessary to understand the </a:t>
            </a:r>
            <a:r>
              <a:rPr lang="en-GB" sz="1600" dirty="0">
                <a:solidFill>
                  <a:schemeClr val="tx1">
                    <a:lumMod val="50000"/>
                  </a:schemeClr>
                </a:solidFill>
                <a:ea typeface="DotumChe" panose="020B0503020000020004" pitchFamily="49" charset="-127"/>
              </a:rPr>
              <a:t>risks associated with climate change for the financial sector, as well as the </a:t>
            </a:r>
            <a:r>
              <a:rPr lang="en-GB" sz="1600" dirty="0">
                <a:solidFill>
                  <a:schemeClr val="tx1">
                    <a:lumMod val="50000"/>
                  </a:schemeClr>
                </a:solidFill>
                <a:effectLst/>
                <a:ea typeface="DotumChe" panose="020B0503020000020004" pitchFamily="49" charset="-127"/>
              </a:rPr>
              <a:t>financing needs for the transition</a:t>
            </a:r>
          </a:p>
          <a:p>
            <a:pPr marL="285750" lvl="0" indent="-285750">
              <a:buFont typeface="Arial" panose="020B0604020202020204" pitchFamily="34" charset="0"/>
              <a:buChar char="•"/>
            </a:pPr>
            <a:r>
              <a:rPr lang="en-GB" sz="1600" dirty="0">
                <a:solidFill>
                  <a:schemeClr val="tx1">
                    <a:lumMod val="50000"/>
                  </a:schemeClr>
                </a:solidFill>
                <a:effectLst/>
                <a:ea typeface="DotumChe" panose="020B0503020000020004" pitchFamily="49" charset="-127"/>
              </a:rPr>
              <a:t>Our approach adds value as both data sources and methodology are fully transparent and results are internationally comparable</a:t>
            </a:r>
          </a:p>
          <a:p>
            <a:pPr marL="285750" lvl="0" indent="-285750">
              <a:buFont typeface="Arial" panose="020B0604020202020204" pitchFamily="34" charset="0"/>
              <a:buChar char="•"/>
            </a:pPr>
            <a:r>
              <a:rPr lang="en-GB" sz="1600" dirty="0">
                <a:solidFill>
                  <a:schemeClr val="tx1">
                    <a:lumMod val="50000"/>
                  </a:schemeClr>
                </a:solidFill>
                <a:ea typeface="DotumChe" panose="020B0503020000020004" pitchFamily="49" charset="-127"/>
              </a:rPr>
              <a:t>These initial indicators come with limitations – like all similar data at this point in time – but provide already some relevant </a:t>
            </a:r>
            <a:r>
              <a:rPr lang="en-GB" sz="1600" dirty="0">
                <a:solidFill>
                  <a:schemeClr val="tx1">
                    <a:lumMod val="50000"/>
                  </a:schemeClr>
                </a:solidFill>
                <a:effectLst/>
                <a:ea typeface="DotumChe" panose="020B0503020000020004" pitchFamily="49" charset="-127"/>
              </a:rPr>
              <a:t>insights </a:t>
            </a:r>
            <a:r>
              <a:rPr lang="en-GB" sz="1600" b="1" dirty="0">
                <a:solidFill>
                  <a:schemeClr val="tx1">
                    <a:lumMod val="50000"/>
                  </a:schemeClr>
                </a:solidFill>
                <a:effectLst/>
                <a:ea typeface="DotumChe" panose="020B0503020000020004" pitchFamily="49" charset="-127"/>
              </a:rPr>
              <a:t>and more importantly</a:t>
            </a:r>
            <a:r>
              <a:rPr lang="en-GB" sz="1600" dirty="0">
                <a:solidFill>
                  <a:schemeClr val="tx1">
                    <a:lumMod val="50000"/>
                  </a:schemeClr>
                </a:solidFill>
                <a:effectLst/>
                <a:ea typeface="DotumChe" panose="020B0503020000020004" pitchFamily="49" charset="-127"/>
              </a:rPr>
              <a:t> form the starting point for our discussion with you to improve our products!</a:t>
            </a:r>
          </a:p>
          <a:p>
            <a:pPr marL="285750" lvl="0" indent="-285750">
              <a:buFont typeface="Arial" panose="020B0604020202020204" pitchFamily="34" charset="0"/>
              <a:buChar char="•"/>
            </a:pPr>
            <a:r>
              <a:rPr lang="en-GB" sz="1600" dirty="0">
                <a:solidFill>
                  <a:schemeClr val="tx1">
                    <a:lumMod val="50000"/>
                  </a:schemeClr>
                </a:solidFill>
                <a:ea typeface="DotumChe" panose="020B0503020000020004" pitchFamily="49" charset="-127"/>
              </a:rPr>
              <a:t>The data will become more accurate and relevant as </a:t>
            </a:r>
            <a:r>
              <a:rPr lang="en-GB" sz="1600" dirty="0">
                <a:solidFill>
                  <a:schemeClr val="tx1">
                    <a:lumMod val="50000"/>
                  </a:schemeClr>
                </a:solidFill>
                <a:effectLst/>
                <a:ea typeface="DotumChe" panose="020B0503020000020004" pitchFamily="49" charset="-127"/>
              </a:rPr>
              <a:t>the methodology </a:t>
            </a:r>
            <a:r>
              <a:rPr lang="en-GB" sz="1600" dirty="0">
                <a:solidFill>
                  <a:schemeClr val="tx1">
                    <a:lumMod val="50000"/>
                  </a:schemeClr>
                </a:solidFill>
                <a:ea typeface="DotumChe" panose="020B0503020000020004" pitchFamily="49" charset="-127"/>
              </a:rPr>
              <a:t>evolves</a:t>
            </a:r>
            <a:r>
              <a:rPr lang="en-GB" sz="1600" dirty="0">
                <a:solidFill>
                  <a:schemeClr val="tx1">
                    <a:lumMod val="50000"/>
                  </a:schemeClr>
                </a:solidFill>
                <a:effectLst/>
                <a:ea typeface="DotumChe" panose="020B0503020000020004" pitchFamily="49" charset="-127"/>
              </a:rPr>
              <a:t> and more relevant/transparent/public and commercial data sources are integrated</a:t>
            </a:r>
          </a:p>
          <a:p>
            <a:pPr marL="285750" lvl="0" indent="-285750">
              <a:buFont typeface="Arial" panose="020B0604020202020204" pitchFamily="34" charset="0"/>
              <a:buChar char="•"/>
            </a:pPr>
            <a:r>
              <a:rPr lang="en-GB" sz="1600" dirty="0">
                <a:solidFill>
                  <a:schemeClr val="tx1">
                    <a:lumMod val="50000"/>
                  </a:schemeClr>
                </a:solidFill>
                <a:ea typeface="DotumChe" panose="020B0503020000020004" pitchFamily="49" charset="-127"/>
              </a:rPr>
              <a:t>DNB will continue to be heavily invested in this joint work of the ECB and other ESCB central banks by co-chairing the STC EG CCS together with the ECB colleagues and providing methodological improvements based on our research, please see:</a:t>
            </a:r>
          </a:p>
          <a:p>
            <a:pPr marL="584200" lvl="1" indent="-285750">
              <a:buFont typeface="Arial" panose="020B0604020202020204" pitchFamily="34" charset="0"/>
              <a:buChar char="•"/>
            </a:pPr>
            <a:r>
              <a:rPr lang="en-US" sz="1600" dirty="0">
                <a:hlinkClick r:id="rId2"/>
              </a:rPr>
              <a:t>Five questions on our new sustainability figures (dnb.nl)</a:t>
            </a:r>
            <a:endParaRPr lang="en-GB" sz="1600" dirty="0">
              <a:solidFill>
                <a:schemeClr val="tx1">
                  <a:lumMod val="50000"/>
                </a:schemeClr>
              </a:solidFill>
              <a:effectLst/>
              <a:ea typeface="DotumChe" panose="020B0503020000020004" pitchFamily="49" charset="-127"/>
            </a:endParaRPr>
          </a:p>
          <a:p>
            <a:pPr lvl="0"/>
            <a:endParaRPr lang="en-GB" sz="1400" dirty="0">
              <a:solidFill>
                <a:schemeClr val="tx1">
                  <a:lumMod val="50000"/>
                </a:schemeClr>
              </a:solidFill>
              <a:effectLst/>
              <a:ea typeface="DotumChe" panose="020B0503020000020004" pitchFamily="49" charset="-127"/>
            </a:endParaRPr>
          </a:p>
        </p:txBody>
      </p:sp>
    </p:spTree>
    <p:extLst>
      <p:ext uri="{BB962C8B-B14F-4D97-AF65-F5344CB8AC3E}">
        <p14:creationId xmlns:p14="http://schemas.microsoft.com/office/powerpoint/2010/main" val="393632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441220" y="2101215"/>
            <a:ext cx="3132137" cy="1458913"/>
          </a:xfrm>
        </p:spPr>
        <p:txBody>
          <a:bodyPr/>
          <a:lstStyle/>
          <a:p>
            <a:r>
              <a:rPr lang="en-GB" altLang="en-US" dirty="0"/>
              <a:t>Discussion, Q&amp;A</a:t>
            </a:r>
          </a:p>
        </p:txBody>
      </p:sp>
      <p:sp>
        <p:nvSpPr>
          <p:cNvPr id="24583"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a:solidFill>
                  <a:schemeClr val="bg1"/>
                </a:solidFill>
              </a:rPr>
              <a:t>[Please select]</a:t>
            </a:r>
          </a:p>
        </p:txBody>
      </p:sp>
      <p:sp>
        <p:nvSpPr>
          <p:cNvPr id="24584" name="DocumentStatus"/>
          <p:cNvSpPr txBox="1">
            <a:spLocks noChangeArrowheads="1"/>
          </p:cNvSpPr>
          <p:nvPr/>
        </p:nvSpPr>
        <p:spPr bwMode="auto">
          <a:xfrm>
            <a:off x="6875463" y="2349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a:solidFill>
                  <a:schemeClr val="bg1"/>
                </a:solidFill>
              </a:rPr>
              <a:t>[Please select]</a:t>
            </a:r>
          </a:p>
        </p:txBody>
      </p:sp>
      <p:pic>
        <p:nvPicPr>
          <p:cNvPr id="5" name="Picture Placeholder 4" descr="A picture containing logo&#10;&#10;Description automatically generated">
            <a:extLst>
              <a:ext uri="{FF2B5EF4-FFF2-40B4-BE49-F238E27FC236}">
                <a16:creationId xmlns:a16="http://schemas.microsoft.com/office/drawing/2014/main" id="{F3DB45BB-7B70-462F-BD3B-E0DBF309B4EC}"/>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t="24909" b="24909"/>
          <a:stretch>
            <a:fillRect/>
          </a:stretch>
        </p:blipFill>
        <p:spPr/>
      </p:pic>
    </p:spTree>
    <p:extLst>
      <p:ext uri="{BB962C8B-B14F-4D97-AF65-F5344CB8AC3E}">
        <p14:creationId xmlns:p14="http://schemas.microsoft.com/office/powerpoint/2010/main" val="109852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364C5F-F8FC-4561-AF31-8BF06E420D58}"/>
              </a:ext>
            </a:extLst>
          </p:cNvPr>
          <p:cNvSpPr>
            <a:spLocks noGrp="1"/>
          </p:cNvSpPr>
          <p:nvPr>
            <p:ph type="body" sz="quarter" idx="13"/>
          </p:nvPr>
        </p:nvSpPr>
        <p:spPr>
          <a:xfrm>
            <a:off x="4772025" y="2204640"/>
            <a:ext cx="3968750" cy="1128713"/>
          </a:xfrm>
        </p:spPr>
        <p:txBody>
          <a:bodyPr/>
          <a:lstStyle/>
          <a:p>
            <a:r>
              <a:rPr lang="en-GB" sz="2800" dirty="0"/>
              <a:t>1. Introduction</a:t>
            </a:r>
          </a:p>
        </p:txBody>
      </p:sp>
      <p:sp>
        <p:nvSpPr>
          <p:cNvPr id="6" name="Slide Number Placeholder 5">
            <a:extLst>
              <a:ext uri="{FF2B5EF4-FFF2-40B4-BE49-F238E27FC236}">
                <a16:creationId xmlns:a16="http://schemas.microsoft.com/office/drawing/2014/main" id="{0B4E15F5-A2CD-4FCC-94AA-7D954CB15824}"/>
              </a:ext>
            </a:extLst>
          </p:cNvPr>
          <p:cNvSpPr>
            <a:spLocks noGrp="1"/>
          </p:cNvSpPr>
          <p:nvPr>
            <p:ph type="sldNum" sz="quarter" idx="17"/>
          </p:nvPr>
        </p:nvSpPr>
        <p:spPr/>
        <p:txBody>
          <a:bodyPr/>
          <a:lstStyle/>
          <a:p>
            <a:pPr>
              <a:defRPr/>
            </a:pPr>
            <a:fld id="{489EFBB2-B333-479B-84A0-F406AA2E2D12}" type="slidenum">
              <a:rPr lang="en-GB" smtClean="0"/>
              <a:pPr>
                <a:defRPr/>
              </a:pPr>
              <a:t>3</a:t>
            </a:fld>
            <a:endParaRPr lang="en-GB" dirty="0"/>
          </a:p>
        </p:txBody>
      </p:sp>
      <p:pic>
        <p:nvPicPr>
          <p:cNvPr id="11" name="Picture Placeholder 10" descr="A sign on the side of a road&#10;&#10;Description automatically generated with low confidence">
            <a:extLst>
              <a:ext uri="{FF2B5EF4-FFF2-40B4-BE49-F238E27FC236}">
                <a16:creationId xmlns:a16="http://schemas.microsoft.com/office/drawing/2014/main" id="{C22040B2-2782-46C5-861E-A856B919DB5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2911" b="12911"/>
          <a:stretch>
            <a:fillRect/>
          </a:stretch>
        </p:blipFill>
        <p:spPr/>
      </p:pic>
    </p:spTree>
    <p:extLst>
      <p:ext uri="{BB962C8B-B14F-4D97-AF65-F5344CB8AC3E}">
        <p14:creationId xmlns:p14="http://schemas.microsoft.com/office/powerpoint/2010/main" val="127104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7E28D-FAE8-4CCB-A8CC-A9229F06A42C}"/>
              </a:ext>
            </a:extLst>
          </p:cNvPr>
          <p:cNvSpPr>
            <a:spLocks noGrp="1"/>
          </p:cNvSpPr>
          <p:nvPr>
            <p:ph type="title"/>
          </p:nvPr>
        </p:nvSpPr>
        <p:spPr/>
        <p:txBody>
          <a:bodyPr/>
          <a:lstStyle/>
          <a:p>
            <a:r>
              <a:rPr lang="en-US" dirty="0"/>
              <a:t>Introduction</a:t>
            </a:r>
            <a:endParaRPr lang="en-GB" dirty="0"/>
          </a:p>
        </p:txBody>
      </p:sp>
      <p:sp>
        <p:nvSpPr>
          <p:cNvPr id="15" name="Rectangle 3">
            <a:extLst>
              <a:ext uri="{FF2B5EF4-FFF2-40B4-BE49-F238E27FC236}">
                <a16:creationId xmlns:a16="http://schemas.microsoft.com/office/drawing/2014/main" id="{87E07FD9-60B4-44D1-A29D-03E78DD93344}"/>
              </a:ext>
            </a:extLst>
          </p:cNvPr>
          <p:cNvSpPr>
            <a:spLocks noGrp="1" noChangeArrowheads="1"/>
          </p:cNvSpPr>
          <p:nvPr>
            <p:ph idx="4294967295"/>
          </p:nvPr>
        </p:nvSpPr>
        <p:spPr>
          <a:xfrm>
            <a:off x="312670" y="625796"/>
            <a:ext cx="8194675" cy="3750801"/>
          </a:xfrm>
        </p:spPr>
        <p:txBody>
          <a:bodyPr/>
          <a:lstStyle/>
          <a:p>
            <a:pPr marL="285750" indent="-285750" eaLnBrk="1" hangingPunct="1">
              <a:spcAft>
                <a:spcPts val="600"/>
              </a:spcAft>
              <a:buFont typeface="Arial" panose="020B0604020202020204" pitchFamily="34" charset="0"/>
              <a:buChar char="•"/>
            </a:pPr>
            <a:r>
              <a:rPr lang="en-US" altLang="en-US" sz="1400" b="1" dirty="0"/>
              <a:t>Impact of green transition and climate change on entire economy, and specifically financial sector</a:t>
            </a:r>
            <a:r>
              <a:rPr lang="en-US" altLang="en-US" sz="1400" dirty="0"/>
              <a:t>; better understanding of developments &amp; risks needed.</a:t>
            </a:r>
          </a:p>
          <a:p>
            <a:pPr marL="285750" indent="-285750" eaLnBrk="1" hangingPunct="1">
              <a:spcAft>
                <a:spcPts val="600"/>
              </a:spcAft>
              <a:buFont typeface="Arial" panose="020B0604020202020204" pitchFamily="34" charset="0"/>
              <a:buChar char="•"/>
            </a:pPr>
            <a:r>
              <a:rPr lang="en-US" altLang="en-US" sz="1400" dirty="0"/>
              <a:t>In line with </a:t>
            </a:r>
            <a:r>
              <a:rPr lang="en-US" altLang="en-US" sz="1400" dirty="0">
                <a:hlinkClick r:id="rId2"/>
              </a:rPr>
              <a:t>Governing Council action plan</a:t>
            </a:r>
            <a:r>
              <a:rPr lang="en-US" altLang="en-US" sz="1400" dirty="0"/>
              <a:t>, ECB, DNB and ESCB (all other NCBs) committed to produce </a:t>
            </a:r>
            <a:r>
              <a:rPr lang="en-US" altLang="en-US" sz="1400" b="1" dirty="0"/>
              <a:t>statistical indicators</a:t>
            </a:r>
            <a:r>
              <a:rPr lang="en-US" altLang="en-US" sz="1400" dirty="0"/>
              <a:t> to be able to follow trends at aggregate level.</a:t>
            </a:r>
          </a:p>
          <a:p>
            <a:pPr marL="285750" indent="-285750">
              <a:spcAft>
                <a:spcPts val="600"/>
              </a:spcAft>
              <a:buFont typeface="Arial" panose="020B0604020202020204" pitchFamily="34" charset="0"/>
              <a:buChar char="•"/>
            </a:pPr>
            <a:r>
              <a:rPr lang="en-US" altLang="en-US" sz="1400" dirty="0"/>
              <a:t>Indicators to inform monetary policy making, provide reference for financial stability analyses and support </a:t>
            </a:r>
            <a:r>
              <a:rPr lang="en-US" altLang="en-US" sz="1400" b="1" dirty="0"/>
              <a:t>public understanding.</a:t>
            </a:r>
            <a:endParaRPr lang="en-US" altLang="en-US" sz="1400" dirty="0"/>
          </a:p>
          <a:p>
            <a:pPr marL="285750" indent="-285750" eaLnBrk="1" hangingPunct="1">
              <a:spcAft>
                <a:spcPts val="600"/>
              </a:spcAft>
              <a:buFont typeface="Arial" panose="020B0604020202020204" pitchFamily="34" charset="0"/>
              <a:buChar char="•"/>
            </a:pPr>
            <a:r>
              <a:rPr lang="en-US" altLang="en-US" sz="1400" dirty="0"/>
              <a:t>Where possible, data is sourced from </a:t>
            </a:r>
            <a:r>
              <a:rPr lang="en-US" altLang="en-US" sz="1400" b="1" dirty="0"/>
              <a:t>public/ESCB data collections</a:t>
            </a:r>
            <a:r>
              <a:rPr lang="en-US" altLang="en-US" sz="1400" dirty="0"/>
              <a:t>; methodology made fully transparent.</a:t>
            </a:r>
          </a:p>
          <a:p>
            <a:pPr marL="285750" indent="-285750" eaLnBrk="1" hangingPunct="1">
              <a:spcAft>
                <a:spcPts val="600"/>
              </a:spcAft>
              <a:buFont typeface="Arial" panose="020B0604020202020204" pitchFamily="34" charset="0"/>
              <a:buChar char="•"/>
            </a:pPr>
            <a:r>
              <a:rPr lang="en-US" altLang="en-US" sz="1400" dirty="0"/>
              <a:t>New experimental and analytical indicators, like all similar data, come with significant limitations, to be used and </a:t>
            </a:r>
            <a:r>
              <a:rPr lang="en-US" altLang="en-US" sz="1400" dirty="0" err="1"/>
              <a:t>analysed</a:t>
            </a:r>
            <a:r>
              <a:rPr lang="en-US" altLang="en-US" sz="1400" dirty="0"/>
              <a:t> with care.</a:t>
            </a:r>
          </a:p>
          <a:p>
            <a:pPr marL="285750" indent="-285750" eaLnBrk="1" hangingPunct="1">
              <a:spcAft>
                <a:spcPts val="600"/>
              </a:spcAft>
              <a:buFont typeface="Arial" panose="020B0604020202020204" pitchFamily="34" charset="0"/>
              <a:buChar char="•"/>
            </a:pPr>
            <a:r>
              <a:rPr lang="en-US" altLang="en-US" sz="1400" dirty="0"/>
              <a:t>Project is </a:t>
            </a:r>
            <a:r>
              <a:rPr lang="en-US" altLang="en-US" sz="1400" b="1" dirty="0"/>
              <a:t>work in progress</a:t>
            </a:r>
            <a:r>
              <a:rPr lang="en-US" altLang="en-US" sz="1400" dirty="0"/>
              <a:t> and our contribution to ongoing discussion (feedback is very welcome!).</a:t>
            </a:r>
          </a:p>
          <a:p>
            <a:pPr marL="285750" indent="-285750" eaLnBrk="1" hangingPunct="1">
              <a:spcAft>
                <a:spcPts val="600"/>
              </a:spcAft>
              <a:buFont typeface="Arial" panose="020B0604020202020204" pitchFamily="34" charset="0"/>
              <a:buChar char="•"/>
            </a:pPr>
            <a:r>
              <a:rPr lang="en-US" altLang="en-US" sz="1400" dirty="0"/>
              <a:t>The first dataset has been published in January 2022 on the </a:t>
            </a:r>
            <a:r>
              <a:rPr lang="en-US" altLang="en-US" sz="1400" dirty="0">
                <a:hlinkClick r:id="rId3"/>
              </a:rPr>
              <a:t>ECB</a:t>
            </a:r>
            <a:r>
              <a:rPr lang="en-US" altLang="en-US" sz="1400" dirty="0"/>
              <a:t> and </a:t>
            </a:r>
            <a:r>
              <a:rPr lang="en-US" altLang="en-US" sz="1400" dirty="0">
                <a:hlinkClick r:id="rId4"/>
              </a:rPr>
              <a:t>DNB</a:t>
            </a:r>
            <a:r>
              <a:rPr lang="en-US" altLang="en-US" sz="1400" dirty="0"/>
              <a:t> website and is expected to be updated end of 2023/beginning 2024.</a:t>
            </a:r>
          </a:p>
          <a:p>
            <a:pPr marL="285750" indent="-285750" eaLnBrk="1" hangingPunct="1">
              <a:spcAft>
                <a:spcPts val="600"/>
              </a:spcAft>
              <a:buFont typeface="Arial" panose="020B0604020202020204" pitchFamily="34" charset="0"/>
              <a:buChar char="•"/>
            </a:pPr>
            <a:endParaRPr lang="en-US" altLang="en-US" sz="1400" dirty="0"/>
          </a:p>
        </p:txBody>
      </p:sp>
    </p:spTree>
    <p:extLst>
      <p:ext uri="{BB962C8B-B14F-4D97-AF65-F5344CB8AC3E}">
        <p14:creationId xmlns:p14="http://schemas.microsoft.com/office/powerpoint/2010/main" val="261816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67A211-9808-D763-5151-D1B13679FCAA}"/>
              </a:ext>
            </a:extLst>
          </p:cNvPr>
          <p:cNvSpPr>
            <a:spLocks noGrp="1"/>
          </p:cNvSpPr>
          <p:nvPr>
            <p:ph type="title"/>
          </p:nvPr>
        </p:nvSpPr>
        <p:spPr/>
        <p:txBody>
          <a:bodyPr/>
          <a:lstStyle/>
          <a:p>
            <a:r>
              <a:rPr lang="en-US" sz="1800" dirty="0"/>
              <a:t>Example of our publication strategy: Pro-actively gathering feedback at EP</a:t>
            </a:r>
            <a:endParaRPr lang="en-NL" sz="1800" dirty="0"/>
          </a:p>
        </p:txBody>
      </p:sp>
      <p:sp>
        <p:nvSpPr>
          <p:cNvPr id="4" name="Slide Number Placeholder 3">
            <a:extLst>
              <a:ext uri="{FF2B5EF4-FFF2-40B4-BE49-F238E27FC236}">
                <a16:creationId xmlns:a16="http://schemas.microsoft.com/office/drawing/2014/main" id="{AB6BFBCE-93B2-A330-869D-C58B46FCFD14}"/>
              </a:ext>
            </a:extLst>
          </p:cNvPr>
          <p:cNvSpPr>
            <a:spLocks noGrp="1"/>
          </p:cNvSpPr>
          <p:nvPr>
            <p:ph type="sldNum" sz="quarter" idx="10"/>
          </p:nvPr>
        </p:nvSpPr>
        <p:spPr/>
        <p:txBody>
          <a:bodyPr/>
          <a:lstStyle/>
          <a:p>
            <a:pPr>
              <a:defRPr/>
            </a:pPr>
            <a:fld id="{44320B71-EC71-4A7E-8C8A-9C555B387A1C}" type="slidenum">
              <a:rPr lang="en-NL" smtClean="0"/>
              <a:pPr>
                <a:defRPr/>
              </a:pPr>
              <a:t>5</a:t>
            </a:fld>
            <a:endParaRPr lang="en-NL" dirty="0"/>
          </a:p>
        </p:txBody>
      </p:sp>
      <p:pic>
        <p:nvPicPr>
          <p:cNvPr id="6" name="Picture 5">
            <a:extLst>
              <a:ext uri="{FF2B5EF4-FFF2-40B4-BE49-F238E27FC236}">
                <a16:creationId xmlns:a16="http://schemas.microsoft.com/office/drawing/2014/main" id="{084800A4-3940-A32E-E798-A2B64A76FD28}"/>
              </a:ext>
            </a:extLst>
          </p:cNvPr>
          <p:cNvPicPr>
            <a:picLocks noChangeAspect="1"/>
          </p:cNvPicPr>
          <p:nvPr/>
        </p:nvPicPr>
        <p:blipFill>
          <a:blip r:embed="rId2"/>
          <a:stretch>
            <a:fillRect/>
          </a:stretch>
        </p:blipFill>
        <p:spPr>
          <a:xfrm>
            <a:off x="1936214" y="594911"/>
            <a:ext cx="5271571" cy="3953678"/>
          </a:xfrm>
          <a:prstGeom prst="rect">
            <a:avLst/>
          </a:prstGeom>
        </p:spPr>
      </p:pic>
    </p:spTree>
    <p:extLst>
      <p:ext uri="{BB962C8B-B14F-4D97-AF65-F5344CB8AC3E}">
        <p14:creationId xmlns:p14="http://schemas.microsoft.com/office/powerpoint/2010/main" val="32999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hand holding a small plant&#10;&#10;Description automatically generated with medium confidence">
            <a:extLst>
              <a:ext uri="{FF2B5EF4-FFF2-40B4-BE49-F238E27FC236}">
                <a16:creationId xmlns:a16="http://schemas.microsoft.com/office/drawing/2014/main" id="{7F527779-F051-4E53-A1AD-140C65B047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549"/>
          <a:stretch/>
        </p:blipFill>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a:noFill/>
        </p:spPr>
      </p:pic>
      <p:sp>
        <p:nvSpPr>
          <p:cNvPr id="7" name="Text Placeholder 6"/>
          <p:cNvSpPr>
            <a:spLocks noGrp="1"/>
          </p:cNvSpPr>
          <p:nvPr>
            <p:ph type="body" sz="quarter" idx="13"/>
          </p:nvPr>
        </p:nvSpPr>
        <p:spPr>
          <a:xfrm>
            <a:off x="4816475" y="907256"/>
            <a:ext cx="3968750" cy="1128713"/>
          </a:xfrm>
        </p:spPr>
        <p:txBody>
          <a:bodyPr wrap="square" anchor="b">
            <a:normAutofit/>
          </a:bodyPr>
          <a:lstStyle/>
          <a:p>
            <a:pPr>
              <a:defRPr/>
            </a:pPr>
            <a:r>
              <a:rPr lang="en-GB"/>
              <a:t> </a:t>
            </a:r>
          </a:p>
        </p:txBody>
      </p:sp>
      <p:sp>
        <p:nvSpPr>
          <p:cNvPr id="8" name="Text Placeholder 7"/>
          <p:cNvSpPr>
            <a:spLocks noGrp="1"/>
          </p:cNvSpPr>
          <p:nvPr>
            <p:ph type="body" sz="quarter" idx="15"/>
          </p:nvPr>
        </p:nvSpPr>
        <p:spPr>
          <a:xfrm>
            <a:off x="4811713" y="2137569"/>
            <a:ext cx="3968750" cy="1262856"/>
          </a:xfrm>
        </p:spPr>
        <p:txBody>
          <a:bodyPr wrap="square" anchor="b">
            <a:normAutofit/>
          </a:bodyPr>
          <a:lstStyle/>
          <a:p>
            <a:pPr>
              <a:spcBef>
                <a:spcPct val="0"/>
              </a:spcBef>
              <a:spcAft>
                <a:spcPts val="600"/>
              </a:spcAft>
              <a:defRPr/>
            </a:pPr>
            <a:r>
              <a:rPr lang="en-GB"/>
              <a:t>2. Sustainable finance</a:t>
            </a:r>
          </a:p>
        </p:txBody>
      </p:sp>
      <p:sp>
        <p:nvSpPr>
          <p:cNvPr id="9" name="Text Placeholder 8"/>
          <p:cNvSpPr>
            <a:spLocks noGrp="1"/>
          </p:cNvSpPr>
          <p:nvPr>
            <p:ph type="body" sz="quarter" idx="16"/>
          </p:nvPr>
        </p:nvSpPr>
        <p:spPr>
          <a:xfrm>
            <a:off x="4811713" y="3565525"/>
            <a:ext cx="3968750" cy="1128713"/>
          </a:xfrm>
        </p:spPr>
        <p:txBody>
          <a:bodyPr wrap="square" anchor="t">
            <a:normAutofit/>
          </a:bodyPr>
          <a:lstStyle/>
          <a:p>
            <a:pPr>
              <a:defRPr/>
            </a:pPr>
            <a:r>
              <a:rPr lang="en-GB"/>
              <a:t>Experimental indicators</a:t>
            </a:r>
          </a:p>
        </p:txBody>
      </p:sp>
      <p:sp>
        <p:nvSpPr>
          <p:cNvPr id="31753" name="Slide Number Placeholder 2"/>
          <p:cNvSpPr>
            <a:spLocks noGrp="1"/>
          </p:cNvSpPr>
          <p:nvPr>
            <p:ph type="sldNum" sz="quarter" idx="17"/>
          </p:nvPr>
        </p:nvSpPr>
        <p:spPr bwMode="auto">
          <a:xfrm>
            <a:off x="4357688" y="4856163"/>
            <a:ext cx="414337" cy="138112"/>
          </a:xfrm>
        </p:spPr>
        <p:txBody>
          <a:bodyPr vert="horz" numCol="1" anchor="ctr" anchorCtr="0" compatLnSpc="1">
            <a:prstTxWarp prst="textNoShape">
              <a:avLst/>
            </a:prstTxWarp>
            <a:norm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spcBef>
                <a:spcPct val="0"/>
              </a:spcBef>
              <a:spcAft>
                <a:spcPts val="600"/>
              </a:spcAft>
            </a:pPr>
            <a:fld id="{F60C8CAE-76AC-41EC-96A4-B69530C32387}" type="slidenum">
              <a:rPr lang="en-GB" altLang="en-US" sz="800" b="1" smtClean="0">
                <a:solidFill>
                  <a:schemeClr val="bg1"/>
                </a:solidFill>
              </a:rPr>
              <a:pPr eaLnBrk="1" hangingPunct="1">
                <a:spcBef>
                  <a:spcPct val="0"/>
                </a:spcBef>
                <a:spcAft>
                  <a:spcPts val="600"/>
                </a:spcAft>
              </a:pPr>
              <a:t>6</a:t>
            </a:fld>
            <a:endParaRPr lang="en-GB" altLang="en-US" sz="800" b="1">
              <a:solidFill>
                <a:schemeClr val="bg1"/>
              </a:solidFill>
            </a:endParaRPr>
          </a:p>
        </p:txBody>
      </p:sp>
    </p:spTree>
    <p:extLst>
      <p:ext uri="{BB962C8B-B14F-4D97-AF65-F5344CB8AC3E}">
        <p14:creationId xmlns:p14="http://schemas.microsoft.com/office/powerpoint/2010/main" val="308734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82172-5B80-4A80-8F41-52B9A2F00B3F}"/>
              </a:ext>
            </a:extLst>
          </p:cNvPr>
          <p:cNvSpPr>
            <a:spLocks noGrp="1"/>
          </p:cNvSpPr>
          <p:nvPr>
            <p:ph type="title"/>
          </p:nvPr>
        </p:nvSpPr>
        <p:spPr>
          <a:xfrm>
            <a:off x="462336" y="149225"/>
            <a:ext cx="8404225" cy="407441"/>
          </a:xfrm>
        </p:spPr>
        <p:txBody>
          <a:bodyPr>
            <a:noAutofit/>
          </a:bodyPr>
          <a:lstStyle/>
          <a:p>
            <a:pPr marR="0" lvl="0">
              <a:lnSpc>
                <a:spcPts val="1600"/>
              </a:lnSpc>
              <a:spcBef>
                <a:spcPts val="3000"/>
              </a:spcBef>
              <a:spcAft>
                <a:spcPts val="1000"/>
              </a:spcAft>
              <a:tabLst>
                <a:tab pos="0" algn="l"/>
              </a:tabLst>
            </a:pPr>
            <a:r>
              <a:rPr lang="en-GB" altLang="en-US" dirty="0"/>
              <a:t>Experimental indicators on sustainable finance</a:t>
            </a:r>
          </a:p>
        </p:txBody>
      </p:sp>
      <p:sp>
        <p:nvSpPr>
          <p:cNvPr id="4" name="Slide Number Placeholder 3">
            <a:extLst>
              <a:ext uri="{FF2B5EF4-FFF2-40B4-BE49-F238E27FC236}">
                <a16:creationId xmlns:a16="http://schemas.microsoft.com/office/drawing/2014/main" id="{042D50A4-499A-4554-A7FD-06301D83B83F}"/>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44320B71-EC71-4A7E-8C8A-9C555B387A1C}"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7</a:t>
            </a:fld>
            <a:endParaRPr kumimoji="0" lang="en-GB"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aphicFrame>
        <p:nvGraphicFramePr>
          <p:cNvPr id="6" name="Diagram 5">
            <a:extLst>
              <a:ext uri="{FF2B5EF4-FFF2-40B4-BE49-F238E27FC236}">
                <a16:creationId xmlns:a16="http://schemas.microsoft.com/office/drawing/2014/main" id="{8D9D4012-3A1C-4403-825F-2C24FF777D1F}"/>
              </a:ext>
            </a:extLst>
          </p:cNvPr>
          <p:cNvGraphicFramePr/>
          <p:nvPr>
            <p:extLst>
              <p:ext uri="{D42A27DB-BD31-4B8C-83A1-F6EECF244321}">
                <p14:modId xmlns:p14="http://schemas.microsoft.com/office/powerpoint/2010/main" val="2730600449"/>
              </p:ext>
            </p:extLst>
          </p:nvPr>
        </p:nvGraphicFramePr>
        <p:xfrm>
          <a:off x="80692" y="819391"/>
          <a:ext cx="8091758" cy="3504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66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82172-5B80-4A80-8F41-52B9A2F00B3F}"/>
              </a:ext>
            </a:extLst>
          </p:cNvPr>
          <p:cNvSpPr>
            <a:spLocks noGrp="1"/>
          </p:cNvSpPr>
          <p:nvPr>
            <p:ph type="title"/>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Issuances of sustainable debt securities in the euro area</a:t>
            </a:r>
            <a:endParaRPr lang="en-GB" dirty="0"/>
          </a:p>
        </p:txBody>
      </p:sp>
      <p:sp>
        <p:nvSpPr>
          <p:cNvPr id="4" name="Slide Number Placeholder 3">
            <a:extLst>
              <a:ext uri="{FF2B5EF4-FFF2-40B4-BE49-F238E27FC236}">
                <a16:creationId xmlns:a16="http://schemas.microsoft.com/office/drawing/2014/main" id="{042D50A4-499A-4554-A7FD-06301D83B83F}"/>
              </a:ext>
            </a:extLst>
          </p:cNvPr>
          <p:cNvSpPr>
            <a:spLocks noGrp="1"/>
          </p:cNvSpPr>
          <p:nvPr>
            <p:ph type="sldNum" sz="quarter" idx="10"/>
          </p:nvPr>
        </p:nvSpPr>
        <p:spPr/>
        <p:txBody>
          <a:bodyPr/>
          <a:lstStyle/>
          <a:p>
            <a:pPr>
              <a:defRPr/>
            </a:pPr>
            <a:fld id="{44320B71-EC71-4A7E-8C8A-9C555B387A1C}" type="slidenum">
              <a:rPr lang="en-GB" smtClean="0"/>
              <a:pPr>
                <a:defRPr/>
              </a:pPr>
              <a:t>8</a:t>
            </a:fld>
            <a:endParaRPr lang="en-GB" dirty="0"/>
          </a:p>
        </p:txBody>
      </p:sp>
      <p:sp>
        <p:nvSpPr>
          <p:cNvPr id="19" name="Freeform: Shape 18">
            <a:extLst>
              <a:ext uri="{FF2B5EF4-FFF2-40B4-BE49-F238E27FC236}">
                <a16:creationId xmlns:a16="http://schemas.microsoft.com/office/drawing/2014/main" id="{8D9462FF-A3DE-4090-91F9-7CB4C3FE71C0}"/>
              </a:ext>
            </a:extLst>
          </p:cNvPr>
          <p:cNvSpPr/>
          <p:nvPr/>
        </p:nvSpPr>
        <p:spPr>
          <a:xfrm>
            <a:off x="1099185" y="696485"/>
            <a:ext cx="2681485" cy="837551"/>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57150" marR="0" lvl="1" indent="-57150" algn="ctr" defTabSz="488950" rtl="0" eaLnBrk="1" fontAlgn="base" latinLnBrk="0" hangingPunct="1">
              <a:lnSpc>
                <a:spcPct val="90000"/>
              </a:lnSpc>
              <a:spcBef>
                <a:spcPct val="0"/>
              </a:spcBef>
              <a:spcAft>
                <a:spcPct val="15000"/>
              </a:spcAft>
              <a:buClrTx/>
              <a:buSzTx/>
              <a:buFontTx/>
              <a:buNone/>
              <a:tabLst/>
              <a:defRPr/>
            </a:pPr>
            <a:r>
              <a:rPr lang="en-GB" sz="1100" dirty="0">
                <a:solidFill>
                  <a:srgbClr val="585858">
                    <a:hueOff val="0"/>
                    <a:satOff val="0"/>
                    <a:lumOff val="0"/>
                    <a:alphaOff val="0"/>
                  </a:srgbClr>
                </a:solidFill>
                <a:latin typeface="Arial"/>
                <a:cs typeface="Arial"/>
              </a:rPr>
              <a:t>Th</a:t>
            </a:r>
            <a:r>
              <a:rPr kumimoji="0" lang="en-GB" sz="11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e amount outstanding of euro area (EA) issuances of sustainable debt securities by sustainability classification</a:t>
            </a:r>
          </a:p>
        </p:txBody>
      </p:sp>
      <p:sp>
        <p:nvSpPr>
          <p:cNvPr id="20" name="Rectangle 19">
            <a:extLst>
              <a:ext uri="{FF2B5EF4-FFF2-40B4-BE49-F238E27FC236}">
                <a16:creationId xmlns:a16="http://schemas.microsoft.com/office/drawing/2014/main" id="{7BB9491B-6631-4556-ACE6-581FA515403F}"/>
              </a:ext>
            </a:extLst>
          </p:cNvPr>
          <p:cNvSpPr/>
          <p:nvPr/>
        </p:nvSpPr>
        <p:spPr>
          <a:xfrm>
            <a:off x="284034" y="674782"/>
            <a:ext cx="822960" cy="8809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218" tIns="66358" rIns="89218" bIns="66358"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Measure</a:t>
            </a:r>
          </a:p>
        </p:txBody>
      </p:sp>
      <p:sp>
        <p:nvSpPr>
          <p:cNvPr id="21" name="Rectangle 20">
            <a:extLst>
              <a:ext uri="{FF2B5EF4-FFF2-40B4-BE49-F238E27FC236}">
                <a16:creationId xmlns:a16="http://schemas.microsoft.com/office/drawing/2014/main" id="{10F74E8D-ADC6-4C83-98C7-20BFB8502434}"/>
              </a:ext>
            </a:extLst>
          </p:cNvPr>
          <p:cNvSpPr/>
          <p:nvPr/>
        </p:nvSpPr>
        <p:spPr>
          <a:xfrm>
            <a:off x="1091375" y="1604213"/>
            <a:ext cx="2681487" cy="128202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171450" marR="0" lvl="1" indent="-171450"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lang="en-GB" sz="1100" kern="950" dirty="0"/>
              <a:t>Outstanding amount of sustainable debt securities issued by EA has </a:t>
            </a:r>
            <a:r>
              <a:rPr lang="en-GB" sz="1100" i="1" kern="950" dirty="0"/>
              <a:t>more than doubled in the last two years</a:t>
            </a:r>
            <a:r>
              <a:rPr lang="en-GB" sz="1100" kern="950" dirty="0"/>
              <a:t>, with </a:t>
            </a:r>
            <a:r>
              <a:rPr lang="en-GB" sz="1100" i="1" kern="950" dirty="0"/>
              <a:t>green </a:t>
            </a:r>
            <a:r>
              <a:rPr lang="en-GB" sz="1100" kern="950" dirty="0"/>
              <a:t>debt securities leading the market</a:t>
            </a:r>
          </a:p>
          <a:p>
            <a:pPr marL="171450" lvl="1" indent="-171450" defTabSz="488950">
              <a:lnSpc>
                <a:spcPct val="90000"/>
              </a:lnSpc>
              <a:spcAft>
                <a:spcPct val="15000"/>
              </a:spcAft>
              <a:buFont typeface="Arial" panose="020B0604020202020204" pitchFamily="34" charset="0"/>
              <a:buChar char="•"/>
              <a:defRPr/>
            </a:pPr>
            <a:r>
              <a:rPr lang="en-GB" sz="1100" kern="950" dirty="0"/>
              <a:t>The relevance of sustainable debt in the overall debt securities market remains </a:t>
            </a:r>
            <a:r>
              <a:rPr lang="en-GB" sz="1100" i="1" kern="950" dirty="0"/>
              <a:t>minor</a:t>
            </a:r>
            <a:endParaRPr kumimoji="0" lang="en-GB" sz="1100" b="0" i="1"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AFAFBC49-897B-4D94-8E34-6AFC91DFED70}"/>
              </a:ext>
            </a:extLst>
          </p:cNvPr>
          <p:cNvSpPr/>
          <p:nvPr/>
        </p:nvSpPr>
        <p:spPr>
          <a:xfrm>
            <a:off x="276224" y="1576893"/>
            <a:ext cx="822960" cy="13287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Key findings</a:t>
            </a:r>
          </a:p>
        </p:txBody>
      </p:sp>
      <p:sp>
        <p:nvSpPr>
          <p:cNvPr id="25" name="Freeform: Shape 24">
            <a:extLst>
              <a:ext uri="{FF2B5EF4-FFF2-40B4-BE49-F238E27FC236}">
                <a16:creationId xmlns:a16="http://schemas.microsoft.com/office/drawing/2014/main" id="{B238AE2B-422E-4D69-8910-AEAD3C9A236F}"/>
              </a:ext>
            </a:extLst>
          </p:cNvPr>
          <p:cNvSpPr/>
          <p:nvPr/>
        </p:nvSpPr>
        <p:spPr>
          <a:xfrm>
            <a:off x="1099183" y="2973389"/>
            <a:ext cx="2681487" cy="837551"/>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rial" panose="020B060402020202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rial" panose="020B060402020202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Times New Roman" panose="02020603050405020304" pitchFamily="18" charset="0"/>
              </a:rPr>
              <a:t>All assurance levels are considered (self-labelled, with a second-party-opinion, certified)</a:t>
            </a:r>
          </a:p>
          <a:p>
            <a:pPr marL="171450" indent="-171450" fontAlgn="auto">
              <a:spcBef>
                <a:spcPts val="0"/>
              </a:spcBef>
              <a:spcAft>
                <a:spcPts val="0"/>
              </a:spcAft>
              <a:buFont typeface="Arial" panose="020B0604020202020204" pitchFamily="34" charset="0"/>
              <a:buChar char="•"/>
              <a:defRPr/>
            </a:pPr>
            <a:r>
              <a:rPr lang="en-US" sz="1000" dirty="0">
                <a:latin typeface="Arial" panose="020B0604020202020204" pitchFamily="34" charset="0"/>
                <a:cs typeface="Times New Roman" panose="02020603050405020304" pitchFamily="18" charset="0"/>
              </a:rPr>
              <a:t>No restriction on underlying standards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rial" panose="020B0604020202020204" pitchFamily="34" charset="0"/>
              <a:cs typeface="Times New Roman" panose="02020603050405020304" pitchFamily="18" charset="0"/>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000" b="1" kern="1200" dirty="0">
              <a:solidFill>
                <a:schemeClr val="bg1"/>
              </a:solidFill>
              <a:latin typeface="+mn-lt"/>
              <a:ea typeface="+mn-ea"/>
              <a:cs typeface="+mn-cs"/>
            </a:endParaRPr>
          </a:p>
        </p:txBody>
      </p:sp>
      <p:sp>
        <p:nvSpPr>
          <p:cNvPr id="26" name="Rectangle 25">
            <a:extLst>
              <a:ext uri="{FF2B5EF4-FFF2-40B4-BE49-F238E27FC236}">
                <a16:creationId xmlns:a16="http://schemas.microsoft.com/office/drawing/2014/main" id="{2DB55863-5197-4301-9AA9-93602597AFFA}"/>
              </a:ext>
            </a:extLst>
          </p:cNvPr>
          <p:cNvSpPr/>
          <p:nvPr/>
        </p:nvSpPr>
        <p:spPr>
          <a:xfrm>
            <a:off x="268416" y="2951688"/>
            <a:ext cx="822960" cy="8809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Caveats</a:t>
            </a:r>
          </a:p>
        </p:txBody>
      </p:sp>
      <p:graphicFrame>
        <p:nvGraphicFramePr>
          <p:cNvPr id="2" name="Table 30">
            <a:extLst>
              <a:ext uri="{FF2B5EF4-FFF2-40B4-BE49-F238E27FC236}">
                <a16:creationId xmlns:a16="http://schemas.microsoft.com/office/drawing/2014/main" id="{3EE11BBD-4957-44FA-AC7B-37D43B19880F}"/>
              </a:ext>
            </a:extLst>
          </p:cNvPr>
          <p:cNvGraphicFramePr>
            <a:graphicFrameLocks noGrp="1"/>
          </p:cNvGraphicFramePr>
          <p:nvPr>
            <p:extLst>
              <p:ext uri="{D42A27DB-BD31-4B8C-83A1-F6EECF244321}">
                <p14:modId xmlns:p14="http://schemas.microsoft.com/office/powerpoint/2010/main" val="330138955"/>
              </p:ext>
            </p:extLst>
          </p:nvPr>
        </p:nvGraphicFramePr>
        <p:xfrm>
          <a:off x="4203166" y="3916977"/>
          <a:ext cx="4171150" cy="708660"/>
        </p:xfrm>
        <a:graphic>
          <a:graphicData uri="http://schemas.openxmlformats.org/drawingml/2006/table">
            <a:tbl>
              <a:tblPr firstRow="1" bandRow="1">
                <a:tableStyleId>{5C22544A-7EE6-4342-B048-85BDC9FD1C3A}</a:tableStyleId>
              </a:tblPr>
              <a:tblGrid>
                <a:gridCol w="4171150">
                  <a:extLst>
                    <a:ext uri="{9D8B030D-6E8A-4147-A177-3AD203B41FA5}">
                      <a16:colId xmlns:a16="http://schemas.microsoft.com/office/drawing/2014/main" val="2764813780"/>
                    </a:ext>
                  </a:extLst>
                </a:gridCol>
              </a:tblGrid>
              <a:tr h="414572">
                <a:tc>
                  <a:txBody>
                    <a:bodyPr/>
                    <a:lstStyle/>
                    <a:p>
                      <a:pPr>
                        <a:spcBef>
                          <a:spcPts val="0"/>
                        </a:spcBef>
                      </a:pPr>
                      <a:r>
                        <a:rPr lang="en-GB" sz="650" b="0" kern="950" dirty="0">
                          <a:solidFill>
                            <a:srgbClr val="003299"/>
                          </a:solidFill>
                          <a:effectLst/>
                          <a:latin typeface="Arial" panose="020B0604020202020204" pitchFamily="34" charset="0"/>
                          <a:ea typeface="Times New Roman" panose="02020603050405020304" pitchFamily="18" charset="0"/>
                          <a:cs typeface="Sendnya"/>
                        </a:rPr>
                        <a:t>Source: Centralised Securities Database (CSDB)</a:t>
                      </a:r>
                    </a:p>
                    <a:p>
                      <a:pPr>
                        <a:spcBef>
                          <a:spcPts val="0"/>
                        </a:spcBef>
                      </a:pPr>
                      <a:r>
                        <a:rPr lang="en-GB" sz="650" b="0" kern="950" dirty="0">
                          <a:solidFill>
                            <a:srgbClr val="003299"/>
                          </a:solidFill>
                          <a:effectLst/>
                          <a:latin typeface="Arial" panose="020B0604020202020204" pitchFamily="34" charset="0"/>
                          <a:ea typeface="+mn-ea"/>
                          <a:cs typeface="+mn-cs"/>
                        </a:rPr>
                        <a:t>Notes: Observed amounts refer to the last day of the reference period. The share of total issuances represents the amount of all sustainable securities as a share of the outstanding amounts of all debt securities issued in the euro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50" b="0" kern="950" dirty="0">
                          <a:solidFill>
                            <a:srgbClr val="003299"/>
                          </a:solidFill>
                          <a:effectLst/>
                          <a:latin typeface="Arial" panose="020B0604020202020204" pitchFamily="34" charset="0"/>
                        </a:rPr>
                        <a:t>Sustainability classification: Green, Social, Sustainability, Sustainability-linked</a:t>
                      </a:r>
                      <a:endParaRPr lang="en-US" sz="650" b="0" kern="950" dirty="0">
                        <a:solidFill>
                          <a:srgbClr val="003299"/>
                        </a:solidFill>
                        <a:effectLst/>
                        <a:latin typeface="Arial" panose="020B0604020202020204" pitchFamily="34" charset="0"/>
                        <a:ea typeface="+mn-ea"/>
                        <a:cs typeface="+mn-cs"/>
                      </a:endParaRPr>
                    </a:p>
                    <a:p>
                      <a:pPr>
                        <a:spcBef>
                          <a:spcPts val="0"/>
                        </a:spcBef>
                      </a:pPr>
                      <a:endParaRPr lang="en-GB" sz="800" b="0" kern="950" dirty="0">
                        <a:solidFill>
                          <a:srgbClr val="003299"/>
                        </a:solidFill>
                        <a:effectLst/>
                        <a:latin typeface="Arial" panose="020B0604020202020204" pitchFamily="34" charset="0"/>
                        <a:ea typeface="Times New Roman" panose="02020603050405020304" pitchFamily="18" charset="0"/>
                        <a:cs typeface="Sendnya"/>
                      </a:endParaRPr>
                    </a:p>
                  </a:txBody>
                  <a:tcPr>
                    <a:solidFill>
                      <a:schemeClr val="bg1"/>
                    </a:solidFill>
                  </a:tcPr>
                </a:tc>
                <a:extLst>
                  <a:ext uri="{0D108BD9-81ED-4DB2-BD59-A6C34878D82A}">
                    <a16:rowId xmlns:a16="http://schemas.microsoft.com/office/drawing/2014/main" val="1589689233"/>
                  </a:ext>
                </a:extLst>
              </a:tr>
            </a:tbl>
          </a:graphicData>
        </a:graphic>
      </p:graphicFrame>
      <p:graphicFrame>
        <p:nvGraphicFramePr>
          <p:cNvPr id="35" name="Table 30">
            <a:extLst>
              <a:ext uri="{FF2B5EF4-FFF2-40B4-BE49-F238E27FC236}">
                <a16:creationId xmlns:a16="http://schemas.microsoft.com/office/drawing/2014/main" id="{143D9E12-5196-46E2-8951-BED2AC019CCC}"/>
              </a:ext>
            </a:extLst>
          </p:cNvPr>
          <p:cNvGraphicFramePr>
            <a:graphicFrameLocks noGrp="1"/>
          </p:cNvGraphicFramePr>
          <p:nvPr>
            <p:extLst>
              <p:ext uri="{D42A27DB-BD31-4B8C-83A1-F6EECF244321}">
                <p14:modId xmlns:p14="http://schemas.microsoft.com/office/powerpoint/2010/main" val="1430280911"/>
              </p:ext>
            </p:extLst>
          </p:nvPr>
        </p:nvGraphicFramePr>
        <p:xfrm>
          <a:off x="3909063" y="764899"/>
          <a:ext cx="4635031" cy="217223"/>
        </p:xfrm>
        <a:graphic>
          <a:graphicData uri="http://schemas.openxmlformats.org/drawingml/2006/table">
            <a:tbl>
              <a:tblPr firstRow="1" bandRow="1">
                <a:tableStyleId>{5C22544A-7EE6-4342-B048-85BDC9FD1C3A}</a:tableStyleId>
              </a:tblPr>
              <a:tblGrid>
                <a:gridCol w="4635031">
                  <a:extLst>
                    <a:ext uri="{9D8B030D-6E8A-4147-A177-3AD203B41FA5}">
                      <a16:colId xmlns:a16="http://schemas.microsoft.com/office/drawing/2014/main" val="2764813780"/>
                    </a:ext>
                  </a:extLst>
                </a:gridCol>
              </a:tblGrid>
              <a:tr h="217223">
                <a:tc>
                  <a:txBody>
                    <a:bodyPr/>
                    <a:lstStyle/>
                    <a:p>
                      <a:pPr algn="ctr"/>
                      <a:r>
                        <a:rPr lang="en-GB" sz="800" b="0" kern="600" dirty="0">
                          <a:solidFill>
                            <a:srgbClr val="003299"/>
                          </a:solidFill>
                          <a:effectLst/>
                          <a:latin typeface="Arial" panose="020B0604020202020204" pitchFamily="34" charset="0"/>
                          <a:ea typeface="Times New Roman" panose="02020603050405020304" pitchFamily="18" charset="0"/>
                          <a:cs typeface="Sendnya"/>
                        </a:rPr>
                        <a:t>left-hand scale: EUR billions, outstanding amounts; at face value; right-hand scale: </a:t>
                      </a:r>
                      <a:r>
                        <a:rPr lang="en-GB" altLang="en-US" sz="800" b="0" kern="600" dirty="0">
                          <a:solidFill>
                            <a:srgbClr val="003299"/>
                          </a:solidFill>
                          <a:latin typeface="Arial" panose="020B0604020202020204" pitchFamily="34" charset="0"/>
                        </a:rPr>
                        <a:t>percentages</a:t>
                      </a:r>
                      <a:endParaRPr lang="en-GB" sz="800" b="0" dirty="0"/>
                    </a:p>
                  </a:txBody>
                  <a:tcPr>
                    <a:solidFill>
                      <a:schemeClr val="bg1"/>
                    </a:solidFill>
                  </a:tcPr>
                </a:tc>
                <a:extLst>
                  <a:ext uri="{0D108BD9-81ED-4DB2-BD59-A6C34878D82A}">
                    <a16:rowId xmlns:a16="http://schemas.microsoft.com/office/drawing/2014/main" val="1589689233"/>
                  </a:ext>
                </a:extLst>
              </a:tr>
            </a:tbl>
          </a:graphicData>
        </a:graphic>
      </p:graphicFrame>
      <p:cxnSp>
        <p:nvCxnSpPr>
          <p:cNvPr id="41" name="Straight Connector 40">
            <a:extLst>
              <a:ext uri="{FF2B5EF4-FFF2-40B4-BE49-F238E27FC236}">
                <a16:creationId xmlns:a16="http://schemas.microsoft.com/office/drawing/2014/main" id="{67CB4A80-3772-4744-85BF-3C72C8BD5F95}"/>
              </a:ext>
            </a:extLst>
          </p:cNvPr>
          <p:cNvCxnSpPr/>
          <p:nvPr/>
        </p:nvCxnSpPr>
        <p:spPr bwMode="auto">
          <a:xfrm>
            <a:off x="4224936" y="3857385"/>
            <a:ext cx="4172432"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6" name="Picture 5">
            <a:extLst>
              <a:ext uri="{FF2B5EF4-FFF2-40B4-BE49-F238E27FC236}">
                <a16:creationId xmlns:a16="http://schemas.microsoft.com/office/drawing/2014/main" id="{368E3413-18F5-483A-954B-278B4907F97D}"/>
              </a:ext>
            </a:extLst>
          </p:cNvPr>
          <p:cNvPicPr>
            <a:picLocks noChangeAspect="1"/>
          </p:cNvPicPr>
          <p:nvPr/>
        </p:nvPicPr>
        <p:blipFill>
          <a:blip r:embed="rId3"/>
          <a:stretch>
            <a:fillRect/>
          </a:stretch>
        </p:blipFill>
        <p:spPr>
          <a:xfrm>
            <a:off x="3909063" y="1061432"/>
            <a:ext cx="4950904" cy="2658186"/>
          </a:xfrm>
          <a:prstGeom prst="rect">
            <a:avLst/>
          </a:prstGeom>
        </p:spPr>
      </p:pic>
    </p:spTree>
    <p:extLst>
      <p:ext uri="{BB962C8B-B14F-4D97-AF65-F5344CB8AC3E}">
        <p14:creationId xmlns:p14="http://schemas.microsoft.com/office/powerpoint/2010/main" val="248897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82172-5B80-4A80-8F41-52B9A2F00B3F}"/>
              </a:ext>
            </a:extLst>
          </p:cNvPr>
          <p:cNvSpPr>
            <a:spLocks noGrp="1"/>
          </p:cNvSpPr>
          <p:nvPr>
            <p:ph type="title"/>
          </p:nvPr>
        </p:nvSpPr>
        <p:spPr/>
        <p:txBody>
          <a:bodyPr/>
          <a:lstStyle/>
          <a:p>
            <a:r>
              <a:rPr lang="en-GB" altLang="en-US" sz="1800" dirty="0"/>
              <a:t>Issuances and holdings of green debt securities by sector</a:t>
            </a:r>
            <a:endParaRPr lang="en-GB" dirty="0"/>
          </a:p>
        </p:txBody>
      </p:sp>
      <p:sp>
        <p:nvSpPr>
          <p:cNvPr id="4" name="Slide Number Placeholder 3">
            <a:extLst>
              <a:ext uri="{FF2B5EF4-FFF2-40B4-BE49-F238E27FC236}">
                <a16:creationId xmlns:a16="http://schemas.microsoft.com/office/drawing/2014/main" id="{042D50A4-499A-4554-A7FD-06301D83B83F}"/>
              </a:ext>
            </a:extLst>
          </p:cNvPr>
          <p:cNvSpPr>
            <a:spLocks noGrp="1"/>
          </p:cNvSpPr>
          <p:nvPr>
            <p:ph type="sldNum" sz="quarter" idx="10"/>
          </p:nvPr>
        </p:nvSpPr>
        <p:spPr/>
        <p:txBody>
          <a:bodyPr/>
          <a:lstStyle/>
          <a:p>
            <a:pPr>
              <a:defRPr/>
            </a:pPr>
            <a:fld id="{44320B71-EC71-4A7E-8C8A-9C555B387A1C}" type="slidenum">
              <a:rPr lang="en-GB" smtClean="0"/>
              <a:pPr>
                <a:defRPr/>
              </a:pPr>
              <a:t>9</a:t>
            </a:fld>
            <a:endParaRPr lang="en-GB" dirty="0"/>
          </a:p>
        </p:txBody>
      </p:sp>
      <p:sp>
        <p:nvSpPr>
          <p:cNvPr id="19" name="Freeform: Shape 18">
            <a:extLst>
              <a:ext uri="{FF2B5EF4-FFF2-40B4-BE49-F238E27FC236}">
                <a16:creationId xmlns:a16="http://schemas.microsoft.com/office/drawing/2014/main" id="{8D9462FF-A3DE-4090-91F9-7CB4C3FE71C0}"/>
              </a:ext>
            </a:extLst>
          </p:cNvPr>
          <p:cNvSpPr/>
          <p:nvPr/>
        </p:nvSpPr>
        <p:spPr>
          <a:xfrm>
            <a:off x="1091376" y="813158"/>
            <a:ext cx="2573908" cy="837551"/>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57150" marR="0" lvl="1" indent="-57150" defTabSz="488950" rtl="0" eaLnBrk="1" fontAlgn="base" latinLnBrk="0" hangingPunct="1">
              <a:lnSpc>
                <a:spcPct val="90000"/>
              </a:lnSpc>
              <a:spcBef>
                <a:spcPct val="0"/>
              </a:spcBef>
              <a:spcAft>
                <a:spcPct val="15000"/>
              </a:spcAft>
              <a:buClrTx/>
              <a:buSzTx/>
              <a:buFontTx/>
              <a:buNone/>
              <a:tabLst/>
              <a:defRPr/>
            </a:pPr>
            <a:r>
              <a:rPr lang="en-GB" sz="1100" dirty="0">
                <a:solidFill>
                  <a:srgbClr val="585858">
                    <a:hueOff val="0"/>
                    <a:satOff val="0"/>
                    <a:lumOff val="0"/>
                    <a:alphaOff val="0"/>
                  </a:srgbClr>
                </a:solidFill>
                <a:latin typeface="Arial"/>
                <a:cs typeface="Arial"/>
              </a:rPr>
              <a:t>Th</a:t>
            </a:r>
            <a:r>
              <a:rPr kumimoji="0" lang="en-GB" sz="1100" b="0" i="0"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rPr>
              <a:t>e amount outstanding of euro area (EA) issuances and holdings of green debt securities by sector</a:t>
            </a:r>
          </a:p>
        </p:txBody>
      </p:sp>
      <p:sp>
        <p:nvSpPr>
          <p:cNvPr id="20" name="Rectangle 19">
            <a:extLst>
              <a:ext uri="{FF2B5EF4-FFF2-40B4-BE49-F238E27FC236}">
                <a16:creationId xmlns:a16="http://schemas.microsoft.com/office/drawing/2014/main" id="{7BB9491B-6631-4556-ACE6-581FA515403F}"/>
              </a:ext>
            </a:extLst>
          </p:cNvPr>
          <p:cNvSpPr/>
          <p:nvPr/>
        </p:nvSpPr>
        <p:spPr>
          <a:xfrm>
            <a:off x="276224" y="791455"/>
            <a:ext cx="822960" cy="8809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218" tIns="66358" rIns="89218" bIns="66358"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Measure</a:t>
            </a:r>
          </a:p>
        </p:txBody>
      </p:sp>
      <p:sp>
        <p:nvSpPr>
          <p:cNvPr id="21" name="Rectangle 20">
            <a:extLst>
              <a:ext uri="{FF2B5EF4-FFF2-40B4-BE49-F238E27FC236}">
                <a16:creationId xmlns:a16="http://schemas.microsoft.com/office/drawing/2014/main" id="{10F74E8D-ADC6-4C83-98C7-20BFB8502434}"/>
              </a:ext>
            </a:extLst>
          </p:cNvPr>
          <p:cNvSpPr/>
          <p:nvPr/>
        </p:nvSpPr>
        <p:spPr>
          <a:xfrm>
            <a:off x="1091376" y="1844947"/>
            <a:ext cx="2573908" cy="157663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171450" marR="0" lvl="1" indent="-171450"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endParaRPr lang="en-GB" sz="1000" kern="0" dirty="0">
              <a:latin typeface="Arial" panose="020B0604020202020204" pitchFamily="34" charset="0"/>
              <a:cs typeface="Times New Roman" panose="02020603050405020304" pitchFamily="18" charset="0"/>
            </a:endParaRPr>
          </a:p>
          <a:p>
            <a:pPr marL="171450" marR="0" lvl="1" indent="-171450"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lang="en-GB" sz="1000" kern="0" dirty="0">
                <a:latin typeface="Arial" panose="020B0604020202020204" pitchFamily="34" charset="0"/>
                <a:cs typeface="Times New Roman" panose="02020603050405020304" pitchFamily="18" charset="0"/>
              </a:rPr>
              <a:t>Government, MFIs and NFCs are the leading issuing sectors of green debt securities in the EA, with comparable market shares;</a:t>
            </a:r>
          </a:p>
          <a:p>
            <a:pPr marL="171450" marR="0" lvl="1" indent="-171450"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lang="en-GB" sz="1000" kern="0" dirty="0">
                <a:latin typeface="Arial" panose="020B0604020202020204" pitchFamily="34" charset="0"/>
                <a:cs typeface="Times New Roman" panose="02020603050405020304" pitchFamily="18" charset="0"/>
              </a:rPr>
              <a:t>OFIs (mostly investment funds) are the main investors on green debt securities, followed by MFIs, including NCBs;</a:t>
            </a:r>
          </a:p>
          <a:p>
            <a:pPr marL="171450" marR="0" lvl="1" indent="-171450"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lang="en-GB" sz="1000" kern="0" dirty="0">
                <a:latin typeface="Arial" panose="020B0604020202020204" pitchFamily="34" charset="0"/>
                <a:cs typeface="Times New Roman" panose="02020603050405020304" pitchFamily="18" charset="0"/>
              </a:rPr>
              <a:t>Households invest on green debt securities only indirectly via investment funds</a:t>
            </a:r>
          </a:p>
          <a:p>
            <a:pPr marL="171450" marR="0" lvl="1" indent="-171450"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endParaRPr kumimoji="0" lang="en-GB" sz="1100" b="0" i="1" u="none" strike="noStrike" kern="1200" cap="none" spc="0" normalizeH="0" baseline="0" noProof="0" dirty="0">
              <a:ln>
                <a:noFill/>
              </a:ln>
              <a:solidFill>
                <a:srgbClr val="585858">
                  <a:hueOff val="0"/>
                  <a:satOff val="0"/>
                  <a:lumOff val="0"/>
                  <a:alphaOff val="0"/>
                </a:srgbClr>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AFAFBC49-897B-4D94-8E34-6AFC91DFED70}"/>
              </a:ext>
            </a:extLst>
          </p:cNvPr>
          <p:cNvSpPr/>
          <p:nvPr/>
        </p:nvSpPr>
        <p:spPr>
          <a:xfrm>
            <a:off x="276224" y="1823245"/>
            <a:ext cx="815152" cy="16137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Key findings</a:t>
            </a:r>
          </a:p>
        </p:txBody>
      </p:sp>
      <p:sp>
        <p:nvSpPr>
          <p:cNvPr id="25" name="Freeform: Shape 24">
            <a:extLst>
              <a:ext uri="{FF2B5EF4-FFF2-40B4-BE49-F238E27FC236}">
                <a16:creationId xmlns:a16="http://schemas.microsoft.com/office/drawing/2014/main" id="{B238AE2B-422E-4D69-8910-AEAD3C9A236F}"/>
              </a:ext>
            </a:extLst>
          </p:cNvPr>
          <p:cNvSpPr/>
          <p:nvPr/>
        </p:nvSpPr>
        <p:spPr>
          <a:xfrm>
            <a:off x="1091500" y="3662889"/>
            <a:ext cx="2573908" cy="837551"/>
          </a:xfrm>
          <a:custGeom>
            <a:avLst/>
            <a:gdLst>
              <a:gd name="connsiteX0" fmla="*/ 144780 w 868660"/>
              <a:gd name="connsiteY0" fmla="*/ 0 h 1957998"/>
              <a:gd name="connsiteX1" fmla="*/ 723880 w 868660"/>
              <a:gd name="connsiteY1" fmla="*/ 0 h 1957998"/>
              <a:gd name="connsiteX2" fmla="*/ 868660 w 868660"/>
              <a:gd name="connsiteY2" fmla="*/ 144780 h 1957998"/>
              <a:gd name="connsiteX3" fmla="*/ 868660 w 868660"/>
              <a:gd name="connsiteY3" fmla="*/ 1957998 h 1957998"/>
              <a:gd name="connsiteX4" fmla="*/ 868660 w 868660"/>
              <a:gd name="connsiteY4" fmla="*/ 1957998 h 1957998"/>
              <a:gd name="connsiteX5" fmla="*/ 0 w 868660"/>
              <a:gd name="connsiteY5" fmla="*/ 1957998 h 1957998"/>
              <a:gd name="connsiteX6" fmla="*/ 0 w 868660"/>
              <a:gd name="connsiteY6" fmla="*/ 1957998 h 1957998"/>
              <a:gd name="connsiteX7" fmla="*/ 0 w 868660"/>
              <a:gd name="connsiteY7" fmla="*/ 144780 h 1957998"/>
              <a:gd name="connsiteX8" fmla="*/ 144780 w 868660"/>
              <a:gd name="connsiteY8" fmla="*/ 0 h 19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60" h="1957998">
                <a:moveTo>
                  <a:pt x="868660" y="326341"/>
                </a:moveTo>
                <a:lnTo>
                  <a:pt x="868660" y="1631657"/>
                </a:lnTo>
                <a:cubicBezTo>
                  <a:pt x="868660" y="1811891"/>
                  <a:pt x="839903" y="1957998"/>
                  <a:pt x="804429" y="1957998"/>
                </a:cubicBezTo>
                <a:lnTo>
                  <a:pt x="0" y="1957998"/>
                </a:lnTo>
                <a:lnTo>
                  <a:pt x="0" y="1957998"/>
                </a:lnTo>
                <a:lnTo>
                  <a:pt x="0" y="0"/>
                </a:lnTo>
                <a:lnTo>
                  <a:pt x="0" y="0"/>
                </a:lnTo>
                <a:lnTo>
                  <a:pt x="804429" y="0"/>
                </a:lnTo>
                <a:cubicBezTo>
                  <a:pt x="839903" y="0"/>
                  <a:pt x="868660" y="146107"/>
                  <a:pt x="868660" y="32634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33844" rIns="133844" bIns="133844" numCol="1" spcCol="1270" anchor="ctr" anchorCtr="0">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rial" panose="020B060402020202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rial" panose="020B060402020202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Times New Roman" panose="02020603050405020304" pitchFamily="18" charset="0"/>
              </a:rPr>
              <a:t>All assurance levels are considered (self-labelled, with a second-party-opinion, certified)</a:t>
            </a:r>
          </a:p>
          <a:p>
            <a:pPr marL="171450" indent="-171450" fontAlgn="auto">
              <a:spcBef>
                <a:spcPts val="0"/>
              </a:spcBef>
              <a:spcAft>
                <a:spcPts val="0"/>
              </a:spcAft>
              <a:buFont typeface="Arial" panose="020B0604020202020204" pitchFamily="34" charset="0"/>
              <a:buChar char="•"/>
              <a:defRPr/>
            </a:pPr>
            <a:r>
              <a:rPr lang="en-US" sz="1000" dirty="0">
                <a:latin typeface="Arial" panose="020B0604020202020204" pitchFamily="34" charset="0"/>
                <a:cs typeface="Times New Roman" panose="02020603050405020304" pitchFamily="18" charset="0"/>
              </a:rPr>
              <a:t>No restriction on underlying standards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rial" panose="020B0604020202020204" pitchFamily="34" charset="0"/>
              <a:cs typeface="Times New Roman" panose="02020603050405020304" pitchFamily="18" charset="0"/>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000" b="1" kern="1200" dirty="0">
              <a:solidFill>
                <a:schemeClr val="bg1"/>
              </a:solidFill>
              <a:latin typeface="+mn-lt"/>
              <a:ea typeface="+mn-ea"/>
              <a:cs typeface="+mn-cs"/>
            </a:endParaRPr>
          </a:p>
        </p:txBody>
      </p:sp>
      <p:sp>
        <p:nvSpPr>
          <p:cNvPr id="26" name="Rectangle 25">
            <a:extLst>
              <a:ext uri="{FF2B5EF4-FFF2-40B4-BE49-F238E27FC236}">
                <a16:creationId xmlns:a16="http://schemas.microsoft.com/office/drawing/2014/main" id="{2DB55863-5197-4301-9AA9-93602597AFFA}"/>
              </a:ext>
            </a:extLst>
          </p:cNvPr>
          <p:cNvSpPr/>
          <p:nvPr/>
        </p:nvSpPr>
        <p:spPr>
          <a:xfrm>
            <a:off x="276224" y="3631191"/>
            <a:ext cx="822960" cy="8809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08" tIns="64453" rIns="85408" bIns="6445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Arial"/>
                <a:ea typeface="+mn-ea"/>
                <a:cs typeface="Arial"/>
              </a:rPr>
              <a:t>Caveats</a:t>
            </a:r>
          </a:p>
        </p:txBody>
      </p:sp>
      <p:graphicFrame>
        <p:nvGraphicFramePr>
          <p:cNvPr id="2" name="Table 30">
            <a:extLst>
              <a:ext uri="{FF2B5EF4-FFF2-40B4-BE49-F238E27FC236}">
                <a16:creationId xmlns:a16="http://schemas.microsoft.com/office/drawing/2014/main" id="{3EE11BBD-4957-44FA-AC7B-37D43B19880F}"/>
              </a:ext>
            </a:extLst>
          </p:cNvPr>
          <p:cNvGraphicFramePr>
            <a:graphicFrameLocks noGrp="1"/>
          </p:cNvGraphicFramePr>
          <p:nvPr>
            <p:extLst>
              <p:ext uri="{D42A27DB-BD31-4B8C-83A1-F6EECF244321}">
                <p14:modId xmlns:p14="http://schemas.microsoft.com/office/powerpoint/2010/main" val="1591857015"/>
              </p:ext>
            </p:extLst>
          </p:nvPr>
        </p:nvGraphicFramePr>
        <p:xfrm>
          <a:off x="4224936" y="3571542"/>
          <a:ext cx="4171150" cy="982980"/>
        </p:xfrm>
        <a:graphic>
          <a:graphicData uri="http://schemas.openxmlformats.org/drawingml/2006/table">
            <a:tbl>
              <a:tblPr firstRow="1" bandRow="1">
                <a:tableStyleId>{5C22544A-7EE6-4342-B048-85BDC9FD1C3A}</a:tableStyleId>
              </a:tblPr>
              <a:tblGrid>
                <a:gridCol w="4171150">
                  <a:extLst>
                    <a:ext uri="{9D8B030D-6E8A-4147-A177-3AD203B41FA5}">
                      <a16:colId xmlns:a16="http://schemas.microsoft.com/office/drawing/2014/main" val="2764813780"/>
                    </a:ext>
                  </a:extLst>
                </a:gridCol>
              </a:tblGrid>
              <a:tr h="41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50" b="0" kern="950" dirty="0">
                          <a:solidFill>
                            <a:srgbClr val="003299"/>
                          </a:solidFill>
                          <a:effectLst/>
                          <a:latin typeface="Arial" panose="020B0604020202020204" pitchFamily="34" charset="0"/>
                          <a:ea typeface="Times New Roman" panose="02020603050405020304" pitchFamily="18" charset="0"/>
                          <a:cs typeface="Sendnya"/>
                        </a:rPr>
                        <a:t>Source: CSDB and Securities Holdings Statistics (SHS)</a:t>
                      </a:r>
                    </a:p>
                    <a:p>
                      <a:pPr>
                        <a:spcBef>
                          <a:spcPts val="0"/>
                        </a:spcBef>
                      </a:pPr>
                      <a:r>
                        <a:rPr lang="en-GB" sz="650" b="0" kern="950" dirty="0">
                          <a:solidFill>
                            <a:srgbClr val="003299"/>
                          </a:solidFill>
                          <a:effectLst/>
                          <a:latin typeface="Arial" panose="020B0604020202020204" pitchFamily="34" charset="0"/>
                          <a:ea typeface="+mn-ea"/>
                          <a:cs typeface="+mn-cs"/>
                        </a:rPr>
                        <a:t>Notes: Observed amounts refer to the last day of the reference period. </a:t>
                      </a:r>
                    </a:p>
                    <a:p>
                      <a:pPr>
                        <a:spcBef>
                          <a:spcPts val="0"/>
                        </a:spcBef>
                      </a:pPr>
                      <a:r>
                        <a:rPr lang="en-GB" sz="650" b="0" kern="950" dirty="0">
                          <a:solidFill>
                            <a:srgbClr val="003299"/>
                          </a:solidFill>
                          <a:effectLst/>
                          <a:latin typeface="Arial" panose="020B0604020202020204" pitchFamily="34" charset="0"/>
                          <a:ea typeface="+mn-ea"/>
                          <a:cs typeface="+mn-cs"/>
                        </a:rPr>
                        <a:t>Government: General Government</a:t>
                      </a:r>
                    </a:p>
                    <a:p>
                      <a:pPr>
                        <a:spcBef>
                          <a:spcPts val="0"/>
                        </a:spcBef>
                      </a:pPr>
                      <a:r>
                        <a:rPr lang="en-GB" sz="650" b="0" kern="950" dirty="0">
                          <a:solidFill>
                            <a:srgbClr val="003299"/>
                          </a:solidFill>
                          <a:effectLst/>
                          <a:latin typeface="Arial" panose="020B0604020202020204" pitchFamily="34" charset="0"/>
                          <a:ea typeface="+mn-ea"/>
                          <a:cs typeface="+mn-cs"/>
                        </a:rPr>
                        <a:t>Monetary Financial Institutions (MFIs): Central Bank (CB), Deposit-taking corporations except the central bank, Money market funds</a:t>
                      </a:r>
                    </a:p>
                    <a:p>
                      <a:pPr>
                        <a:spcBef>
                          <a:spcPts val="0"/>
                        </a:spcBef>
                      </a:pPr>
                      <a:r>
                        <a:rPr lang="en-GB" sz="650" b="0" kern="950" dirty="0">
                          <a:solidFill>
                            <a:srgbClr val="003299"/>
                          </a:solidFill>
                          <a:effectLst/>
                          <a:latin typeface="Arial" panose="020B0604020202020204" pitchFamily="34" charset="0"/>
                          <a:ea typeface="+mn-ea"/>
                          <a:cs typeface="+mn-cs"/>
                        </a:rPr>
                        <a:t>Non-Financial Corporations (NFCs)</a:t>
                      </a:r>
                    </a:p>
                    <a:p>
                      <a:pPr>
                        <a:spcBef>
                          <a:spcPts val="0"/>
                        </a:spcBef>
                      </a:pPr>
                      <a:r>
                        <a:rPr lang="en-GB" sz="650" b="0" kern="950" dirty="0">
                          <a:solidFill>
                            <a:srgbClr val="003299"/>
                          </a:solidFill>
                          <a:effectLst/>
                          <a:latin typeface="Arial" panose="020B0604020202020204" pitchFamily="34" charset="0"/>
                          <a:ea typeface="+mn-ea"/>
                          <a:cs typeface="+mn-cs"/>
                        </a:rPr>
                        <a:t>Other Financial Institutions (OFIs): Non-MMF investment funds, Other financial intermediaries except ICPFs, Financial auxiliaries, Captive financial institutions and money lenders, Insurance corporations, Pension funds</a:t>
                      </a:r>
                    </a:p>
                    <a:p>
                      <a:pPr>
                        <a:spcBef>
                          <a:spcPts val="0"/>
                        </a:spcBef>
                      </a:pPr>
                      <a:r>
                        <a:rPr lang="en-GB" sz="650" b="0" kern="950" dirty="0">
                          <a:solidFill>
                            <a:srgbClr val="003299"/>
                          </a:solidFill>
                          <a:effectLst/>
                          <a:latin typeface="Arial" panose="020B0604020202020204" pitchFamily="34" charset="0"/>
                          <a:ea typeface="+mn-ea"/>
                          <a:cs typeface="+mn-cs"/>
                        </a:rPr>
                        <a:t>Households: Households and non profit institutions serving households</a:t>
                      </a:r>
                      <a:endParaRPr lang="en-GB" sz="800" b="0" kern="950" dirty="0">
                        <a:solidFill>
                          <a:srgbClr val="003299"/>
                        </a:solidFill>
                        <a:effectLst/>
                        <a:latin typeface="Arial" panose="020B0604020202020204" pitchFamily="34" charset="0"/>
                        <a:ea typeface="Times New Roman" panose="02020603050405020304" pitchFamily="18" charset="0"/>
                        <a:cs typeface="Sendnya"/>
                      </a:endParaRPr>
                    </a:p>
                  </a:txBody>
                  <a:tcPr>
                    <a:solidFill>
                      <a:schemeClr val="bg1"/>
                    </a:solidFill>
                  </a:tcPr>
                </a:tc>
                <a:extLst>
                  <a:ext uri="{0D108BD9-81ED-4DB2-BD59-A6C34878D82A}">
                    <a16:rowId xmlns:a16="http://schemas.microsoft.com/office/drawing/2014/main" val="1589689233"/>
                  </a:ext>
                </a:extLst>
              </a:tr>
            </a:tbl>
          </a:graphicData>
        </a:graphic>
      </p:graphicFrame>
      <p:graphicFrame>
        <p:nvGraphicFramePr>
          <p:cNvPr id="35" name="Table 30">
            <a:extLst>
              <a:ext uri="{FF2B5EF4-FFF2-40B4-BE49-F238E27FC236}">
                <a16:creationId xmlns:a16="http://schemas.microsoft.com/office/drawing/2014/main" id="{143D9E12-5196-46E2-8951-BED2AC019CCC}"/>
              </a:ext>
            </a:extLst>
          </p:cNvPr>
          <p:cNvGraphicFramePr>
            <a:graphicFrameLocks noGrp="1"/>
          </p:cNvGraphicFramePr>
          <p:nvPr>
            <p:extLst>
              <p:ext uri="{D42A27DB-BD31-4B8C-83A1-F6EECF244321}">
                <p14:modId xmlns:p14="http://schemas.microsoft.com/office/powerpoint/2010/main" val="1792758823"/>
              </p:ext>
            </p:extLst>
          </p:nvPr>
        </p:nvGraphicFramePr>
        <p:xfrm>
          <a:off x="3952519" y="713050"/>
          <a:ext cx="4150661" cy="245928"/>
        </p:xfrm>
        <a:graphic>
          <a:graphicData uri="http://schemas.openxmlformats.org/drawingml/2006/table">
            <a:tbl>
              <a:tblPr firstRow="1" bandRow="1">
                <a:tableStyleId>{5C22544A-7EE6-4342-B048-85BDC9FD1C3A}</a:tableStyleId>
              </a:tblPr>
              <a:tblGrid>
                <a:gridCol w="4150661">
                  <a:extLst>
                    <a:ext uri="{9D8B030D-6E8A-4147-A177-3AD203B41FA5}">
                      <a16:colId xmlns:a16="http://schemas.microsoft.com/office/drawing/2014/main" val="2764813780"/>
                    </a:ext>
                  </a:extLst>
                </a:gridCol>
              </a:tblGrid>
              <a:tr h="245928">
                <a:tc>
                  <a:txBody>
                    <a:bodyPr/>
                    <a:lstStyle/>
                    <a:p>
                      <a:pPr algn="l"/>
                      <a:r>
                        <a:rPr lang="en-GB" sz="800" b="0" kern="600" dirty="0">
                          <a:solidFill>
                            <a:srgbClr val="003299"/>
                          </a:solidFill>
                          <a:effectLst/>
                          <a:latin typeface="Arial" panose="020B0604020202020204" pitchFamily="34" charset="0"/>
                          <a:ea typeface="Times New Roman" panose="02020603050405020304" pitchFamily="18" charset="0"/>
                          <a:cs typeface="Sendnya"/>
                        </a:rPr>
                        <a:t>EUR billions; Q3, 2022; outstanding amounts; at face value</a:t>
                      </a:r>
                      <a:endParaRPr lang="en-GB" sz="800" b="0" dirty="0"/>
                    </a:p>
                  </a:txBody>
                  <a:tcPr marT="50292" marB="50292">
                    <a:solidFill>
                      <a:schemeClr val="bg1"/>
                    </a:solidFill>
                  </a:tcPr>
                </a:tc>
                <a:extLst>
                  <a:ext uri="{0D108BD9-81ED-4DB2-BD59-A6C34878D82A}">
                    <a16:rowId xmlns:a16="http://schemas.microsoft.com/office/drawing/2014/main" val="1589689233"/>
                  </a:ext>
                </a:extLst>
              </a:tr>
            </a:tbl>
          </a:graphicData>
        </a:graphic>
      </p:graphicFrame>
      <p:cxnSp>
        <p:nvCxnSpPr>
          <p:cNvPr id="6" name="Straight Connector 5">
            <a:extLst>
              <a:ext uri="{FF2B5EF4-FFF2-40B4-BE49-F238E27FC236}">
                <a16:creationId xmlns:a16="http://schemas.microsoft.com/office/drawing/2014/main" id="{790F4D27-5C3A-4155-B1FC-FB54F9410CD5}"/>
              </a:ext>
            </a:extLst>
          </p:cNvPr>
          <p:cNvCxnSpPr/>
          <p:nvPr/>
        </p:nvCxnSpPr>
        <p:spPr bwMode="auto">
          <a:xfrm>
            <a:off x="4303059" y="3481086"/>
            <a:ext cx="4433687" cy="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7" name="Picture 6">
            <a:extLst>
              <a:ext uri="{FF2B5EF4-FFF2-40B4-BE49-F238E27FC236}">
                <a16:creationId xmlns:a16="http://schemas.microsoft.com/office/drawing/2014/main" id="{59D182A8-5A55-45D1-84E7-3CCC51755CE8}"/>
              </a:ext>
            </a:extLst>
          </p:cNvPr>
          <p:cNvPicPr>
            <a:picLocks noChangeAspect="1"/>
          </p:cNvPicPr>
          <p:nvPr/>
        </p:nvPicPr>
        <p:blipFill>
          <a:blip r:embed="rId3"/>
          <a:stretch>
            <a:fillRect/>
          </a:stretch>
        </p:blipFill>
        <p:spPr>
          <a:xfrm>
            <a:off x="3841478" y="961058"/>
            <a:ext cx="5148842" cy="2429573"/>
          </a:xfrm>
          <a:prstGeom prst="rect">
            <a:avLst/>
          </a:prstGeom>
        </p:spPr>
      </p:pic>
    </p:spTree>
    <p:extLst>
      <p:ext uri="{BB962C8B-B14F-4D97-AF65-F5344CB8AC3E}">
        <p14:creationId xmlns:p14="http://schemas.microsoft.com/office/powerpoint/2010/main" val="4254810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21.xml><?xml version="1.0" encoding="utf-8"?>
<p:tagLst xmlns:a="http://schemas.openxmlformats.org/drawingml/2006/main" xmlns:r="http://schemas.openxmlformats.org/officeDocument/2006/relationships" xmlns:p="http://schemas.openxmlformats.org/presentationml/2006/main">
  <p:tag name="AGENDA_1_ASSOC" val="-1"/>
</p:tagLst>
</file>

<file path=ppt/tags/tag22.xml><?xml version="1.0" encoding="utf-8"?>
<p:tagLst xmlns:a="http://schemas.openxmlformats.org/drawingml/2006/main" xmlns:r="http://schemas.openxmlformats.org/officeDocument/2006/relationships" xmlns:p="http://schemas.openxmlformats.org/presentationml/2006/main">
  <p:tag name="AGENDA_2_ASSOC" val="-1"/>
</p:tagLst>
</file>

<file path=ppt/tags/tag23.xml><?xml version="1.0" encoding="utf-8"?>
<p:tagLst xmlns:a="http://schemas.openxmlformats.org/drawingml/2006/main" xmlns:r="http://schemas.openxmlformats.org/officeDocument/2006/relationships" xmlns:p="http://schemas.openxmlformats.org/presentationml/2006/main">
  <p:tag name="AGENDA_3_ASSOC" val="-1"/>
</p:tagLst>
</file>

<file path=ppt/tags/tag24.xml><?xml version="1.0" encoding="utf-8"?>
<p:tagLst xmlns:a="http://schemas.openxmlformats.org/drawingml/2006/main" xmlns:r="http://schemas.openxmlformats.org/officeDocument/2006/relationships" xmlns:p="http://schemas.openxmlformats.org/presentationml/2006/main">
  <p:tag name="AGENDA_2" val="-1"/>
</p:tagLst>
</file>

<file path=ppt/tags/tag25.xml><?xml version="1.0" encoding="utf-8"?>
<p:tagLst xmlns:a="http://schemas.openxmlformats.org/drawingml/2006/main" xmlns:r="http://schemas.openxmlformats.org/officeDocument/2006/relationships" xmlns:p="http://schemas.openxmlformats.org/presentationml/2006/main">
  <p:tag name="AGENDA_3" val="-1"/>
</p:tagLst>
</file>

<file path=ppt/tags/tag26.xml><?xml version="1.0" encoding="utf-8"?>
<p:tagLst xmlns:a="http://schemas.openxmlformats.org/drawingml/2006/main" xmlns:r="http://schemas.openxmlformats.org/officeDocument/2006/relationships" xmlns:p="http://schemas.openxmlformats.org/presentationml/2006/main">
  <p:tag name="AGENDA_1" val="-1"/>
</p:tagLst>
</file>

<file path=ppt/tags/tag27.xml><?xml version="1.0" encoding="utf-8"?>
<p:tagLst xmlns:a="http://schemas.openxmlformats.org/drawingml/2006/main" xmlns:r="http://schemas.openxmlformats.org/officeDocument/2006/relationships" xmlns:p="http://schemas.openxmlformats.org/presentationml/2006/main">
  <p:tag name="AGENDA_1_ASSOC" val="-1"/>
</p:tagLst>
</file>

<file path=ppt/tags/tag28.xml><?xml version="1.0" encoding="utf-8"?>
<p:tagLst xmlns:a="http://schemas.openxmlformats.org/drawingml/2006/main" xmlns:r="http://schemas.openxmlformats.org/officeDocument/2006/relationships" xmlns:p="http://schemas.openxmlformats.org/presentationml/2006/main">
  <p:tag name="AGENDA_2_ASSOC" val="-1"/>
</p:tagLst>
</file>

<file path=ppt/tags/tag29.xml><?xml version="1.0" encoding="utf-8"?>
<p:tagLst xmlns:a="http://schemas.openxmlformats.org/drawingml/2006/main" xmlns:r="http://schemas.openxmlformats.org/officeDocument/2006/relationships" xmlns:p="http://schemas.openxmlformats.org/presentationml/2006/main">
  <p:tag name="AGENDA_2"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30.xml><?xml version="1.0" encoding="utf-8"?>
<p:tagLst xmlns:a="http://schemas.openxmlformats.org/drawingml/2006/main" xmlns:r="http://schemas.openxmlformats.org/officeDocument/2006/relationships" xmlns:p="http://schemas.openxmlformats.org/presentationml/2006/main">
  <p:tag name="AGENDA_1"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erkdocument" ma:contentTypeID="0x0101008BBFF960507043A698762B5161B7A80200A02288072B7A431095D859DDC0BF738200D2BF26A7C5AB7348BC99E26E43216081" ma:contentTypeVersion="26" ma:contentTypeDescription="" ma:contentTypeScope="" ma:versionID="6a2ef205732868014a0e11c1a274d4be">
  <xsd:schema xmlns:xsd="http://www.w3.org/2001/XMLSchema" xmlns:xs="http://www.w3.org/2001/XMLSchema" xmlns:p="http://schemas.microsoft.com/office/2006/metadata/properties" xmlns:ns2="b74be9d0-744f-40c0-ac69-73a07a8fd844" xmlns:ns3="b938235c-ea95-46ce-ab4b-7c0300306693" targetNamespace="http://schemas.microsoft.com/office/2006/metadata/properties" ma:root="true" ma:fieldsID="9556e5be64ad86cbf4cbc81c18708ae4" ns2:_="" ns3:_="">
    <xsd:import namespace="b74be9d0-744f-40c0-ac69-73a07a8fd844"/>
    <xsd:import namespace="b938235c-ea95-46ce-ab4b-7c0300306693"/>
    <xsd:element name="properties">
      <xsd:complexType>
        <xsd:sequence>
          <xsd:element name="documentManagement">
            <xsd:complexType>
              <xsd:all>
                <xsd:element ref="ns3:UsedCbsCategorie" minOccurs="0"/>
                <xsd:element ref="ns3:UsedCbsOndernemingsTrefwoorden" minOccurs="0"/>
                <xsd:element ref="ns3:VergaderDatum" minOccurs="0"/>
                <xsd:element ref="ns3:PublicatieDatum" minOccurs="0"/>
                <xsd:element ref="ns2:TaxCatchAll" minOccurs="0"/>
                <xsd:element ref="ns2:TaxCatchAllLabel" minOccurs="0"/>
                <xsd:element ref="ns2:g23705cfe14e4ff3b444105588ed2ce0" minOccurs="0"/>
                <xsd:element ref="ns2:g23705cfe14e4ff3b444105588ed2c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e9d0-744f-40c0-ac69-73a07a8fd844" elementFormDefault="qualified">
    <xsd:import namespace="http://schemas.microsoft.com/office/2006/documentManagement/types"/>
    <xsd:import namespace="http://schemas.microsoft.com/office/infopath/2007/PartnerControls"/>
    <xsd:element name="TaxCatchAll" ma:index="12" nillable="true" ma:displayName="Catch-all-kolom van taxonomie" ma:description="" ma:hidden="true" ma:list="{ed0bcd80-6dc3-4ee2-979e-186d5ce964f2}" ma:internalName="TaxCatchAll" ma:showField="CatchAllData" ma:web="15ce9604-6fe0-410a-b38c-87b94dd3b16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atch-all-kolom van taxonomie1" ma:description="" ma:hidden="true" ma:list="{ed0bcd80-6dc3-4ee2-979e-186d5ce964f2}" ma:internalName="TaxCatchAllLabel" ma:readOnly="true" ma:showField="CatchAllDataLabel" ma:web="15ce9604-6fe0-410a-b38c-87b94dd3b16d">
      <xsd:complexType>
        <xsd:complexContent>
          <xsd:extension base="dms:MultiChoiceLookup">
            <xsd:sequence>
              <xsd:element name="Value" type="dms:Lookup" maxOccurs="unbounded" minOccurs="0" nillable="true"/>
            </xsd:sequence>
          </xsd:extension>
        </xsd:complexContent>
      </xsd:complexType>
    </xsd:element>
    <xsd:element name="g23705cfe14e4ff3b444105588ed2ce0" ma:index="14" ma:taxonomy="true" ma:internalName="g23705cfe14e4ff3b444105588ed2ce0" ma:taxonomyFieldName="CbsCategorie" ma:displayName="Categorie" ma:fieldId="{023705cf-e14e-4ff3-b444-105588ed2ce0}" ma:sspId="ee8742b1-c3cb-4378-aa64-33684c4b490a" ma:termSetId="2f456da4-0526-4405-958a-772731a49f75" ma:anchorId="00000000-0000-0000-0000-000000000000" ma:open="false" ma:isKeyword="false">
      <xsd:complexType>
        <xsd:sequence>
          <xsd:element ref="pc:Terms" minOccurs="0" maxOccurs="1"/>
        </xsd:sequence>
      </xsd:complexType>
    </xsd:element>
    <xsd:element name="g23705cfe14e4ff3b444105588ed2ce1" ma:index="16" nillable="true" ma:taxonomy="true" ma:internalName="g23705cfe14e4ff3b444105588ed2ce1" ma:taxonomyFieldName="CbsOndernemingsTrefwoorden" ma:displayName="Ondernemingstrefwoorden" ma:fieldId="{023705cf-e14e-4ff3-b444-105588ed2ce1}" ma:taxonomyMulti="true" ma:sspId="ee8742b1-c3cb-4378-aa64-33684c4b490a" ma:termSetId="bd692f68-2805-4cda-b2b5-649d75cfaf2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38235c-ea95-46ce-ab4b-7c0300306693" elementFormDefault="qualified">
    <xsd:import namespace="http://schemas.microsoft.com/office/2006/documentManagement/types"/>
    <xsd:import namespace="http://schemas.microsoft.com/office/infopath/2007/PartnerControls"/>
    <xsd:element name="UsedCbsCategorie" ma:index="3" nillable="true" ma:displayName="Categorie" ma:description="A hidden fields which holds all the categorie terms currently in use, so that it can be used in keyfilters" ma:hidden="true" ma:internalName="UsedCbsCategorie">
      <xsd:complexType>
        <xsd:complexContent>
          <xsd:extension base="dms:MultiChoice">
            <xsd:sequence>
              <xsd:element name="Value" maxOccurs="unbounded" minOccurs="0" nillable="true">
                <xsd:simpleType>
                  <xsd:restriction base="dms:Choice"/>
                </xsd:simpleType>
              </xsd:element>
            </xsd:sequence>
          </xsd:extension>
        </xsd:complexContent>
      </xsd:complexType>
    </xsd:element>
    <xsd:element name="UsedCbsOndernemingsTrefwoorden" ma:index="5" nillable="true" ma:displayName="Ondernemingstrefwoorden" ma:description="A hidden fields which holds all the trefwoorden/tag terms currently in use, so that it can be used in keyfilters" ma:hidden="true" ma:internalName="UsedCbsOndernemingsTrefwoorden">
      <xsd:complexType>
        <xsd:complexContent>
          <xsd:extension base="dms:MultiChoice">
            <xsd:sequence>
              <xsd:element name="Value" maxOccurs="unbounded" minOccurs="0" nillable="true">
                <xsd:simpleType>
                  <xsd:restriction base="dms:Choice"/>
                </xsd:simpleType>
              </xsd:element>
            </xsd:sequence>
          </xsd:extension>
        </xsd:complexContent>
      </xsd:complexType>
    </xsd:element>
    <xsd:element name="VergaderDatum" ma:index="6" nillable="true" ma:displayName="Vergaderdatum" ma:format="DateOnly" ma:indexed="true" ma:internalName="VergaderDatum">
      <xsd:simpleType>
        <xsd:restriction base="dms:DateTime"/>
      </xsd:simpleType>
    </xsd:element>
    <xsd:element name="PublicatieDatum" ma:index="7" nillable="true" ma:displayName="Publicatiedatum" ma:format="DateOnly" ma:internalName="Publicatie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e8742b1-c3cb-4378-aa64-33684c4b490a" ContentTypeId="0x0101008BBFF960507043A698762B5161B7A80200A02288072B7A431095D859DDC0BF7382"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g23705cfe14e4ff3b444105588ed2ce1 xmlns="b74be9d0-744f-40c0-ac69-73a07a8fd844">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391a370b-084e-4a47-ac89-698577afd154</TermId>
        </TermInfo>
      </Terms>
    </g23705cfe14e4ff3b444105588ed2ce1>
    <TaxCatchAll xmlns="b74be9d0-744f-40c0-ac69-73a07a8fd844">
      <Value>580</Value>
      <Value>385</Value>
    </TaxCatchAll>
    <g23705cfe14e4ff3b444105588ed2ce0 xmlns="b74be9d0-744f-40c0-ac69-73a07a8fd844">
      <Terms xmlns="http://schemas.microsoft.com/office/infopath/2007/PartnerControls">
        <TermInfo xmlns="http://schemas.microsoft.com/office/infopath/2007/PartnerControls">
          <TermName xmlns="http://schemas.microsoft.com/office/infopath/2007/PartnerControls">Presentaties en lezingen</TermName>
          <TermId xmlns="http://schemas.microsoft.com/office/infopath/2007/PartnerControls">1deed29c-1b26-4363-80d0-2eadc444fadb</TermId>
        </TermInfo>
      </Terms>
    </g23705cfe14e4ff3b444105588ed2ce0>
    <UsedCbsCategorie xmlns="b938235c-ea95-46ce-ab4b-7c0300306693"/>
    <PublicatieDatum xmlns="b938235c-ea95-46ce-ab4b-7c0300306693" xsi:nil="true"/>
    <VergaderDatum xmlns="b938235c-ea95-46ce-ab4b-7c0300306693" xsi:nil="true"/>
    <UsedCbsOndernemingsTrefwoorden xmlns="b938235c-ea95-46ce-ab4b-7c0300306693"/>
  </documentManagement>
</p:properties>
</file>

<file path=customXml/itemProps1.xml><?xml version="1.0" encoding="utf-8"?>
<ds:datastoreItem xmlns:ds="http://schemas.openxmlformats.org/officeDocument/2006/customXml" ds:itemID="{4677D61B-8F33-4993-A514-340AD0A564A2}"/>
</file>

<file path=customXml/itemProps2.xml><?xml version="1.0" encoding="utf-8"?>
<ds:datastoreItem xmlns:ds="http://schemas.openxmlformats.org/officeDocument/2006/customXml" ds:itemID="{A7ECADCA-2F4A-48D4-B491-1BF5FF338E1A}"/>
</file>

<file path=customXml/itemProps3.xml><?xml version="1.0" encoding="utf-8"?>
<ds:datastoreItem xmlns:ds="http://schemas.openxmlformats.org/officeDocument/2006/customXml" ds:itemID="{640B0D34-803A-4DED-A2FF-8DA883B119DA}"/>
</file>

<file path=customXml/itemProps4.xml><?xml version="1.0" encoding="utf-8"?>
<ds:datastoreItem xmlns:ds="http://schemas.openxmlformats.org/officeDocument/2006/customXml" ds:itemID="{8CD8C711-F9EB-4368-8EB0-C13CE679DE6E}"/>
</file>

<file path=docMetadata/LabelInfo.xml><?xml version="1.0" encoding="utf-8"?>
<clbl:labelList xmlns:clbl="http://schemas.microsoft.com/office/2020/mipLabelMetadata">
  <clbl:label id="{9ecbd628-0072-405d-8567-32c6750b0d3e}" enabled="0" method="" siteId="{9ecbd628-0072-405d-8567-32c6750b0d3e}" removed="1"/>
</clbl:labelList>
</file>

<file path=docProps/app.xml><?xml version="1.0" encoding="utf-8"?>
<Properties xmlns="http://schemas.openxmlformats.org/officeDocument/2006/extended-properties" xmlns:vt="http://schemas.openxmlformats.org/officeDocument/2006/docPropsVTypes">
  <Template>ECB Default 16x9</Template>
  <TotalTime>2704</TotalTime>
  <Words>3220</Words>
  <Application>Microsoft Office PowerPoint</Application>
  <PresentationFormat>On-screen Show (16:9)</PresentationFormat>
  <Paragraphs>221</Paragraphs>
  <Slides>21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Times</vt:lpstr>
      <vt:lpstr>Times New Roman</vt:lpstr>
      <vt:lpstr>Wingdings</vt:lpstr>
      <vt:lpstr>ECB Default 16x9</vt:lpstr>
      <vt:lpstr>Towards climate-related indicators</vt:lpstr>
      <vt:lpstr>Overview</vt:lpstr>
      <vt:lpstr>PowerPoint Presentation</vt:lpstr>
      <vt:lpstr>Introduction</vt:lpstr>
      <vt:lpstr>Example of our publication strategy: Pro-actively gathering feedback at EP</vt:lpstr>
      <vt:lpstr>PowerPoint Presentation</vt:lpstr>
      <vt:lpstr>Experimental indicators on sustainable finance</vt:lpstr>
      <vt:lpstr>Issuances of sustainable debt securities in the euro area</vt:lpstr>
      <vt:lpstr>Issuances and holdings of green debt securities by sector</vt:lpstr>
      <vt:lpstr>PowerPoint Presentation</vt:lpstr>
      <vt:lpstr>Carbon emission indicators link financing and corporate emissions</vt:lpstr>
      <vt:lpstr>Absolute (FE) and relative indicators (CI,WACI,CFP)</vt:lpstr>
      <vt:lpstr>Financed emission indicator links absolute emissions and capital flows</vt:lpstr>
      <vt:lpstr>Banking sector: highest exposures and most carbon-intense financing</vt:lpstr>
      <vt:lpstr>PowerPoint Presentation</vt:lpstr>
      <vt:lpstr>Physical risks indicators link financial institution portfolio  to natural hazards</vt:lpstr>
      <vt:lpstr>Hazard-specific Risk Scores for financial portfolio exposure</vt:lpstr>
      <vt:lpstr>Normalized Exposure at Risk (NEAR)</vt:lpstr>
      <vt:lpstr>PowerPoint Presentation</vt:lpstr>
      <vt:lpstr>Conclusion</vt:lpstr>
      <vt:lpstr>Discussion, Q&amp;A</vt:lpstr>
    </vt:vector>
  </TitlesOfParts>
  <Company>European Central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background title slide</dc:title>
  <dc:creator>Gottron, Thomas</dc:creator>
  <cp:lastModifiedBy>Justin Dijk, J.J.</cp:lastModifiedBy>
  <cp:revision>235</cp:revision>
  <dcterms:created xsi:type="dcterms:W3CDTF">2022-01-24T09:17:52Z</dcterms:created>
  <dcterms:modified xsi:type="dcterms:W3CDTF">2023-03-09T13:54:22Z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0x0101008BBFF960507043A698762B5161B7A80200A02288072B7A431095D859DDC0BF738200D2BF26A7C5AB7348BC99E26E43216081</vt:lpwstr>
  </property>
  <property fmtid="{D5CDD505-2E9C-101B-9397-08002B2CF9AE}" pid="3" name="CbsCategorie">
    <vt:lpwstr>580;#Presentaties en lezingen|1deed29c-1b26-4363-80d0-2eadc444fadb</vt:lpwstr>
  </property>
  <property fmtid="{D5CDD505-2E9C-101B-9397-08002B2CF9AE}" pid="4" name="CbsOndernemingsTrefwoorden">
    <vt:lpwstr>385;#Presentatie|391a370b-084e-4a47-ac89-698577afd154</vt:lpwstr>
  </property>
</Properties>
</file>