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9" r:id="rId2"/>
    <p:sldId id="311" r:id="rId3"/>
    <p:sldId id="313" r:id="rId4"/>
    <p:sldId id="320" r:id="rId5"/>
    <p:sldId id="321" r:id="rId6"/>
    <p:sldId id="324" r:id="rId7"/>
    <p:sldId id="325" r:id="rId8"/>
    <p:sldId id="326" r:id="rId9"/>
    <p:sldId id="322" r:id="rId10"/>
    <p:sldId id="323" r:id="rId11"/>
    <p:sldId id="327" r:id="rId12"/>
    <p:sldId id="328" r:id="rId13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271D6C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62633" autoAdjust="0"/>
  </p:normalViewPr>
  <p:slideViewPr>
    <p:cSldViewPr snapToGrid="0">
      <p:cViewPr varScale="1">
        <p:scale>
          <a:sx n="42" d="100"/>
          <a:sy n="42" d="100"/>
        </p:scale>
        <p:origin x="1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1384-7AD9-4C0E-87EC-F6CB93D02156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18DE-E4F8-446E-A6C0-273EEF26D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9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7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7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2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2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9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6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18DE-E4F8-446E-A6C0-273EEF26D3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1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268" y="1022246"/>
            <a:ext cx="2982037" cy="4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1604433"/>
            <a:ext cx="10272116" cy="4607984"/>
          </a:xfrm>
          <a:prstGeom prst="rect">
            <a:avLst/>
          </a:prstGeom>
        </p:spPr>
        <p:txBody>
          <a:bodyPr/>
          <a:lstStyle>
            <a:lvl1pPr marL="457189" indent="-457189">
              <a:buFont typeface="Calibri" pitchFamily="34" charset="0"/>
              <a:buChar char="─"/>
              <a:defRPr lang="nl-NL" sz="3200" b="0" kern="1200" spc="53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990575" indent="-380990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62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547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131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418" y="260351"/>
            <a:ext cx="10272116" cy="1248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26515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19" y="1371536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00" y="4896000"/>
            <a:ext cx="9555725" cy="11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7219" y="1371536"/>
            <a:ext cx="1908223" cy="29319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7" y="4896000"/>
            <a:ext cx="9556723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473705" y="161366"/>
            <a:ext cx="2014991" cy="2763887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403" y="5637245"/>
            <a:ext cx="10656920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6021288"/>
            <a:ext cx="10656920" cy="38404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133" b="0" kern="1200" spc="53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3044958"/>
            <a:ext cx="10656920" cy="136786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4000" b="1" kern="1200" spc="8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719403" y="4485118"/>
            <a:ext cx="10656920" cy="105611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200" b="0" kern="1200" spc="53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9147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412776"/>
            <a:ext cx="10369152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2948947"/>
            <a:ext cx="10369152" cy="3264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369152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166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084851"/>
            <a:ext cx="10177131" cy="4128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341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316765"/>
            <a:ext cx="10177131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69"/>
            <a:ext cx="10177131" cy="6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62332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4531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7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7" cy="432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600">
                <a:solidFill>
                  <a:schemeClr val="bg1"/>
                </a:solidFill>
              </a:rPr>
              <a:pPr algn="ctr"/>
              <a:t>‹#›</a:t>
            </a:fld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15414" y="2675434"/>
            <a:ext cx="10369151" cy="753567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63799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1604798"/>
            <a:ext cx="10176105" cy="4607620"/>
          </a:xfrm>
          <a:prstGeom prst="rect">
            <a:avLst/>
          </a:prstGeom>
        </p:spPr>
        <p:txBody>
          <a:bodyPr/>
          <a:lstStyle>
            <a:lvl1pPr marL="457189" indent="-457189">
              <a:buFont typeface="Calibri" pitchFamily="34" charset="0"/>
              <a:buChar char="─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75" indent="-380990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62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547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131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97542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1604799"/>
            <a:ext cx="10176105" cy="4607619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 spc="53" baseline="0">
                <a:solidFill>
                  <a:srgbClr val="271D6C"/>
                </a:solidFill>
                <a:latin typeface="Calibri" pitchFamily="34" charset="0"/>
              </a:defRPr>
            </a:lvl1pPr>
            <a:lvl2pPr marL="990575" indent="-380990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2pPr>
            <a:lvl3pPr marL="1523962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3pPr>
            <a:lvl4pPr marL="2133547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4pPr>
            <a:lvl5pPr marL="2743131" indent="-304792">
              <a:buFont typeface="Calibri" pitchFamily="34" charset="0"/>
              <a:buChar char="-"/>
              <a:defRPr sz="32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32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452670"/>
            <a:ext cx="10177131" cy="768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80" baseline="0">
                <a:solidFill>
                  <a:srgbClr val="00A1CD"/>
                </a:solidFill>
                <a:latin typeface="Calibri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9611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 dirty="0"/>
          </a:p>
        </p:txBody>
      </p:sp>
      <p:sp>
        <p:nvSpPr>
          <p:cNvPr id="5" name="Rechthoek 4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7" cy="72855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067325" y="6277669"/>
            <a:ext cx="786307" cy="4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5165"/>
            <a:ext cx="10287661" cy="1248000"/>
          </a:xfrm>
          <a:prstGeom prst="rect">
            <a:avLst/>
          </a:prstGeom>
        </p:spPr>
        <p:txBody>
          <a:bodyPr/>
          <a:lstStyle>
            <a:lvl1pPr algn="l">
              <a:defRPr lang="nl-NL" sz="4000" b="1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4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1618722"/>
            <a:ext cx="10272183" cy="4510617"/>
          </a:xfrm>
          <a:prstGeom prst="rect">
            <a:avLst/>
          </a:prstGeom>
        </p:spPr>
        <p:txBody>
          <a:bodyPr/>
          <a:lstStyle>
            <a:lvl1pPr marL="457189" indent="-457189">
              <a:buFont typeface="Calibri" pitchFamily="34" charset="0"/>
              <a:buChar char="─"/>
              <a:defRPr sz="3200" b="0">
                <a:solidFill>
                  <a:schemeClr val="bg1"/>
                </a:solidFill>
              </a:defRPr>
            </a:lvl1pPr>
            <a:lvl2pPr marL="609585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708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4" name="Rechthoek 13"/>
          <p:cNvSpPr/>
          <p:nvPr userDrawn="1"/>
        </p:nvSpPr>
        <p:spPr>
          <a:xfrm>
            <a:off x="11853632" y="0"/>
            <a:ext cx="338368" cy="68580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1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67325" y="6277669"/>
            <a:ext cx="786307" cy="432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600" smtClean="0"/>
              <a:pPr algn="ctr"/>
              <a:t>‹#›</a:t>
            </a:fld>
            <a:endParaRPr lang="nl-NL" sz="16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25" y="5399659"/>
            <a:ext cx="786307" cy="72855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19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deal@cbs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719403" y="6315978"/>
            <a:ext cx="10656920" cy="38404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19403" y="3044958"/>
            <a:ext cx="10656920" cy="904873"/>
          </a:xfrm>
        </p:spPr>
        <p:txBody>
          <a:bodyPr/>
          <a:lstStyle/>
          <a:p>
            <a:r>
              <a:rPr lang="nl-NL" dirty="0" smtClean="0"/>
              <a:t>Green Deal informatiebehoefte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19403" y="4240016"/>
            <a:ext cx="10656920" cy="2075962"/>
          </a:xfrm>
        </p:spPr>
        <p:txBody>
          <a:bodyPr/>
          <a:lstStyle/>
          <a:p>
            <a:r>
              <a:rPr lang="nl-NL" dirty="0" smtClean="0"/>
              <a:t>Green Deal Workshop </a:t>
            </a:r>
          </a:p>
          <a:p>
            <a:r>
              <a:rPr lang="nl-NL" dirty="0" smtClean="0"/>
              <a:t>14-03-2023</a:t>
            </a:r>
          </a:p>
          <a:p>
            <a:endParaRPr lang="nl-NL" sz="2800" dirty="0" smtClean="0"/>
          </a:p>
          <a:p>
            <a:r>
              <a:rPr lang="nl-NL" sz="2800" dirty="0" smtClean="0"/>
              <a:t>Thom Werkhoven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62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10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8" y="1519955"/>
            <a:ext cx="10176105" cy="5008438"/>
          </a:xfrm>
        </p:spPr>
        <p:txBody>
          <a:bodyPr/>
          <a:lstStyle/>
          <a:p>
            <a:r>
              <a:rPr lang="nl-NL" sz="2400" dirty="0" smtClean="0">
                <a:sym typeface="Wingdings" panose="05000000000000000000" pitchFamily="2" charset="2"/>
              </a:rPr>
              <a:t>In de volgende fase zullen de geïnventariseerde “ruwe” informatievragen meer SMART worden geformuleerd en ontdubbeld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De inventarisatie zal de komende periode worden uitgebreid met de regionale en sectorale dimensie c.q. informatiebehoeften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De informatiebehoefte zal als leidraad dienen voor (a) het definiëren van  nieuwe ontwikkelingsprojecten (bijv. in het kader van Eurostat grant calls), (b) het statistisch meerjarig green deal programma  </a:t>
            </a:r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 smtClean="0">
              <a:sym typeface="Wingdings" panose="05000000000000000000" pitchFamily="2" charset="2"/>
            </a:endParaRPr>
          </a:p>
          <a:p>
            <a:r>
              <a:rPr lang="nl-NL" sz="2400" dirty="0" smtClean="0">
                <a:sym typeface="Wingdings" panose="05000000000000000000" pitchFamily="2" charset="2"/>
              </a:rPr>
              <a:t>Graag peilen we uw mening over deze volgende stappen a.d.h.v. een aantal vragen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Volgende stappen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0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11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8" y="1284280"/>
            <a:ext cx="10650040" cy="5425390"/>
          </a:xfrm>
        </p:spPr>
        <p:txBody>
          <a:bodyPr/>
          <a:lstStyle/>
          <a:p>
            <a:pPr marL="0" indent="0">
              <a:buNone/>
            </a:pPr>
            <a:endParaRPr lang="nl-NL" sz="4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Start u </a:t>
            </a:r>
            <a:r>
              <a:rPr lang="nl-NL" sz="4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svp</a:t>
            </a:r>
            <a:r>
              <a:rPr lang="nl-NL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SLIDO op: slido.com</a:t>
            </a:r>
          </a:p>
          <a:p>
            <a:pPr marL="0" indent="0">
              <a:buNone/>
            </a:pPr>
            <a:r>
              <a:rPr lang="nl-NL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Password: </a:t>
            </a:r>
            <a:r>
              <a:rPr lang="nl-NL" sz="4000" b="1" dirty="0">
                <a:solidFill>
                  <a:schemeClr val="tx1"/>
                </a:solidFill>
              </a:rPr>
              <a:t>3853302</a:t>
            </a:r>
            <a:endParaRPr lang="nl-NL" sz="4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l-NL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dirty="0"/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endParaRPr lang="nl-NL" sz="2200" dirty="0">
              <a:sym typeface="Wingdings" panose="05000000000000000000" pitchFamily="2" charset="2"/>
            </a:endParaRPr>
          </a:p>
          <a:p>
            <a:endParaRPr lang="nl-NL" sz="2200" dirty="0">
              <a:sym typeface="Wingdings" panose="05000000000000000000" pitchFamily="2" charset="2"/>
            </a:endParaRP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endParaRPr lang="nl-NL" sz="2200" dirty="0">
              <a:sym typeface="Wingdings" panose="05000000000000000000" pitchFamily="2" charset="2"/>
            </a:endParaRPr>
          </a:p>
          <a:p>
            <a:endParaRPr lang="nl-NL" sz="220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Uw mening telt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5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12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8" y="1519955"/>
            <a:ext cx="10176105" cy="5008438"/>
          </a:xfrm>
        </p:spPr>
        <p:txBody>
          <a:bodyPr/>
          <a:lstStyle/>
          <a:p>
            <a:r>
              <a:rPr lang="nl-NL" sz="2200" dirty="0">
                <a:sym typeface="Wingdings" panose="05000000000000000000" pitchFamily="2" charset="2"/>
              </a:rPr>
              <a:t>Uw feedback op voornoemde vragen </a:t>
            </a:r>
            <a:r>
              <a:rPr lang="nl-NL" sz="2200" dirty="0" smtClean="0">
                <a:sym typeface="Wingdings" panose="05000000000000000000" pitchFamily="2" charset="2"/>
              </a:rPr>
              <a:t>zal worden </a:t>
            </a:r>
            <a:r>
              <a:rPr lang="nl-NL" sz="2200" dirty="0">
                <a:sym typeface="Wingdings" panose="05000000000000000000" pitchFamily="2" charset="2"/>
              </a:rPr>
              <a:t>meegenomen in het vormgeven van de </a:t>
            </a:r>
            <a:r>
              <a:rPr lang="nl-NL" sz="2200" dirty="0" smtClean="0">
                <a:sym typeface="Wingdings" panose="05000000000000000000" pitchFamily="2" charset="2"/>
              </a:rPr>
              <a:t>inventarisatie van informatiebehoefte en de verdere communicatie hierover</a:t>
            </a:r>
          </a:p>
          <a:p>
            <a:pPr marL="0" indent="0">
              <a:buNone/>
            </a:pPr>
            <a:endParaRPr lang="nl-NL" sz="2200" dirty="0" smtClean="0">
              <a:sym typeface="Wingdings" panose="05000000000000000000" pitchFamily="2" charset="2"/>
            </a:endParaRPr>
          </a:p>
          <a:p>
            <a:r>
              <a:rPr lang="nl-NL" sz="2200" dirty="0" smtClean="0">
                <a:sym typeface="Wingdings" panose="05000000000000000000" pitchFamily="2" charset="2"/>
              </a:rPr>
              <a:t>Ook na afloop van de workshop is uw eventuele commentaar vanzelfsprekend van harte welkom! Nabranders kunt </a:t>
            </a:r>
            <a:r>
              <a:rPr lang="nl-NL" sz="2200" dirty="0">
                <a:sym typeface="Wingdings" panose="05000000000000000000" pitchFamily="2" charset="2"/>
              </a:rPr>
              <a:t>u sturen naar </a:t>
            </a:r>
            <a:r>
              <a:rPr lang="nl-NL" sz="2200" dirty="0" smtClean="0">
                <a:sym typeface="Wingdings" panose="05000000000000000000" pitchFamily="2" charset="2"/>
                <a:hlinkClick r:id="rId3"/>
              </a:rPr>
              <a:t>greendeal@cbs.nl</a:t>
            </a:r>
            <a:r>
              <a:rPr lang="nl-NL" sz="2200" dirty="0" smtClean="0">
                <a:sym typeface="Wingdings" panose="05000000000000000000" pitchFamily="2" charset="2"/>
              </a:rPr>
              <a:t>  </a:t>
            </a:r>
          </a:p>
          <a:p>
            <a:endParaRPr lang="nl-NL" sz="2200" dirty="0">
              <a:sym typeface="Wingdings" panose="05000000000000000000" pitchFamily="2" charset="2"/>
            </a:endParaRP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200" dirty="0" smtClean="0">
                <a:sym typeface="Wingdings" panose="05000000000000000000" pitchFamily="2" charset="2"/>
              </a:rPr>
              <a:t>                  </a:t>
            </a:r>
            <a:r>
              <a:rPr lang="nl-NL" sz="4000" dirty="0" smtClean="0">
                <a:sym typeface="Wingdings" panose="05000000000000000000" pitchFamily="2" charset="2"/>
              </a:rPr>
              <a:t>Hartelijk dank voor uw attentie!</a:t>
            </a:r>
          </a:p>
          <a:p>
            <a:endParaRPr lang="nl-NL" sz="2200" dirty="0">
              <a:sym typeface="Wingdings" panose="05000000000000000000" pitchFamily="2" charset="2"/>
            </a:endParaRPr>
          </a:p>
          <a:p>
            <a:endParaRPr lang="nl-NL" sz="220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Tot slot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2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8" y="1595370"/>
            <a:ext cx="10176105" cy="5104872"/>
          </a:xfrm>
        </p:spPr>
        <p:txBody>
          <a:bodyPr/>
          <a:lstStyle/>
          <a:p>
            <a:r>
              <a:rPr lang="nl-NL" sz="2400" dirty="0" smtClean="0"/>
              <a:t>European Green Deal (EGD) Action Plan (2020) Europese Commissie: klimaat, energie, natuur, milieu, industrie/circulariteit, landbouw/F2F, energie-efficiency gebouwen en renovatie, en duurzame mobiliteit, financiën en innovatie</a:t>
            </a:r>
          </a:p>
          <a:p>
            <a:r>
              <a:rPr lang="nl-NL" sz="2400" dirty="0" smtClean="0"/>
              <a:t>Eurostat EGD Action Plan: </a:t>
            </a:r>
            <a:r>
              <a:rPr lang="nl-NL" sz="2400" dirty="0" smtClean="0">
                <a:sym typeface="Wingdings" panose="05000000000000000000" pitchFamily="2" charset="2"/>
              </a:rPr>
              <a:t>nieuwe officiële en geharmoniseerde EU data en betere communicatie &amp; disseminatie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Nationale en regionale behoefte green deal gerelateerde statistieken</a:t>
            </a:r>
          </a:p>
          <a:p>
            <a:r>
              <a:rPr lang="nl-NL" sz="2400" dirty="0" smtClean="0"/>
              <a:t>Rol in de voorziening en coördinatie van Green Deal informatie ter </a:t>
            </a:r>
            <a:r>
              <a:rPr lang="nl-NL" sz="2400" b="1" dirty="0" smtClean="0"/>
              <a:t>ondersteuning van stakeholders </a:t>
            </a:r>
            <a:r>
              <a:rPr lang="nl-NL" sz="2400" dirty="0" smtClean="0"/>
              <a:t>in Nederland, samen </a:t>
            </a:r>
            <a:r>
              <a:rPr lang="nl-NL" sz="2400" b="1" dirty="0" smtClean="0"/>
              <a:t>met externe partners </a:t>
            </a:r>
            <a:r>
              <a:rPr lang="nl-NL" sz="2400" dirty="0" smtClean="0"/>
              <a:t>en met een </a:t>
            </a:r>
            <a:r>
              <a:rPr lang="nl-NL" sz="2400" b="1" dirty="0" smtClean="0"/>
              <a:t>sterke rol in de statistiekontwikkeling op Europees niveau </a:t>
            </a:r>
            <a:r>
              <a:rPr lang="nl-NL" sz="2400" dirty="0" smtClean="0"/>
              <a:t>en mondiaal</a:t>
            </a:r>
          </a:p>
          <a:p>
            <a:endParaRPr lang="nl-NL" sz="22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Aanleiding en aanpak CBS (1)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3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3</a:t>
            </a:fld>
            <a:endParaRPr lang="nl-NL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227766"/>
            <a:ext cx="9104082" cy="5128522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1101953" y="1301620"/>
            <a:ext cx="866211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spc="53" dirty="0" smtClean="0">
                <a:solidFill>
                  <a:srgbClr val="271D6C"/>
                </a:solidFill>
                <a:latin typeface="Calibri" pitchFamily="34" charset="0"/>
              </a:rPr>
              <a:t>Behoefte aan nieuwe informatie in kaart brengen </a:t>
            </a:r>
          </a:p>
          <a:p>
            <a:endParaRPr lang="nl-NL" sz="2000" spc="53" dirty="0" smtClean="0">
              <a:solidFill>
                <a:srgbClr val="271D6C"/>
              </a:solidFill>
              <a:latin typeface="Calibri" pitchFamily="34" charset="0"/>
            </a:endParaRPr>
          </a:p>
          <a:p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Peiling bij stakeholders op het gehele terrein van de EGD</a:t>
            </a:r>
          </a:p>
          <a:p>
            <a:r>
              <a:rPr lang="nl-NL" sz="2000" spc="53" dirty="0">
                <a:solidFill>
                  <a:srgbClr val="271D6C"/>
                </a:solidFill>
                <a:latin typeface="Calibri" pitchFamily="34" charset="0"/>
              </a:rPr>
              <a:t>Verbinden met </a:t>
            </a:r>
            <a:r>
              <a:rPr lang="nl-NL" sz="2000" spc="53" dirty="0" err="1">
                <a:solidFill>
                  <a:srgbClr val="271D6C"/>
                </a:solidFill>
                <a:latin typeface="Calibri" pitchFamily="34" charset="0"/>
              </a:rPr>
              <a:t>Eurostat’s</a:t>
            </a:r>
            <a:r>
              <a:rPr lang="nl-NL" sz="2000" spc="53" dirty="0">
                <a:solidFill>
                  <a:srgbClr val="271D6C"/>
                </a:solidFill>
                <a:latin typeface="Calibri" pitchFamily="34" charset="0"/>
              </a:rPr>
              <a:t> EGD Action Plan (harmonisatie, </a:t>
            </a:r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grants)    </a:t>
            </a:r>
            <a:endParaRPr lang="nl-NL" sz="2000" spc="53" dirty="0">
              <a:solidFill>
                <a:srgbClr val="271D6C"/>
              </a:solidFill>
              <a:latin typeface="Calibri" pitchFamily="34" charset="0"/>
            </a:endParaRPr>
          </a:p>
          <a:p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Vertaling informatiebehoefte naar jaarplan en meerjarig EGD programma     </a:t>
            </a:r>
          </a:p>
          <a:p>
            <a:endParaRPr lang="nl-NL" spc="53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035613" y="3132535"/>
            <a:ext cx="655737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spc="53" dirty="0" smtClean="0">
                <a:solidFill>
                  <a:srgbClr val="271D6C"/>
                </a:solidFill>
                <a:latin typeface="Calibri" pitchFamily="34" charset="0"/>
              </a:rPr>
              <a:t>Statistiekontwikkeling versterken</a:t>
            </a:r>
          </a:p>
          <a:p>
            <a:endParaRPr lang="nl-NL" sz="2000" spc="53" dirty="0" smtClean="0">
              <a:solidFill>
                <a:srgbClr val="271D6C"/>
              </a:solidFill>
              <a:latin typeface="Calibri" pitchFamily="34" charset="0"/>
            </a:endParaRPr>
          </a:p>
          <a:p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Slimme oplossingen: kosteneffectief, minimale lastendruk</a:t>
            </a:r>
          </a:p>
          <a:p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Samenwerking intensiveren, nationaal en internationaal</a:t>
            </a:r>
          </a:p>
          <a:p>
            <a:endParaRPr lang="nl-NL" sz="1400" dirty="0"/>
          </a:p>
        </p:txBody>
      </p:sp>
      <p:sp>
        <p:nvSpPr>
          <p:cNvPr id="15" name="TextBox 16"/>
          <p:cNvSpPr txBox="1"/>
          <p:nvPr/>
        </p:nvSpPr>
        <p:spPr>
          <a:xfrm>
            <a:off x="1101953" y="5007850"/>
            <a:ext cx="8334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spc="53" dirty="0" smtClean="0">
                <a:solidFill>
                  <a:srgbClr val="271D6C"/>
                </a:solidFill>
                <a:latin typeface="Calibri" pitchFamily="34" charset="0"/>
              </a:rPr>
              <a:t>Communicatie &amp; disseminatie verbeteren</a:t>
            </a:r>
          </a:p>
          <a:p>
            <a:endParaRPr lang="nl-NL" sz="2000" spc="53" dirty="0" smtClean="0">
              <a:solidFill>
                <a:srgbClr val="271D6C"/>
              </a:solidFill>
              <a:latin typeface="Calibri" pitchFamily="34" charset="0"/>
            </a:endParaRPr>
          </a:p>
          <a:p>
            <a:r>
              <a:rPr lang="nl-NL" sz="2000" spc="53" dirty="0" smtClean="0">
                <a:solidFill>
                  <a:srgbClr val="271D6C"/>
                </a:solidFill>
                <a:latin typeface="Calibri" pitchFamily="34" charset="0"/>
              </a:rPr>
              <a:t>Green Deal dashboard/data portal en story telling, verkenning data space  </a:t>
            </a:r>
          </a:p>
          <a:p>
            <a:endParaRPr lang="nl-NL" sz="2000" i="1" spc="53" dirty="0">
              <a:solidFill>
                <a:srgbClr val="271D6C"/>
              </a:solidFill>
              <a:latin typeface="Calibri" pitchFamily="34" charset="0"/>
            </a:endParaRPr>
          </a:p>
          <a:p>
            <a:endParaRPr lang="nl-NL" spc="53" dirty="0" smtClean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3392" y="452670"/>
            <a:ext cx="10177131" cy="768085"/>
          </a:xfrm>
        </p:spPr>
        <p:txBody>
          <a:bodyPr/>
          <a:lstStyle/>
          <a:p>
            <a:r>
              <a:rPr lang="nl-NL" dirty="0" smtClean="0"/>
              <a:t>Aanleiding en aanpak CBS (2)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4</a:t>
            </a:fld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9" y="1519954"/>
            <a:ext cx="10442906" cy="5338045"/>
          </a:xfrm>
        </p:spPr>
        <p:txBody>
          <a:bodyPr/>
          <a:lstStyle/>
          <a:p>
            <a:r>
              <a:rPr lang="nl-NL" sz="2400" dirty="0" smtClean="0">
                <a:sym typeface="Wingdings" panose="05000000000000000000" pitchFamily="2" charset="2"/>
              </a:rPr>
              <a:t>Startpunt: eerdere consultaties MJP 2024-2027 en Eurostat pilot review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Peiling bij meerdere stakeholders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Stapsgewijze top-down aanpak: eerste stap vooral gericht op nationaal niveau; in volgende stap meer focus op de sectorale en regionale informatiebehoeften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Naast </a:t>
            </a:r>
            <a:r>
              <a:rPr lang="nl-NL" sz="2400" dirty="0">
                <a:sym typeface="Wingdings" panose="05000000000000000000" pitchFamily="2" charset="2"/>
              </a:rPr>
              <a:t>informatiebehoefte ook inventarisatie </a:t>
            </a:r>
            <a:r>
              <a:rPr lang="nl-NL" sz="2400" dirty="0" smtClean="0">
                <a:sym typeface="Wingdings" panose="05000000000000000000" pitchFamily="2" charset="2"/>
              </a:rPr>
              <a:t>Europese green </a:t>
            </a:r>
            <a:r>
              <a:rPr lang="nl-NL" sz="2400" dirty="0">
                <a:sym typeface="Wingdings" panose="05000000000000000000" pitchFamily="2" charset="2"/>
              </a:rPr>
              <a:t>deal </a:t>
            </a:r>
            <a:r>
              <a:rPr lang="nl-NL" sz="2400" dirty="0" smtClean="0">
                <a:sym typeface="Wingdings" panose="05000000000000000000" pitchFamily="2" charset="2"/>
              </a:rPr>
              <a:t>doelen</a:t>
            </a:r>
          </a:p>
          <a:p>
            <a:pPr marL="0" indent="0">
              <a:buNone/>
            </a:pPr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 smtClean="0">
                <a:sym typeface="Wingdings" panose="05000000000000000000" pitchFamily="2" charset="2"/>
              </a:rPr>
              <a:t>Informatiebehoefte/doelen rubriceren naar thema (Klimaat, Milieu, Natuur) en naar onderwerp </a:t>
            </a:r>
          </a:p>
          <a:p>
            <a:endParaRPr lang="nl-NL" sz="2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200" b="1" dirty="0" smtClean="0">
                <a:sym typeface="Wingdings" panose="05000000000000000000" pitchFamily="2" charset="2"/>
              </a:rPr>
              <a:t>   </a:t>
            </a:r>
            <a:r>
              <a:rPr lang="nl-NL" sz="2400" b="1" dirty="0" smtClean="0">
                <a:sym typeface="Wingdings" panose="05000000000000000000" pitchFamily="2" charset="2"/>
              </a:rPr>
              <a:t>D</a:t>
            </a:r>
            <a:r>
              <a:rPr lang="nl-NL" sz="2400" dirty="0" smtClean="0">
                <a:sym typeface="Wingdings" panose="05000000000000000000" pitchFamily="2" charset="2"/>
              </a:rPr>
              <a:t>rivers   </a:t>
            </a:r>
            <a:r>
              <a:rPr lang="nl-NL" sz="2400" b="1" dirty="0" err="1" smtClean="0">
                <a:sym typeface="Wingdings" panose="05000000000000000000" pitchFamily="2" charset="2"/>
              </a:rPr>
              <a:t>P</a:t>
            </a:r>
            <a:r>
              <a:rPr lang="nl-NL" sz="2400" dirty="0" err="1" smtClean="0">
                <a:sym typeface="Wingdings" panose="05000000000000000000" pitchFamily="2" charset="2"/>
              </a:rPr>
              <a:t>ressure</a:t>
            </a:r>
            <a:r>
              <a:rPr lang="nl-NL" sz="2400" dirty="0" smtClean="0">
                <a:sym typeface="Wingdings" panose="05000000000000000000" pitchFamily="2" charset="2"/>
              </a:rPr>
              <a:t>  </a:t>
            </a:r>
            <a:r>
              <a:rPr lang="nl-NL" sz="2400" b="1" dirty="0" smtClean="0">
                <a:sym typeface="Wingdings" panose="05000000000000000000" pitchFamily="2" charset="2"/>
              </a:rPr>
              <a:t>S</a:t>
            </a:r>
            <a:r>
              <a:rPr lang="nl-NL" sz="2400" dirty="0" smtClean="0">
                <a:sym typeface="Wingdings" panose="05000000000000000000" pitchFamily="2" charset="2"/>
              </a:rPr>
              <a:t>tate change  </a:t>
            </a:r>
            <a:r>
              <a:rPr lang="nl-NL" sz="2400" b="1" dirty="0" smtClean="0">
                <a:sym typeface="Wingdings" panose="05000000000000000000" pitchFamily="2" charset="2"/>
              </a:rPr>
              <a:t>I</a:t>
            </a:r>
            <a:r>
              <a:rPr lang="nl-NL" sz="2400" dirty="0" smtClean="0">
                <a:sym typeface="Wingdings" panose="05000000000000000000" pitchFamily="2" charset="2"/>
              </a:rPr>
              <a:t>mpact  </a:t>
            </a:r>
            <a:r>
              <a:rPr lang="nl-NL" sz="2400" b="1" dirty="0" smtClean="0">
                <a:sym typeface="Wingdings" panose="05000000000000000000" pitchFamily="2" charset="2"/>
              </a:rPr>
              <a:t>R</a:t>
            </a:r>
            <a:r>
              <a:rPr lang="nl-NL" sz="2400" dirty="0" smtClean="0">
                <a:sym typeface="Wingdings" panose="05000000000000000000" pitchFamily="2" charset="2"/>
              </a:rPr>
              <a:t>esponse </a:t>
            </a:r>
            <a:r>
              <a:rPr lang="nl-NL" sz="1800" dirty="0" smtClean="0">
                <a:sym typeface="Wingdings" panose="05000000000000000000" pitchFamily="2" charset="2"/>
              </a:rPr>
              <a:t>(mitigatie/adaptatie)</a:t>
            </a:r>
          </a:p>
          <a:p>
            <a:pPr marL="0" indent="0">
              <a:buNone/>
            </a:pPr>
            <a:r>
              <a:rPr lang="nl-NL" sz="2000" i="1" dirty="0">
                <a:sym typeface="Wingdings" panose="05000000000000000000" pitchFamily="2" charset="2"/>
              </a:rPr>
              <a:t> </a:t>
            </a:r>
            <a:r>
              <a:rPr lang="nl-NL" sz="2000" i="1" dirty="0" smtClean="0">
                <a:sym typeface="Wingdings" panose="05000000000000000000" pitchFamily="2" charset="2"/>
              </a:rPr>
              <a:t>                                (interactie tussen maatschappij en planeet)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Peiling informatiebehoefte stakeholders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5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3392" y="452670"/>
            <a:ext cx="10820748" cy="768085"/>
          </a:xfrm>
        </p:spPr>
        <p:txBody>
          <a:bodyPr/>
          <a:lstStyle/>
          <a:p>
            <a:r>
              <a:rPr lang="nl-NL" dirty="0" smtClean="0"/>
              <a:t>Informatiebehoefte &amp; doelen: alle thema’s    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729344"/>
              </p:ext>
            </p:extLst>
          </p:nvPr>
        </p:nvGraphicFramePr>
        <p:xfrm>
          <a:off x="11881" y="1358827"/>
          <a:ext cx="9895689" cy="530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Bitmap Image" r:id="rId4" imgW="11715840" imgH="6280200" progId="Paint.Picture.1">
                  <p:embed/>
                </p:oleObj>
              </mc:Choice>
              <mc:Fallback>
                <p:oleObj name="Bitmap Image" r:id="rId4" imgW="11715840" imgH="62802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81" y="1358827"/>
                        <a:ext cx="9895689" cy="5304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8050491" y="1220755"/>
            <a:ext cx="3591612" cy="1503591"/>
          </a:xfrm>
          <a:prstGeom prst="wedgeRoundRectCallout">
            <a:avLst>
              <a:gd name="adj1" fmla="val -48917"/>
              <a:gd name="adj2" fmla="val 1065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Behoefte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nieuwe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aanvullende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informatie</a:t>
            </a:r>
            <a:r>
              <a:rPr lang="en-GB" sz="2000" dirty="0" smtClean="0">
                <a:solidFill>
                  <a:schemeClr val="tx1"/>
                </a:solidFill>
              </a:rPr>
              <a:t> in (hele) </a:t>
            </a:r>
            <a:r>
              <a:rPr lang="en-GB" sz="2000" dirty="0" err="1" smtClean="0">
                <a:solidFill>
                  <a:schemeClr val="tx1"/>
                </a:solidFill>
              </a:rPr>
              <a:t>grote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lijn</a:t>
            </a:r>
            <a:r>
              <a:rPr lang="en-GB" sz="2000" dirty="0" smtClean="0">
                <a:solidFill>
                  <a:schemeClr val="tx1"/>
                </a:solidFill>
              </a:rPr>
              <a:t> in </a:t>
            </a:r>
            <a:r>
              <a:rPr lang="en-GB" sz="2000" dirty="0" err="1" smtClean="0">
                <a:solidFill>
                  <a:schemeClr val="tx1"/>
                </a:solidFill>
              </a:rPr>
              <a:t>verlengde</a:t>
            </a:r>
            <a:r>
              <a:rPr lang="en-GB" sz="2000" dirty="0" smtClean="0">
                <a:solidFill>
                  <a:schemeClr val="tx1"/>
                </a:solidFill>
              </a:rPr>
              <a:t> van de green deal </a:t>
            </a:r>
            <a:r>
              <a:rPr lang="en-GB" sz="2000" dirty="0" err="1" smtClean="0">
                <a:solidFill>
                  <a:schemeClr val="tx1"/>
                </a:solidFill>
              </a:rPr>
              <a:t>doelen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6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3392" y="452670"/>
            <a:ext cx="10820748" cy="768085"/>
          </a:xfrm>
        </p:spPr>
        <p:txBody>
          <a:bodyPr/>
          <a:lstStyle/>
          <a:p>
            <a:r>
              <a:rPr lang="nl-NL" dirty="0" smtClean="0"/>
              <a:t>Informatiebehoefte &amp; doelen: Natuur en </a:t>
            </a:r>
            <a:r>
              <a:rPr lang="nl-NL" dirty="0" err="1" smtClean="0"/>
              <a:t>biodiv</a:t>
            </a:r>
            <a:r>
              <a:rPr lang="nl-NL" dirty="0" smtClean="0"/>
              <a:t>.    </a:t>
            </a:r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80659"/>
              </p:ext>
            </p:extLst>
          </p:nvPr>
        </p:nvGraphicFramePr>
        <p:xfrm>
          <a:off x="371572" y="1220755"/>
          <a:ext cx="9940467" cy="557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Bitmap Image" r:id="rId3" imgW="11410920" imgH="6394320" progId="Paint.Picture.1">
                  <p:embed/>
                </p:oleObj>
              </mc:Choice>
              <mc:Fallback>
                <p:oleObj name="Bitmap Image" r:id="rId3" imgW="11410920" imgH="63943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572" y="1220755"/>
                        <a:ext cx="9940467" cy="5570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8135332" y="1395168"/>
            <a:ext cx="3308808" cy="1291472"/>
          </a:xfrm>
          <a:prstGeom prst="wedgeRoundRectCallout">
            <a:avLst>
              <a:gd name="adj1" fmla="val -24822"/>
              <a:gd name="adj2" fmla="val 1223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Andere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informatiebehoefte-en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doelenprofiel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dan</a:t>
            </a:r>
            <a:r>
              <a:rPr lang="en-GB" sz="2000" dirty="0" smtClean="0">
                <a:solidFill>
                  <a:schemeClr val="tx1"/>
                </a:solidFill>
              </a:rPr>
              <a:t> de </a:t>
            </a:r>
            <a:r>
              <a:rPr lang="en-GB" sz="2000" dirty="0" err="1" smtClean="0">
                <a:solidFill>
                  <a:schemeClr val="tx1"/>
                </a:solidFill>
              </a:rPr>
              <a:t>thema’s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klimaat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en</a:t>
            </a:r>
            <a:r>
              <a:rPr lang="en-GB" sz="2000" dirty="0" smtClean="0">
                <a:solidFill>
                  <a:schemeClr val="tx1"/>
                </a:solidFill>
              </a:rPr>
              <a:t> milieu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7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23392" y="452670"/>
            <a:ext cx="10820748" cy="768085"/>
          </a:xfrm>
        </p:spPr>
        <p:txBody>
          <a:bodyPr/>
          <a:lstStyle/>
          <a:p>
            <a:r>
              <a:rPr lang="nl-NL" dirty="0" smtClean="0"/>
              <a:t>Informatiebehoefte naar # stakeholders    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89" y="1462437"/>
            <a:ext cx="5177958" cy="517795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1657" y="1348033"/>
            <a:ext cx="4703976" cy="4817097"/>
          </a:xfrm>
          <a:prstGeom prst="wedgeRoundRectCallout">
            <a:avLst>
              <a:gd name="adj1" fmla="val 57735"/>
              <a:gd name="adj2" fmla="val -229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sz="2200" dirty="0" err="1" smtClean="0">
                <a:solidFill>
                  <a:schemeClr val="tx1"/>
                </a:solidFill>
              </a:rPr>
              <a:t>Louter</a:t>
            </a:r>
            <a:r>
              <a:rPr lang="en-GB" sz="2200" dirty="0" smtClean="0">
                <a:solidFill>
                  <a:schemeClr val="tx1"/>
                </a:solidFill>
              </a:rPr>
              <a:t> ter </a:t>
            </a:r>
            <a:r>
              <a:rPr lang="en-GB" sz="2200" dirty="0" err="1" smtClean="0">
                <a:solidFill>
                  <a:schemeClr val="tx1"/>
                </a:solidFill>
              </a:rPr>
              <a:t>illustratie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ipv</a:t>
            </a:r>
            <a:r>
              <a:rPr lang="en-GB" sz="2200" dirty="0" smtClean="0">
                <a:solidFill>
                  <a:schemeClr val="tx1"/>
                </a:solidFill>
              </a:rPr>
              <a:t> het </a:t>
            </a:r>
            <a:r>
              <a:rPr lang="en-GB" sz="2200" dirty="0" err="1" smtClean="0">
                <a:solidFill>
                  <a:schemeClr val="tx1"/>
                </a:solidFill>
              </a:rPr>
              <a:t>aantal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informatievragen</a:t>
            </a:r>
            <a:r>
              <a:rPr lang="en-GB" sz="2200" dirty="0" smtClean="0">
                <a:solidFill>
                  <a:schemeClr val="tx1"/>
                </a:solidFill>
              </a:rPr>
              <a:t>, het </a:t>
            </a:r>
            <a:r>
              <a:rPr lang="en-GB" sz="2200" dirty="0" err="1" smtClean="0">
                <a:solidFill>
                  <a:schemeClr val="tx1"/>
                </a:solidFill>
              </a:rPr>
              <a:t>aantal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geconsulteerde</a:t>
            </a:r>
            <a:r>
              <a:rPr lang="en-GB" sz="2200" dirty="0" smtClean="0">
                <a:solidFill>
                  <a:schemeClr val="tx1"/>
                </a:solidFill>
              </a:rPr>
              <a:t> stakeholders </a:t>
            </a:r>
            <a:r>
              <a:rPr lang="en-GB" sz="2200" dirty="0" err="1" smtClean="0">
                <a:solidFill>
                  <a:schemeClr val="tx1"/>
                </a:solidFill>
              </a:rPr>
              <a:t>dat</a:t>
            </a:r>
            <a:r>
              <a:rPr lang="en-GB" sz="2200" dirty="0" smtClean="0">
                <a:solidFill>
                  <a:schemeClr val="tx1"/>
                </a:solidFill>
              </a:rPr>
              <a:t> op </a:t>
            </a:r>
            <a:r>
              <a:rPr lang="en-GB" sz="2200" dirty="0" err="1" smtClean="0">
                <a:solidFill>
                  <a:schemeClr val="tx1"/>
                </a:solidFill>
              </a:rPr>
              <a:t>ieder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onderwerp</a:t>
            </a:r>
            <a:r>
              <a:rPr lang="en-GB" sz="2200" dirty="0" smtClean="0">
                <a:solidFill>
                  <a:schemeClr val="tx1"/>
                </a:solidFill>
              </a:rPr>
              <a:t> “</a:t>
            </a:r>
            <a:r>
              <a:rPr lang="en-GB" sz="2200" dirty="0" err="1" smtClean="0">
                <a:solidFill>
                  <a:schemeClr val="tx1"/>
                </a:solidFill>
              </a:rPr>
              <a:t>scoort</a:t>
            </a:r>
            <a:r>
              <a:rPr lang="en-GB" sz="2200" dirty="0" smtClean="0">
                <a:solidFill>
                  <a:schemeClr val="tx1"/>
                </a:solidFill>
              </a:rPr>
              <a:t>”. </a:t>
            </a:r>
          </a:p>
          <a:p>
            <a:pPr algn="ctr"/>
            <a:r>
              <a:rPr lang="en-GB" sz="2200" dirty="0" err="1" smtClean="0">
                <a:solidFill>
                  <a:schemeClr val="tx1"/>
                </a:solidFill>
              </a:rPr>
              <a:t>Gebruikersraden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en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expertgroepen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zijn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ieder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als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één</a:t>
            </a:r>
            <a:r>
              <a:rPr lang="en-GB" sz="2200" dirty="0" smtClean="0">
                <a:solidFill>
                  <a:schemeClr val="tx1"/>
                </a:solidFill>
              </a:rPr>
              <a:t> stakeholder </a:t>
            </a:r>
            <a:r>
              <a:rPr lang="en-GB" sz="2200" dirty="0" err="1" smtClean="0">
                <a:solidFill>
                  <a:schemeClr val="tx1"/>
                </a:solidFill>
              </a:rPr>
              <a:t>geteld</a:t>
            </a:r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endParaRPr lang="en-GB" sz="2200" dirty="0" smtClean="0">
              <a:solidFill>
                <a:schemeClr val="tx1"/>
              </a:solidFill>
            </a:endParaRPr>
          </a:p>
          <a:p>
            <a:pPr algn="ctr"/>
            <a:r>
              <a:rPr lang="en-GB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Algemene</a:t>
            </a: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beeld</a:t>
            </a:r>
            <a:r>
              <a:rPr lang="en-GB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</a:t>
            </a:r>
            <a:r>
              <a:rPr lang="en-GB" sz="2200" dirty="0" err="1" smtClean="0">
                <a:solidFill>
                  <a:schemeClr val="tx1"/>
                </a:solidFill>
              </a:rPr>
              <a:t>grootste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groep</a:t>
            </a:r>
            <a:r>
              <a:rPr lang="en-GB" sz="2200" dirty="0" smtClean="0">
                <a:solidFill>
                  <a:schemeClr val="tx1"/>
                </a:solidFill>
              </a:rPr>
              <a:t> stakeholders </a:t>
            </a:r>
            <a:r>
              <a:rPr lang="en-GB" sz="2200" dirty="0" err="1" smtClean="0">
                <a:solidFill>
                  <a:schemeClr val="tx1"/>
                </a:solidFill>
              </a:rPr>
              <a:t>gericht</a:t>
            </a:r>
            <a:r>
              <a:rPr lang="en-GB" sz="2200" dirty="0" smtClean="0">
                <a:solidFill>
                  <a:schemeClr val="tx1"/>
                </a:solidFill>
              </a:rPr>
              <a:t> op </a:t>
            </a:r>
            <a:r>
              <a:rPr lang="en-GB" sz="2200" dirty="0" err="1" smtClean="0">
                <a:solidFill>
                  <a:schemeClr val="tx1"/>
                </a:solidFill>
              </a:rPr>
              <a:t>respons</a:t>
            </a:r>
            <a:r>
              <a:rPr lang="en-GB" sz="2200" dirty="0" smtClean="0">
                <a:solidFill>
                  <a:schemeClr val="tx1"/>
                </a:solidFill>
              </a:rPr>
              <a:t> (</a:t>
            </a:r>
            <a:r>
              <a:rPr lang="en-GB" sz="2200" dirty="0" err="1" smtClean="0">
                <a:solidFill>
                  <a:schemeClr val="tx1"/>
                </a:solidFill>
              </a:rPr>
              <a:t>mitigatie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en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adaptatie</a:t>
            </a:r>
            <a:r>
              <a:rPr lang="en-GB" sz="2200" dirty="0" smtClean="0">
                <a:solidFill>
                  <a:schemeClr val="tx1"/>
                </a:solidFill>
              </a:rPr>
              <a:t>), maar </a:t>
            </a:r>
            <a:r>
              <a:rPr lang="en-GB" sz="2200" dirty="0" err="1" smtClean="0">
                <a:solidFill>
                  <a:schemeClr val="tx1"/>
                </a:solidFill>
              </a:rPr>
              <a:t>ook</a:t>
            </a:r>
            <a:r>
              <a:rPr lang="en-GB" sz="2200" dirty="0" smtClean="0">
                <a:solidFill>
                  <a:schemeClr val="tx1"/>
                </a:solidFill>
              </a:rPr>
              <a:t> op de </a:t>
            </a:r>
            <a:r>
              <a:rPr lang="en-GB" sz="2200" dirty="0" err="1" smtClean="0">
                <a:solidFill>
                  <a:schemeClr val="tx1"/>
                </a:solidFill>
              </a:rPr>
              <a:t>andere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</a:rPr>
              <a:t>onderwerpen</a:t>
            </a:r>
            <a:endParaRPr lang="en-GB" sz="22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8</a:t>
            </a:fld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57403" y="396108"/>
            <a:ext cx="10820748" cy="1197021"/>
          </a:xfrm>
        </p:spPr>
        <p:txBody>
          <a:bodyPr/>
          <a:lstStyle/>
          <a:p>
            <a:r>
              <a:rPr lang="nl-NL" dirty="0" smtClean="0"/>
              <a:t>Informatiebehoefte &amp; doelen </a:t>
            </a:r>
            <a:r>
              <a:rPr lang="nl-NL" dirty="0" err="1" smtClean="0"/>
              <a:t>mbt</a:t>
            </a:r>
            <a:r>
              <a:rPr lang="nl-NL" dirty="0" smtClean="0"/>
              <a:t> respons: naar adaptatie en mitigatie    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940550"/>
              </p:ext>
            </p:extLst>
          </p:nvPr>
        </p:nvGraphicFramePr>
        <p:xfrm>
          <a:off x="1495816" y="1762077"/>
          <a:ext cx="8355193" cy="483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Bitmap Image" r:id="rId4" imgW="10953720" imgH="6343560" progId="Paint.Picture.1">
                  <p:embed/>
                </p:oleObj>
              </mc:Choice>
              <mc:Fallback>
                <p:oleObj name="Bitmap Image" r:id="rId4" imgW="10953720" imgH="63435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816" y="1762077"/>
                        <a:ext cx="8355193" cy="483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600" smtClean="0"/>
              <a:pPr algn="ctr"/>
              <a:t>9</a:t>
            </a:fld>
            <a:endParaRPr lang="nl-NL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81928"/>
              </p:ext>
            </p:extLst>
          </p:nvPr>
        </p:nvGraphicFramePr>
        <p:xfrm>
          <a:off x="263526" y="1597812"/>
          <a:ext cx="9314108" cy="507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Bitmap Image" r:id="rId4" imgW="11665080" imgH="6356520" progId="Paint.Picture.1">
                  <p:embed/>
                </p:oleObj>
              </mc:Choice>
              <mc:Fallback>
                <p:oleObj name="Bitmap Image" r:id="rId4" imgW="11665080" imgH="63565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526" y="1597812"/>
                        <a:ext cx="9314108" cy="507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57403" y="311265"/>
            <a:ext cx="10820748" cy="1197021"/>
          </a:xfrm>
        </p:spPr>
        <p:txBody>
          <a:bodyPr/>
          <a:lstStyle/>
          <a:p>
            <a:r>
              <a:rPr lang="nl-NL" dirty="0" smtClean="0"/>
              <a:t>Informatiebehoefte &amp; doelen </a:t>
            </a:r>
            <a:r>
              <a:rPr lang="nl-NL" dirty="0" err="1" smtClean="0"/>
              <a:t>mbt</a:t>
            </a:r>
            <a:r>
              <a:rPr lang="nl-NL" dirty="0" smtClean="0"/>
              <a:t> respons: naar sociaal-economische invalshoek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0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D2BF26A7C5AB7348BC99E26E43216081" ma:contentTypeVersion="26" ma:contentTypeDescription="" ma:contentTypeScope="" ma:versionID="6a2ef205732868014a0e11c1a274d4be">
  <xsd:schema xmlns:xsd="http://www.w3.org/2001/XMLSchema" xmlns:xs="http://www.w3.org/2001/XMLSchema" xmlns:p="http://schemas.microsoft.com/office/2006/metadata/properties" xmlns:ns2="b74be9d0-744f-40c0-ac69-73a07a8fd844" xmlns:ns3="b938235c-ea95-46ce-ab4b-7c0300306693" targetNamespace="http://schemas.microsoft.com/office/2006/metadata/properties" ma:root="true" ma:fieldsID="9556e5be64ad86cbf4cbc81c18708ae4" ns2:_="" ns3:_="">
    <xsd:import namespace="b74be9d0-744f-40c0-ac69-73a07a8fd844"/>
    <xsd:import namespace="b938235c-ea95-46ce-ab4b-7c0300306693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ed0bcd80-6dc3-4ee2-979e-186d5ce964f2}" ma:internalName="TaxCatchAll" ma:showField="CatchAllData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ed0bcd80-6dc3-4ee2-979e-186d5ce964f2}" ma:internalName="TaxCatchAllLabel" ma:readOnly="true" ma:showField="CatchAllDataLabel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235c-ea95-46ce-ab4b-7c0300306693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e8742b1-c3cb-4378-aa64-33684c4b490a" ContentTypeId="0x0101008BBFF960507043A698762B5161B7A80200A02288072B7A431095D859DDC0BF7382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391a370b-084e-4a47-ac89-698577afd154</TermId>
        </TermInfo>
      </Terms>
    </g23705cfe14e4ff3b444105588ed2ce1>
    <TaxCatchAll xmlns="b74be9d0-744f-40c0-ac69-73a07a8fd844">
      <Value>580</Value>
      <Value>385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 en lezingen</TermName>
          <TermId xmlns="http://schemas.microsoft.com/office/infopath/2007/PartnerControls">1deed29c-1b26-4363-80d0-2eadc444fadb</TermId>
        </TermInfo>
      </Terms>
    </g23705cfe14e4ff3b444105588ed2ce0>
    <UsedCbsCategorie xmlns="b938235c-ea95-46ce-ab4b-7c0300306693"/>
    <PublicatieDatum xmlns="b938235c-ea95-46ce-ab4b-7c0300306693" xsi:nil="true"/>
    <VergaderDatum xmlns="b938235c-ea95-46ce-ab4b-7c0300306693" xsi:nil="true"/>
    <UsedCbsOndernemingsTrefwoorden xmlns="b938235c-ea95-46ce-ab4b-7c0300306693"/>
  </documentManagement>
</p:properties>
</file>

<file path=customXml/itemProps1.xml><?xml version="1.0" encoding="utf-8"?>
<ds:datastoreItem xmlns:ds="http://schemas.openxmlformats.org/officeDocument/2006/customXml" ds:itemID="{8B31059D-8C4E-438D-870E-C96B111171D8}"/>
</file>

<file path=customXml/itemProps2.xml><?xml version="1.0" encoding="utf-8"?>
<ds:datastoreItem xmlns:ds="http://schemas.openxmlformats.org/officeDocument/2006/customXml" ds:itemID="{580D0A9E-A552-49C2-A049-B928122BB193}"/>
</file>

<file path=customXml/itemProps3.xml><?xml version="1.0" encoding="utf-8"?>
<ds:datastoreItem xmlns:ds="http://schemas.openxmlformats.org/officeDocument/2006/customXml" ds:itemID="{309ED561-EA48-4307-9E9A-081FB1FE4553}"/>
</file>

<file path=customXml/itemProps4.xml><?xml version="1.0" encoding="utf-8"?>
<ds:datastoreItem xmlns:ds="http://schemas.openxmlformats.org/officeDocument/2006/customXml" ds:itemID="{AE1FEA79-6293-4D43-916D-5A6DF4A945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Widescreen</PresentationFormat>
  <Paragraphs>90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CBS indelingen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processing models of compiling business statistics at the national level</dc:title>
  <dc:creator>Werkhoven, T.F.</dc:creator>
  <cp:lastModifiedBy>Werkhoven, T.F. (Thom)</cp:lastModifiedBy>
  <cp:revision>513</cp:revision>
  <cp:lastPrinted>2020-02-10T16:52:04Z</cp:lastPrinted>
  <dcterms:created xsi:type="dcterms:W3CDTF">2020-02-05T13:25:39Z</dcterms:created>
  <dcterms:modified xsi:type="dcterms:W3CDTF">2023-03-13T14:03:03Z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0x0101008BBFF960507043A698762B5161B7A80200A02288072B7A431095D859DDC0BF738200D2BF26A7C5AB7348BC99E26E43216081</vt:lpwstr>
  </property>
  <property fmtid="{D5CDD505-2E9C-101B-9397-08002B2CF9AE}" pid="3" name="CbsCategorie">
    <vt:lpwstr>580;#Presentaties en lezingen|1deed29c-1b26-4363-80d0-2eadc444fadb</vt:lpwstr>
  </property>
  <property fmtid="{D5CDD505-2E9C-101B-9397-08002B2CF9AE}" pid="4" name="CbsOndernemingsTrefwoorden">
    <vt:lpwstr>385;#Presentatie|391a370b-084e-4a47-ac89-698577afd154</vt:lpwstr>
  </property>
</Properties>
</file>