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5"/>
    <p:sldMasterId id="2147483667" r:id="rId6"/>
  </p:sldMasterIdLst>
  <p:notesMasterIdLst>
    <p:notesMasterId r:id="rId24"/>
  </p:notesMasterIdLst>
  <p:sldIdLst>
    <p:sldId id="258" r:id="rId7"/>
    <p:sldId id="259" r:id="rId8"/>
    <p:sldId id="270" r:id="rId9"/>
    <p:sldId id="271" r:id="rId10"/>
    <p:sldId id="266" r:id="rId11"/>
    <p:sldId id="268" r:id="rId12"/>
    <p:sldId id="272" r:id="rId13"/>
    <p:sldId id="265" r:id="rId14"/>
    <p:sldId id="267" r:id="rId15"/>
    <p:sldId id="260" r:id="rId16"/>
    <p:sldId id="269" r:id="rId17"/>
    <p:sldId id="273" r:id="rId18"/>
    <p:sldId id="262" r:id="rId19"/>
    <p:sldId id="263" r:id="rId20"/>
    <p:sldId id="261" r:id="rId21"/>
    <p:sldId id="264" r:id="rId22"/>
    <p:sldId id="274" r:id="rId23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1D6C"/>
    <a:srgbClr val="EFEB4B"/>
    <a:srgbClr val="EBE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88" autoAdjust="0"/>
  </p:normalViewPr>
  <p:slideViewPr>
    <p:cSldViewPr>
      <p:cViewPr varScale="1">
        <p:scale>
          <a:sx n="214" d="100"/>
          <a:sy n="214" d="100"/>
        </p:scale>
        <p:origin x="312" y="1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3A025-B680-4046-800B-5A6B5AC6AF73}" type="datetimeFigureOut">
              <a:rPr lang="nl-NL" smtClean="0"/>
              <a:t>4-4-2023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FEE08-4F1D-4773-84E0-0730640F7E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330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92201" y="766684"/>
            <a:ext cx="2236528" cy="343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3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325"/>
            <a:ext cx="7704087" cy="3455988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lang="nl-NL" sz="2400" b="0" kern="1200" spc="40" baseline="0" dirty="0" smtClean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>
                <a:solidFill>
                  <a:srgbClr val="271D6C"/>
                </a:solidFill>
              </a:rPr>
              <a:t>Korte opsomming van conclusies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195263"/>
            <a:ext cx="7704087" cy="936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Conclusie / trends / …</a:t>
            </a:r>
          </a:p>
        </p:txBody>
      </p:sp>
    </p:spTree>
    <p:extLst>
      <p:ext uri="{BB962C8B-B14F-4D97-AF65-F5344CB8AC3E}">
        <p14:creationId xmlns:p14="http://schemas.microsoft.com/office/powerpoint/2010/main" val="409682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914" y="1028651"/>
            <a:ext cx="1431167" cy="219893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00" y="3672000"/>
            <a:ext cx="7166794" cy="8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83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_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914" y="1028651"/>
            <a:ext cx="1431167" cy="219893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35" y="3672000"/>
            <a:ext cx="7167542" cy="8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33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werking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02F9B86D-17AC-4EB8-8901-463B4404571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697929" y="1429340"/>
            <a:ext cx="1211459" cy="1861467"/>
            <a:chOff x="2200" y="483"/>
            <a:chExt cx="1409" cy="2165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C6C5D8E2-9222-4107-A38D-BDADEE2D3E5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00" y="483"/>
              <a:ext cx="1409" cy="2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B8916847-D2FC-4F80-9190-E720B73D5F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0" y="817"/>
              <a:ext cx="630" cy="680"/>
            </a:xfrm>
            <a:custGeom>
              <a:avLst/>
              <a:gdLst>
                <a:gd name="T0" fmla="*/ 558 w 558"/>
                <a:gd name="T1" fmla="*/ 0 h 609"/>
                <a:gd name="T2" fmla="*/ 558 w 558"/>
                <a:gd name="T3" fmla="*/ 0 h 609"/>
                <a:gd name="T4" fmla="*/ 66 w 558"/>
                <a:gd name="T5" fmla="*/ 0 h 609"/>
                <a:gd name="T6" fmla="*/ 0 w 558"/>
                <a:gd name="T7" fmla="*/ 67 h 609"/>
                <a:gd name="T8" fmla="*/ 0 w 558"/>
                <a:gd name="T9" fmla="*/ 609 h 609"/>
                <a:gd name="T10" fmla="*/ 558 w 558"/>
                <a:gd name="T11" fmla="*/ 609 h 609"/>
                <a:gd name="T12" fmla="*/ 558 w 558"/>
                <a:gd name="T13" fmla="*/ 357 h 609"/>
                <a:gd name="T14" fmla="*/ 251 w 558"/>
                <a:gd name="T15" fmla="*/ 357 h 609"/>
                <a:gd name="T16" fmla="*/ 251 w 558"/>
                <a:gd name="T17" fmla="*/ 252 h 609"/>
                <a:gd name="T18" fmla="*/ 558 w 558"/>
                <a:gd name="T19" fmla="*/ 252 h 609"/>
                <a:gd name="T20" fmla="*/ 558 w 558"/>
                <a:gd name="T21" fmla="*/ 0 h 609"/>
                <a:gd name="T22" fmla="*/ 484 w 558"/>
                <a:gd name="T23" fmla="*/ 74 h 609"/>
                <a:gd name="T24" fmla="*/ 484 w 558"/>
                <a:gd name="T25" fmla="*/ 74 h 609"/>
                <a:gd name="T26" fmla="*/ 484 w 558"/>
                <a:gd name="T27" fmla="*/ 179 h 609"/>
                <a:gd name="T28" fmla="*/ 251 w 558"/>
                <a:gd name="T29" fmla="*/ 179 h 609"/>
                <a:gd name="T30" fmla="*/ 178 w 558"/>
                <a:gd name="T31" fmla="*/ 179 h 609"/>
                <a:gd name="T32" fmla="*/ 178 w 558"/>
                <a:gd name="T33" fmla="*/ 252 h 609"/>
                <a:gd name="T34" fmla="*/ 178 w 558"/>
                <a:gd name="T35" fmla="*/ 357 h 609"/>
                <a:gd name="T36" fmla="*/ 178 w 558"/>
                <a:gd name="T37" fmla="*/ 430 h 609"/>
                <a:gd name="T38" fmla="*/ 251 w 558"/>
                <a:gd name="T39" fmla="*/ 430 h 609"/>
                <a:gd name="T40" fmla="*/ 484 w 558"/>
                <a:gd name="T41" fmla="*/ 430 h 609"/>
                <a:gd name="T42" fmla="*/ 484 w 558"/>
                <a:gd name="T43" fmla="*/ 535 h 609"/>
                <a:gd name="T44" fmla="*/ 73 w 558"/>
                <a:gd name="T45" fmla="*/ 535 h 609"/>
                <a:gd name="T46" fmla="*/ 73 w 558"/>
                <a:gd name="T47" fmla="*/ 74 h 609"/>
                <a:gd name="T48" fmla="*/ 484 w 558"/>
                <a:gd name="T49" fmla="*/ 74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8" h="609">
                  <a:moveTo>
                    <a:pt x="558" y="0"/>
                  </a:moveTo>
                  <a:lnTo>
                    <a:pt x="558" y="0"/>
                  </a:lnTo>
                  <a:lnTo>
                    <a:pt x="66" y="0"/>
                  </a:lnTo>
                  <a:cubicBezTo>
                    <a:pt x="29" y="0"/>
                    <a:pt x="0" y="30"/>
                    <a:pt x="0" y="67"/>
                  </a:cubicBezTo>
                  <a:lnTo>
                    <a:pt x="0" y="609"/>
                  </a:lnTo>
                  <a:lnTo>
                    <a:pt x="558" y="609"/>
                  </a:lnTo>
                  <a:lnTo>
                    <a:pt x="558" y="357"/>
                  </a:lnTo>
                  <a:lnTo>
                    <a:pt x="251" y="357"/>
                  </a:lnTo>
                  <a:lnTo>
                    <a:pt x="251" y="252"/>
                  </a:lnTo>
                  <a:lnTo>
                    <a:pt x="558" y="252"/>
                  </a:lnTo>
                  <a:lnTo>
                    <a:pt x="558" y="0"/>
                  </a:lnTo>
                  <a:close/>
                  <a:moveTo>
                    <a:pt x="484" y="74"/>
                  </a:moveTo>
                  <a:lnTo>
                    <a:pt x="484" y="74"/>
                  </a:lnTo>
                  <a:lnTo>
                    <a:pt x="484" y="179"/>
                  </a:lnTo>
                  <a:lnTo>
                    <a:pt x="251" y="179"/>
                  </a:lnTo>
                  <a:lnTo>
                    <a:pt x="178" y="179"/>
                  </a:lnTo>
                  <a:lnTo>
                    <a:pt x="178" y="252"/>
                  </a:lnTo>
                  <a:lnTo>
                    <a:pt x="178" y="357"/>
                  </a:lnTo>
                  <a:lnTo>
                    <a:pt x="178" y="430"/>
                  </a:lnTo>
                  <a:lnTo>
                    <a:pt x="251" y="430"/>
                  </a:lnTo>
                  <a:lnTo>
                    <a:pt x="484" y="430"/>
                  </a:lnTo>
                  <a:lnTo>
                    <a:pt x="484" y="535"/>
                  </a:lnTo>
                  <a:lnTo>
                    <a:pt x="73" y="535"/>
                  </a:lnTo>
                  <a:lnTo>
                    <a:pt x="73" y="74"/>
                  </a:lnTo>
                  <a:lnTo>
                    <a:pt x="484" y="74"/>
                  </a:lnTo>
                  <a:close/>
                </a:path>
              </a:pathLst>
            </a:custGeom>
            <a:solidFill>
              <a:srgbClr val="42A3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4396BB8-B762-47BD-B9F6-7617E189FA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38" y="481"/>
              <a:ext cx="688" cy="1016"/>
            </a:xfrm>
            <a:custGeom>
              <a:avLst/>
              <a:gdLst>
                <a:gd name="T0" fmla="*/ 251 w 609"/>
                <a:gd name="T1" fmla="*/ 553 h 910"/>
                <a:gd name="T2" fmla="*/ 251 w 609"/>
                <a:gd name="T3" fmla="*/ 553 h 910"/>
                <a:gd name="T4" fmla="*/ 357 w 609"/>
                <a:gd name="T5" fmla="*/ 553 h 910"/>
                <a:gd name="T6" fmla="*/ 357 w 609"/>
                <a:gd name="T7" fmla="*/ 658 h 910"/>
                <a:gd name="T8" fmla="*/ 251 w 609"/>
                <a:gd name="T9" fmla="*/ 658 h 910"/>
                <a:gd name="T10" fmla="*/ 251 w 609"/>
                <a:gd name="T11" fmla="*/ 553 h 910"/>
                <a:gd name="T12" fmla="*/ 185 w 609"/>
                <a:gd name="T13" fmla="*/ 0 h 910"/>
                <a:gd name="T14" fmla="*/ 185 w 609"/>
                <a:gd name="T15" fmla="*/ 0 h 910"/>
                <a:gd name="T16" fmla="*/ 0 w 609"/>
                <a:gd name="T17" fmla="*/ 0 h 910"/>
                <a:gd name="T18" fmla="*/ 0 w 609"/>
                <a:gd name="T19" fmla="*/ 910 h 910"/>
                <a:gd name="T20" fmla="*/ 609 w 609"/>
                <a:gd name="T21" fmla="*/ 910 h 910"/>
                <a:gd name="T22" fmla="*/ 609 w 609"/>
                <a:gd name="T23" fmla="*/ 368 h 910"/>
                <a:gd name="T24" fmla="*/ 542 w 609"/>
                <a:gd name="T25" fmla="*/ 301 h 910"/>
                <a:gd name="T26" fmla="*/ 251 w 609"/>
                <a:gd name="T27" fmla="*/ 301 h 910"/>
                <a:gd name="T28" fmla="*/ 251 w 609"/>
                <a:gd name="T29" fmla="*/ 69 h 910"/>
                <a:gd name="T30" fmla="*/ 185 w 609"/>
                <a:gd name="T31" fmla="*/ 0 h 910"/>
                <a:gd name="T32" fmla="*/ 178 w 609"/>
                <a:gd name="T33" fmla="*/ 731 h 910"/>
                <a:gd name="T34" fmla="*/ 178 w 609"/>
                <a:gd name="T35" fmla="*/ 731 h 910"/>
                <a:gd name="T36" fmla="*/ 251 w 609"/>
                <a:gd name="T37" fmla="*/ 731 h 910"/>
                <a:gd name="T38" fmla="*/ 357 w 609"/>
                <a:gd name="T39" fmla="*/ 731 h 910"/>
                <a:gd name="T40" fmla="*/ 430 w 609"/>
                <a:gd name="T41" fmla="*/ 731 h 910"/>
                <a:gd name="T42" fmla="*/ 430 w 609"/>
                <a:gd name="T43" fmla="*/ 658 h 910"/>
                <a:gd name="T44" fmla="*/ 430 w 609"/>
                <a:gd name="T45" fmla="*/ 553 h 910"/>
                <a:gd name="T46" fmla="*/ 430 w 609"/>
                <a:gd name="T47" fmla="*/ 479 h 910"/>
                <a:gd name="T48" fmla="*/ 357 w 609"/>
                <a:gd name="T49" fmla="*/ 479 h 910"/>
                <a:gd name="T50" fmla="*/ 251 w 609"/>
                <a:gd name="T51" fmla="*/ 479 h 910"/>
                <a:gd name="T52" fmla="*/ 178 w 609"/>
                <a:gd name="T53" fmla="*/ 479 h 910"/>
                <a:gd name="T54" fmla="*/ 178 w 609"/>
                <a:gd name="T55" fmla="*/ 553 h 910"/>
                <a:gd name="T56" fmla="*/ 178 w 609"/>
                <a:gd name="T57" fmla="*/ 658 h 910"/>
                <a:gd name="T58" fmla="*/ 178 w 609"/>
                <a:gd name="T59" fmla="*/ 731 h 910"/>
                <a:gd name="T60" fmla="*/ 178 w 609"/>
                <a:gd name="T61" fmla="*/ 72 h 910"/>
                <a:gd name="T62" fmla="*/ 178 w 609"/>
                <a:gd name="T63" fmla="*/ 72 h 910"/>
                <a:gd name="T64" fmla="*/ 178 w 609"/>
                <a:gd name="T65" fmla="*/ 301 h 910"/>
                <a:gd name="T66" fmla="*/ 178 w 609"/>
                <a:gd name="T67" fmla="*/ 375 h 910"/>
                <a:gd name="T68" fmla="*/ 251 w 609"/>
                <a:gd name="T69" fmla="*/ 375 h 910"/>
                <a:gd name="T70" fmla="*/ 536 w 609"/>
                <a:gd name="T71" fmla="*/ 375 h 910"/>
                <a:gd name="T72" fmla="*/ 536 w 609"/>
                <a:gd name="T73" fmla="*/ 836 h 910"/>
                <a:gd name="T74" fmla="*/ 73 w 609"/>
                <a:gd name="T75" fmla="*/ 836 h 910"/>
                <a:gd name="T76" fmla="*/ 73 w 609"/>
                <a:gd name="T77" fmla="*/ 72 h 910"/>
                <a:gd name="T78" fmla="*/ 178 w 609"/>
                <a:gd name="T79" fmla="*/ 72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09" h="910">
                  <a:moveTo>
                    <a:pt x="251" y="553"/>
                  </a:moveTo>
                  <a:lnTo>
                    <a:pt x="251" y="553"/>
                  </a:lnTo>
                  <a:lnTo>
                    <a:pt x="357" y="553"/>
                  </a:lnTo>
                  <a:lnTo>
                    <a:pt x="357" y="658"/>
                  </a:lnTo>
                  <a:lnTo>
                    <a:pt x="251" y="658"/>
                  </a:lnTo>
                  <a:lnTo>
                    <a:pt x="251" y="553"/>
                  </a:lnTo>
                  <a:close/>
                  <a:moveTo>
                    <a:pt x="185" y="0"/>
                  </a:moveTo>
                  <a:lnTo>
                    <a:pt x="185" y="0"/>
                  </a:lnTo>
                  <a:lnTo>
                    <a:pt x="0" y="0"/>
                  </a:lnTo>
                  <a:lnTo>
                    <a:pt x="0" y="910"/>
                  </a:lnTo>
                  <a:lnTo>
                    <a:pt x="609" y="910"/>
                  </a:lnTo>
                  <a:lnTo>
                    <a:pt x="609" y="368"/>
                  </a:lnTo>
                  <a:cubicBezTo>
                    <a:pt x="609" y="331"/>
                    <a:pt x="579" y="301"/>
                    <a:pt x="542" y="301"/>
                  </a:cubicBezTo>
                  <a:lnTo>
                    <a:pt x="251" y="301"/>
                  </a:lnTo>
                  <a:lnTo>
                    <a:pt x="251" y="69"/>
                  </a:lnTo>
                  <a:cubicBezTo>
                    <a:pt x="251" y="32"/>
                    <a:pt x="222" y="0"/>
                    <a:pt x="185" y="0"/>
                  </a:cubicBezTo>
                  <a:close/>
                  <a:moveTo>
                    <a:pt x="178" y="731"/>
                  </a:moveTo>
                  <a:lnTo>
                    <a:pt x="178" y="731"/>
                  </a:lnTo>
                  <a:lnTo>
                    <a:pt x="251" y="731"/>
                  </a:lnTo>
                  <a:lnTo>
                    <a:pt x="357" y="731"/>
                  </a:lnTo>
                  <a:lnTo>
                    <a:pt x="430" y="731"/>
                  </a:lnTo>
                  <a:lnTo>
                    <a:pt x="430" y="658"/>
                  </a:lnTo>
                  <a:lnTo>
                    <a:pt x="430" y="553"/>
                  </a:lnTo>
                  <a:lnTo>
                    <a:pt x="430" y="479"/>
                  </a:lnTo>
                  <a:lnTo>
                    <a:pt x="357" y="479"/>
                  </a:lnTo>
                  <a:lnTo>
                    <a:pt x="251" y="479"/>
                  </a:lnTo>
                  <a:lnTo>
                    <a:pt x="178" y="479"/>
                  </a:lnTo>
                  <a:lnTo>
                    <a:pt x="178" y="553"/>
                  </a:lnTo>
                  <a:lnTo>
                    <a:pt x="178" y="658"/>
                  </a:lnTo>
                  <a:lnTo>
                    <a:pt x="178" y="731"/>
                  </a:lnTo>
                  <a:close/>
                  <a:moveTo>
                    <a:pt x="178" y="72"/>
                  </a:moveTo>
                  <a:lnTo>
                    <a:pt x="178" y="72"/>
                  </a:lnTo>
                  <a:lnTo>
                    <a:pt x="178" y="301"/>
                  </a:lnTo>
                  <a:lnTo>
                    <a:pt x="178" y="375"/>
                  </a:lnTo>
                  <a:lnTo>
                    <a:pt x="251" y="375"/>
                  </a:lnTo>
                  <a:lnTo>
                    <a:pt x="536" y="375"/>
                  </a:lnTo>
                  <a:lnTo>
                    <a:pt x="536" y="836"/>
                  </a:lnTo>
                  <a:lnTo>
                    <a:pt x="73" y="836"/>
                  </a:lnTo>
                  <a:lnTo>
                    <a:pt x="73" y="72"/>
                  </a:lnTo>
                  <a:lnTo>
                    <a:pt x="178" y="72"/>
                  </a:lnTo>
                  <a:close/>
                </a:path>
              </a:pathLst>
            </a:custGeom>
            <a:solidFill>
              <a:srgbClr val="42A3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39C8DD8-3C93-46D4-8B3C-EFBABBDC98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0" y="1603"/>
              <a:ext cx="1426" cy="1055"/>
            </a:xfrm>
            <a:custGeom>
              <a:avLst/>
              <a:gdLst>
                <a:gd name="T0" fmla="*/ 1261 w 1262"/>
                <a:gd name="T1" fmla="*/ 0 h 944"/>
                <a:gd name="T2" fmla="*/ 1261 w 1262"/>
                <a:gd name="T3" fmla="*/ 0 h 944"/>
                <a:gd name="T4" fmla="*/ 0 w 1262"/>
                <a:gd name="T5" fmla="*/ 0 h 944"/>
                <a:gd name="T6" fmla="*/ 0 w 1262"/>
                <a:gd name="T7" fmla="*/ 598 h 944"/>
                <a:gd name="T8" fmla="*/ 1010 w 1262"/>
                <a:gd name="T9" fmla="*/ 598 h 944"/>
                <a:gd name="T10" fmla="*/ 1010 w 1262"/>
                <a:gd name="T11" fmla="*/ 693 h 944"/>
                <a:gd name="T12" fmla="*/ 0 w 1262"/>
                <a:gd name="T13" fmla="*/ 693 h 944"/>
                <a:gd name="T14" fmla="*/ 0 w 1262"/>
                <a:gd name="T15" fmla="*/ 878 h 944"/>
                <a:gd name="T16" fmla="*/ 66 w 1262"/>
                <a:gd name="T17" fmla="*/ 944 h 944"/>
                <a:gd name="T18" fmla="*/ 1195 w 1262"/>
                <a:gd name="T19" fmla="*/ 944 h 944"/>
                <a:gd name="T20" fmla="*/ 1262 w 1262"/>
                <a:gd name="T21" fmla="*/ 878 h 944"/>
                <a:gd name="T22" fmla="*/ 1262 w 1262"/>
                <a:gd name="T23" fmla="*/ 346 h 944"/>
                <a:gd name="T24" fmla="*/ 252 w 1262"/>
                <a:gd name="T25" fmla="*/ 346 h 944"/>
                <a:gd name="T26" fmla="*/ 252 w 1262"/>
                <a:gd name="T27" fmla="*/ 253 h 944"/>
                <a:gd name="T28" fmla="*/ 1261 w 1262"/>
                <a:gd name="T29" fmla="*/ 253 h 944"/>
                <a:gd name="T30" fmla="*/ 1261 w 1262"/>
                <a:gd name="T31" fmla="*/ 0 h 944"/>
                <a:gd name="T32" fmla="*/ 1188 w 1262"/>
                <a:gd name="T33" fmla="*/ 73 h 944"/>
                <a:gd name="T34" fmla="*/ 1188 w 1262"/>
                <a:gd name="T35" fmla="*/ 73 h 944"/>
                <a:gd name="T36" fmla="*/ 1188 w 1262"/>
                <a:gd name="T37" fmla="*/ 179 h 944"/>
                <a:gd name="T38" fmla="*/ 252 w 1262"/>
                <a:gd name="T39" fmla="*/ 179 h 944"/>
                <a:gd name="T40" fmla="*/ 178 w 1262"/>
                <a:gd name="T41" fmla="*/ 179 h 944"/>
                <a:gd name="T42" fmla="*/ 178 w 1262"/>
                <a:gd name="T43" fmla="*/ 253 h 944"/>
                <a:gd name="T44" fmla="*/ 178 w 1262"/>
                <a:gd name="T45" fmla="*/ 346 h 944"/>
                <a:gd name="T46" fmla="*/ 178 w 1262"/>
                <a:gd name="T47" fmla="*/ 419 h 944"/>
                <a:gd name="T48" fmla="*/ 252 w 1262"/>
                <a:gd name="T49" fmla="*/ 419 h 944"/>
                <a:gd name="T50" fmla="*/ 1188 w 1262"/>
                <a:gd name="T51" fmla="*/ 419 h 944"/>
                <a:gd name="T52" fmla="*/ 1188 w 1262"/>
                <a:gd name="T53" fmla="*/ 871 h 944"/>
                <a:gd name="T54" fmla="*/ 73 w 1262"/>
                <a:gd name="T55" fmla="*/ 871 h 944"/>
                <a:gd name="T56" fmla="*/ 73 w 1262"/>
                <a:gd name="T57" fmla="*/ 766 h 944"/>
                <a:gd name="T58" fmla="*/ 1010 w 1262"/>
                <a:gd name="T59" fmla="*/ 766 h 944"/>
                <a:gd name="T60" fmla="*/ 1084 w 1262"/>
                <a:gd name="T61" fmla="*/ 766 h 944"/>
                <a:gd name="T62" fmla="*/ 1084 w 1262"/>
                <a:gd name="T63" fmla="*/ 693 h 944"/>
                <a:gd name="T64" fmla="*/ 1084 w 1262"/>
                <a:gd name="T65" fmla="*/ 598 h 944"/>
                <a:gd name="T66" fmla="*/ 1084 w 1262"/>
                <a:gd name="T67" fmla="*/ 525 h 944"/>
                <a:gd name="T68" fmla="*/ 1010 w 1262"/>
                <a:gd name="T69" fmla="*/ 525 h 944"/>
                <a:gd name="T70" fmla="*/ 73 w 1262"/>
                <a:gd name="T71" fmla="*/ 524 h 944"/>
                <a:gd name="T72" fmla="*/ 73 w 1262"/>
                <a:gd name="T73" fmla="*/ 73 h 944"/>
                <a:gd name="T74" fmla="*/ 1188 w 1262"/>
                <a:gd name="T75" fmla="*/ 73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2" h="944">
                  <a:moveTo>
                    <a:pt x="1261" y="0"/>
                  </a:moveTo>
                  <a:lnTo>
                    <a:pt x="1261" y="0"/>
                  </a:lnTo>
                  <a:lnTo>
                    <a:pt x="0" y="0"/>
                  </a:lnTo>
                  <a:lnTo>
                    <a:pt x="0" y="598"/>
                  </a:lnTo>
                  <a:lnTo>
                    <a:pt x="1010" y="598"/>
                  </a:lnTo>
                  <a:lnTo>
                    <a:pt x="1010" y="693"/>
                  </a:lnTo>
                  <a:lnTo>
                    <a:pt x="0" y="693"/>
                  </a:lnTo>
                  <a:lnTo>
                    <a:pt x="0" y="878"/>
                  </a:lnTo>
                  <a:cubicBezTo>
                    <a:pt x="0" y="915"/>
                    <a:pt x="30" y="944"/>
                    <a:pt x="66" y="944"/>
                  </a:cubicBezTo>
                  <a:lnTo>
                    <a:pt x="1195" y="944"/>
                  </a:lnTo>
                  <a:cubicBezTo>
                    <a:pt x="1232" y="944"/>
                    <a:pt x="1262" y="915"/>
                    <a:pt x="1262" y="878"/>
                  </a:cubicBezTo>
                  <a:lnTo>
                    <a:pt x="1262" y="346"/>
                  </a:lnTo>
                  <a:lnTo>
                    <a:pt x="252" y="346"/>
                  </a:lnTo>
                  <a:lnTo>
                    <a:pt x="252" y="253"/>
                  </a:lnTo>
                  <a:lnTo>
                    <a:pt x="1261" y="253"/>
                  </a:lnTo>
                  <a:lnTo>
                    <a:pt x="1261" y="0"/>
                  </a:lnTo>
                  <a:close/>
                  <a:moveTo>
                    <a:pt x="1188" y="73"/>
                  </a:moveTo>
                  <a:lnTo>
                    <a:pt x="1188" y="73"/>
                  </a:lnTo>
                  <a:lnTo>
                    <a:pt x="1188" y="179"/>
                  </a:lnTo>
                  <a:lnTo>
                    <a:pt x="252" y="179"/>
                  </a:lnTo>
                  <a:lnTo>
                    <a:pt x="178" y="179"/>
                  </a:lnTo>
                  <a:lnTo>
                    <a:pt x="178" y="253"/>
                  </a:lnTo>
                  <a:lnTo>
                    <a:pt x="178" y="346"/>
                  </a:lnTo>
                  <a:lnTo>
                    <a:pt x="178" y="419"/>
                  </a:lnTo>
                  <a:lnTo>
                    <a:pt x="252" y="419"/>
                  </a:lnTo>
                  <a:lnTo>
                    <a:pt x="1188" y="419"/>
                  </a:lnTo>
                  <a:lnTo>
                    <a:pt x="1188" y="871"/>
                  </a:lnTo>
                  <a:lnTo>
                    <a:pt x="73" y="871"/>
                  </a:lnTo>
                  <a:lnTo>
                    <a:pt x="73" y="766"/>
                  </a:lnTo>
                  <a:lnTo>
                    <a:pt x="1010" y="766"/>
                  </a:lnTo>
                  <a:lnTo>
                    <a:pt x="1084" y="766"/>
                  </a:lnTo>
                  <a:lnTo>
                    <a:pt x="1084" y="693"/>
                  </a:lnTo>
                  <a:lnTo>
                    <a:pt x="1084" y="598"/>
                  </a:lnTo>
                  <a:lnTo>
                    <a:pt x="1084" y="525"/>
                  </a:lnTo>
                  <a:lnTo>
                    <a:pt x="1010" y="525"/>
                  </a:lnTo>
                  <a:lnTo>
                    <a:pt x="73" y="524"/>
                  </a:lnTo>
                  <a:lnTo>
                    <a:pt x="73" y="73"/>
                  </a:lnTo>
                  <a:lnTo>
                    <a:pt x="1188" y="73"/>
                  </a:lnTo>
                  <a:close/>
                </a:path>
              </a:pathLst>
            </a:custGeom>
            <a:solidFill>
              <a:srgbClr val="42A3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861272FB-1185-40C6-AC60-619C16676A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40200" y="1427163"/>
            <a:ext cx="2079625" cy="187166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9543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werking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BAB89908-CDEA-400D-B79F-AD8659F15E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7" y="0"/>
            <a:ext cx="9132725" cy="51435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7AA015C-4E5D-4516-9D39-3A8712C6F5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3227" y="3073050"/>
            <a:ext cx="839700" cy="780429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980FD706-98D1-4D99-B9AC-B3E9FEA0B5F0}"/>
              </a:ext>
            </a:extLst>
          </p:cNvPr>
          <p:cNvSpPr txBox="1"/>
          <p:nvPr userDrawn="1"/>
        </p:nvSpPr>
        <p:spPr>
          <a:xfrm>
            <a:off x="295743" y="243470"/>
            <a:ext cx="7496838" cy="1151708"/>
          </a:xfrm>
          <a:prstGeom prst="rect">
            <a:avLst/>
          </a:prstGeom>
          <a:noFill/>
        </p:spPr>
        <p:txBody>
          <a:bodyPr wrap="square" lIns="226173" tIns="113085" rIns="226173" bIns="113085" rtlCol="0">
            <a:spAutoFit/>
          </a:bodyPr>
          <a:lstStyle/>
          <a:p>
            <a:r>
              <a:rPr lang="nl-NL" sz="300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Projecten van het CBS</a:t>
            </a:r>
          </a:p>
          <a:p>
            <a:r>
              <a:rPr lang="nl-NL" sz="300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nl-NL" sz="3000" baseline="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NL" sz="3000" dirty="0">
              <a:solidFill>
                <a:schemeClr val="bg1"/>
              </a:solidFill>
              <a:effectLst>
                <a:outerShdw blurRad="165100" dist="38100" dir="5400000" algn="ctr" rotWithShape="0">
                  <a:srgbClr val="000000">
                    <a:alpha val="18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BC5F6BCA-C599-43A3-ABC8-960592B72751}"/>
              </a:ext>
            </a:extLst>
          </p:cNvPr>
          <p:cNvSpPr/>
          <p:nvPr userDrawn="1"/>
        </p:nvSpPr>
        <p:spPr>
          <a:xfrm>
            <a:off x="7501014" y="3853479"/>
            <a:ext cx="1519994" cy="774717"/>
          </a:xfrm>
          <a:prstGeom prst="roundRect">
            <a:avLst>
              <a:gd name="adj" fmla="val 71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78FD287-3573-4235-AB96-9C12C5425FFB}"/>
              </a:ext>
            </a:extLst>
          </p:cNvPr>
          <p:cNvSpPr/>
          <p:nvPr userDrawn="1"/>
        </p:nvSpPr>
        <p:spPr>
          <a:xfrm>
            <a:off x="8752927" y="476"/>
            <a:ext cx="408796" cy="514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endParaRPr lang="nl-NL" sz="500" dirty="0"/>
          </a:p>
        </p:txBody>
      </p:sp>
      <p:sp>
        <p:nvSpPr>
          <p:cNvPr id="18" name="Tijdelijke aanduiding voor afbeelding 11">
            <a:extLst>
              <a:ext uri="{FF2B5EF4-FFF2-40B4-BE49-F238E27FC236}">
                <a16:creationId xmlns:a16="http://schemas.microsoft.com/office/drawing/2014/main" id="{E50551EE-B3F6-4300-8721-226C92B254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482" y="3956576"/>
            <a:ext cx="1151880" cy="568523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nl-NL" dirty="0"/>
          </a:p>
        </p:txBody>
      </p:sp>
      <p:sp>
        <p:nvSpPr>
          <p:cNvPr id="19" name="Tijdelijke aanduiding voor tekst 9">
            <a:extLst>
              <a:ext uri="{FF2B5EF4-FFF2-40B4-BE49-F238E27FC236}">
                <a16:creationId xmlns:a16="http://schemas.microsoft.com/office/drawing/2014/main" id="{D384A05B-3D20-4730-8477-35BC920852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592" y="820490"/>
            <a:ext cx="5804863" cy="6612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&lt;organisatie&gt;</a:t>
            </a:r>
          </a:p>
        </p:txBody>
      </p:sp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id="{38E0D16C-54E5-4658-A25B-908363E348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1707654"/>
            <a:ext cx="6916116" cy="29523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412894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werking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7289702-BCF0-4F47-8F90-FB2B255E1B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7" y="0"/>
            <a:ext cx="9132725" cy="51435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7AA015C-4E5D-4516-9D39-3A8712C6F5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3227" y="3073050"/>
            <a:ext cx="839700" cy="780429"/>
          </a:xfrm>
          <a:prstGeom prst="rect">
            <a:avLst/>
          </a:prstGeom>
        </p:spPr>
      </p:pic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BC5F6BCA-C599-43A3-ABC8-960592B72751}"/>
              </a:ext>
            </a:extLst>
          </p:cNvPr>
          <p:cNvSpPr/>
          <p:nvPr userDrawn="1"/>
        </p:nvSpPr>
        <p:spPr>
          <a:xfrm>
            <a:off x="7501014" y="3853479"/>
            <a:ext cx="1519994" cy="774717"/>
          </a:xfrm>
          <a:prstGeom prst="roundRect">
            <a:avLst>
              <a:gd name="adj" fmla="val 71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78FD287-3573-4235-AB96-9C12C5425FFB}"/>
              </a:ext>
            </a:extLst>
          </p:cNvPr>
          <p:cNvSpPr/>
          <p:nvPr userDrawn="1"/>
        </p:nvSpPr>
        <p:spPr>
          <a:xfrm>
            <a:off x="8752927" y="476"/>
            <a:ext cx="408796" cy="514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endParaRPr lang="nl-NL" sz="500" dirty="0"/>
          </a:p>
        </p:txBody>
      </p:sp>
      <p:sp>
        <p:nvSpPr>
          <p:cNvPr id="18" name="Tijdelijke aanduiding voor afbeelding 11">
            <a:extLst>
              <a:ext uri="{FF2B5EF4-FFF2-40B4-BE49-F238E27FC236}">
                <a16:creationId xmlns:a16="http://schemas.microsoft.com/office/drawing/2014/main" id="{E50551EE-B3F6-4300-8721-226C92B254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482" y="3956576"/>
            <a:ext cx="1151880" cy="568523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8D1BBB25-F7FA-43A0-9485-FEF60B80DD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1707654"/>
            <a:ext cx="6916116" cy="29523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5FD3E6C-CBE3-44EB-AEE9-CC790DFE59FC}"/>
              </a:ext>
            </a:extLst>
          </p:cNvPr>
          <p:cNvSpPr txBox="1"/>
          <p:nvPr userDrawn="1"/>
        </p:nvSpPr>
        <p:spPr>
          <a:xfrm>
            <a:off x="295743" y="243470"/>
            <a:ext cx="7496838" cy="1151708"/>
          </a:xfrm>
          <a:prstGeom prst="rect">
            <a:avLst/>
          </a:prstGeom>
          <a:noFill/>
        </p:spPr>
        <p:txBody>
          <a:bodyPr wrap="square" lIns="226173" tIns="113085" rIns="226173" bIns="113085" rtlCol="0">
            <a:spAutoFit/>
          </a:bodyPr>
          <a:lstStyle/>
          <a:p>
            <a:r>
              <a:rPr lang="nl-NL" sz="300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Projecten van het CBS</a:t>
            </a:r>
          </a:p>
          <a:p>
            <a:r>
              <a:rPr lang="nl-NL" sz="300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nl-NL" sz="3000" baseline="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NL" sz="3000" dirty="0">
              <a:solidFill>
                <a:schemeClr val="bg1"/>
              </a:solidFill>
              <a:effectLst>
                <a:outerShdw blurRad="165100" dist="38100" dir="5400000" algn="ctr" rotWithShape="0">
                  <a:srgbClr val="000000">
                    <a:alpha val="18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0446E04D-806F-4F16-82E8-9BF08BC45D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592" y="820490"/>
            <a:ext cx="5804863" cy="6612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&lt;organisatie&gt;</a:t>
            </a:r>
          </a:p>
        </p:txBody>
      </p:sp>
    </p:spTree>
    <p:extLst>
      <p:ext uri="{BB962C8B-B14F-4D97-AF65-F5344CB8AC3E}">
        <p14:creationId xmlns:p14="http://schemas.microsoft.com/office/powerpoint/2010/main" val="156272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werking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BAB89908-CDEA-400D-B79F-AD8659F15E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7" y="0"/>
            <a:ext cx="9132725" cy="51435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7AA015C-4E5D-4516-9D39-3A8712C6F5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3227" y="3073050"/>
            <a:ext cx="839700" cy="780429"/>
          </a:xfrm>
          <a:prstGeom prst="rect">
            <a:avLst/>
          </a:prstGeom>
        </p:spPr>
      </p:pic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BC5F6BCA-C599-43A3-ABC8-960592B72751}"/>
              </a:ext>
            </a:extLst>
          </p:cNvPr>
          <p:cNvSpPr/>
          <p:nvPr userDrawn="1"/>
        </p:nvSpPr>
        <p:spPr>
          <a:xfrm>
            <a:off x="7501014" y="3853479"/>
            <a:ext cx="1519994" cy="774717"/>
          </a:xfrm>
          <a:prstGeom prst="roundRect">
            <a:avLst>
              <a:gd name="adj" fmla="val 71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78FD287-3573-4235-AB96-9C12C5425FFB}"/>
              </a:ext>
            </a:extLst>
          </p:cNvPr>
          <p:cNvSpPr/>
          <p:nvPr userDrawn="1"/>
        </p:nvSpPr>
        <p:spPr>
          <a:xfrm>
            <a:off x="8752927" y="476"/>
            <a:ext cx="408796" cy="514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endParaRPr lang="nl-NL" sz="500" dirty="0"/>
          </a:p>
        </p:txBody>
      </p:sp>
      <p:sp>
        <p:nvSpPr>
          <p:cNvPr id="18" name="Tijdelijke aanduiding voor afbeelding 11">
            <a:extLst>
              <a:ext uri="{FF2B5EF4-FFF2-40B4-BE49-F238E27FC236}">
                <a16:creationId xmlns:a16="http://schemas.microsoft.com/office/drawing/2014/main" id="{E50551EE-B3F6-4300-8721-226C92B254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482" y="3956576"/>
            <a:ext cx="1151880" cy="568523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6182E3AA-4266-42EE-906A-E589D18531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059582"/>
            <a:ext cx="7776864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7EA53FF9-1EEF-405E-9A13-9FFF7B2330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211710"/>
            <a:ext cx="6916116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1B8DA34A-F101-45CA-BE0B-284DCD3777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776864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536998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werking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7289702-BCF0-4F47-8F90-FB2B255E1B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7" y="0"/>
            <a:ext cx="9132725" cy="51435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7AA015C-4E5D-4516-9D39-3A8712C6F5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3227" y="3073050"/>
            <a:ext cx="839700" cy="780429"/>
          </a:xfrm>
          <a:prstGeom prst="rect">
            <a:avLst/>
          </a:prstGeom>
        </p:spPr>
      </p:pic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BC5F6BCA-C599-43A3-ABC8-960592B72751}"/>
              </a:ext>
            </a:extLst>
          </p:cNvPr>
          <p:cNvSpPr/>
          <p:nvPr userDrawn="1"/>
        </p:nvSpPr>
        <p:spPr>
          <a:xfrm>
            <a:off x="7501014" y="3853479"/>
            <a:ext cx="1519994" cy="774717"/>
          </a:xfrm>
          <a:prstGeom prst="roundRect">
            <a:avLst>
              <a:gd name="adj" fmla="val 71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78FD287-3573-4235-AB96-9C12C5425FFB}"/>
              </a:ext>
            </a:extLst>
          </p:cNvPr>
          <p:cNvSpPr/>
          <p:nvPr userDrawn="1"/>
        </p:nvSpPr>
        <p:spPr>
          <a:xfrm>
            <a:off x="8752927" y="476"/>
            <a:ext cx="408796" cy="514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endParaRPr lang="nl-NL" sz="500" dirty="0"/>
          </a:p>
        </p:txBody>
      </p:sp>
      <p:sp>
        <p:nvSpPr>
          <p:cNvPr id="18" name="Tijdelijke aanduiding voor afbeelding 11">
            <a:extLst>
              <a:ext uri="{FF2B5EF4-FFF2-40B4-BE49-F238E27FC236}">
                <a16:creationId xmlns:a16="http://schemas.microsoft.com/office/drawing/2014/main" id="{E50551EE-B3F6-4300-8721-226C92B254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482" y="3956576"/>
            <a:ext cx="1151880" cy="568523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nl-NL" dirty="0"/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81E2A4A3-850B-429F-82BC-6F48842C19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059582"/>
            <a:ext cx="7776864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A7C6B0E9-98D6-419A-9832-ECC5B41CE7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211710"/>
            <a:ext cx="6916116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3A1D0687-8061-4472-988E-BB8752AB01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776864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04622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2279" r="85717" b="67123"/>
          <a:stretch/>
        </p:blipFill>
        <p:spPr>
          <a:xfrm>
            <a:off x="355278" y="121024"/>
            <a:ext cx="1511243" cy="2072915"/>
          </a:xfrm>
          <a:prstGeom prst="rect">
            <a:avLst/>
          </a:prstGeom>
        </p:spPr>
      </p:pic>
      <p:sp>
        <p:nvSpPr>
          <p:cNvPr id="9" name="Tijdelijke aanduiding voor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4227934"/>
            <a:ext cx="7992690" cy="288032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1600" b="0" kern="1200" spc="40" baseline="0" dirty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Naam auteur</a:t>
            </a:r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4515966"/>
            <a:ext cx="7992690" cy="288032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1600" b="0" kern="1200" spc="40" baseline="0" dirty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Optioneel datum</a:t>
            </a:r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2283718"/>
            <a:ext cx="7992690" cy="1025897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3000" b="1" kern="1200" spc="60" baseline="0" dirty="0">
                <a:solidFill>
                  <a:srgbClr val="271D6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  <a:p>
            <a:pPr lvl="0"/>
            <a:r>
              <a:rPr lang="nl-NL" dirty="0"/>
              <a:t>regel2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539552" y="3363838"/>
            <a:ext cx="7992690" cy="792088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2400" b="0" kern="1200" spc="40" baseline="0" dirty="0">
                <a:solidFill>
                  <a:srgbClr val="00A1CD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  <a:p>
            <a:pPr lvl="0"/>
            <a:r>
              <a:rPr lang="nl-NL" dirty="0"/>
              <a:t>regel2</a:t>
            </a:r>
          </a:p>
        </p:txBody>
      </p:sp>
    </p:spTree>
    <p:extLst>
      <p:ext uri="{BB962C8B-B14F-4D97-AF65-F5344CB8AC3E}">
        <p14:creationId xmlns:p14="http://schemas.microsoft.com/office/powerpoint/2010/main" val="3074125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059582"/>
            <a:ext cx="7776864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2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211710"/>
            <a:ext cx="7776864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776864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08704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563638"/>
            <a:ext cx="7632848" cy="30963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 over 2 regels</a:t>
            </a:r>
          </a:p>
          <a:p>
            <a:pPr lvl="0"/>
            <a:r>
              <a:rPr lang="nl-NL" dirty="0" err="1"/>
              <a:t>Calibri</a:t>
            </a:r>
            <a:r>
              <a:rPr lang="nl-NL" dirty="0"/>
              <a:t> </a:t>
            </a:r>
            <a:r>
              <a:rPr lang="nl-NL" dirty="0" err="1"/>
              <a:t>bold</a:t>
            </a:r>
            <a:r>
              <a:rPr lang="nl-NL" dirty="0"/>
              <a:t> 30</a:t>
            </a:r>
          </a:p>
        </p:txBody>
      </p:sp>
    </p:spTree>
    <p:extLst>
      <p:ext uri="{BB962C8B-B14F-4D97-AF65-F5344CB8AC3E}">
        <p14:creationId xmlns:p14="http://schemas.microsoft.com/office/powerpoint/2010/main" val="138938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987574"/>
            <a:ext cx="7632848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 1 regel</a:t>
            </a:r>
          </a:p>
        </p:txBody>
      </p:sp>
    </p:spTree>
    <p:extLst>
      <p:ext uri="{BB962C8B-B14F-4D97-AF65-F5344CB8AC3E}">
        <p14:creationId xmlns:p14="http://schemas.microsoft.com/office/powerpoint/2010/main" val="221898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titel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-3398" y="0"/>
            <a:ext cx="9144000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/>
          <a:lstStyle/>
          <a:p>
            <a:pPr algn="ctr"/>
            <a:fld id="{845CA951-4815-4987-9CD6-BB5D6648C0B5}" type="slidenum">
              <a:rPr lang="nl-NL" sz="1200">
                <a:solidFill>
                  <a:schemeClr val="bg1"/>
                </a:solidFill>
              </a:rPr>
              <a:pPr algn="ctr"/>
              <a:t>‹nr.›</a:t>
            </a:fld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611560" y="2006575"/>
            <a:ext cx="7776863" cy="565175"/>
          </a:xfrm>
          <a:prstGeom prst="rect">
            <a:avLst/>
          </a:prstGeom>
        </p:spPr>
        <p:txBody>
          <a:bodyPr/>
          <a:lstStyle>
            <a:lvl1pPr algn="l">
              <a:defRPr lang="nl-NL" sz="3000" b="1" kern="1200" spc="6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z="3000" b="1" dirty="0">
                <a:solidFill>
                  <a:schemeClr val="bg1"/>
                </a:solidFill>
              </a:rPr>
              <a:t>Hoofdstuk titel</a:t>
            </a:r>
          </a:p>
        </p:txBody>
      </p:sp>
    </p:spTree>
    <p:extLst>
      <p:ext uri="{BB962C8B-B14F-4D97-AF65-F5344CB8AC3E}">
        <p14:creationId xmlns:p14="http://schemas.microsoft.com/office/powerpoint/2010/main" val="26582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stre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598"/>
            <a:ext cx="7632079" cy="3455715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>
                <a:solidFill>
                  <a:srgbClr val="271D6C"/>
                </a:solidFill>
              </a:rPr>
              <a:t>Opsomming tekst</a:t>
            </a:r>
          </a:p>
        </p:txBody>
      </p:sp>
      <p:sp>
        <p:nvSpPr>
          <p:cNvPr id="6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23739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numm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599"/>
            <a:ext cx="7632079" cy="3455714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>
                <a:solidFill>
                  <a:srgbClr val="271D6C"/>
                </a:solidFill>
              </a:rPr>
              <a:t>Opsomming met nummering</a:t>
            </a:r>
          </a:p>
        </p:txBody>
      </p:sp>
      <p:sp>
        <p:nvSpPr>
          <p:cNvPr id="7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76121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e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 dirty="0"/>
          </a:p>
        </p:txBody>
      </p:sp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06374"/>
            <a:ext cx="7715746" cy="936000"/>
          </a:xfrm>
          <a:prstGeom prst="rect">
            <a:avLst/>
          </a:prstGeom>
        </p:spPr>
        <p:txBody>
          <a:bodyPr/>
          <a:lstStyle>
            <a:lvl1pPr algn="l">
              <a:defRPr lang="nl-NL" sz="3000" b="1" kern="1200" spc="6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z="3000" b="1" dirty="0">
                <a:solidFill>
                  <a:schemeClr val="bg1"/>
                </a:solidFill>
              </a:rPr>
              <a:t>Conclusies / trends / …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214041"/>
            <a:ext cx="7704137" cy="3382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sz="2400" b="0">
                <a:solidFill>
                  <a:schemeClr val="bg1"/>
                </a:solidFill>
              </a:defRPr>
            </a:lvl1pPr>
            <a:lvl2pPr marL="4572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Korte opsomming van conclusies</a:t>
            </a:r>
          </a:p>
        </p:txBody>
      </p:sp>
    </p:spTree>
    <p:extLst>
      <p:ext uri="{BB962C8B-B14F-4D97-AF65-F5344CB8AC3E}">
        <p14:creationId xmlns:p14="http://schemas.microsoft.com/office/powerpoint/2010/main" val="99636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14" name="Rechthoek 13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271D6C"/>
                </a:solidFill>
              </a:defRPr>
            </a:lvl1pPr>
          </a:lstStyle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5285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3" r:id="rId2"/>
    <p:sldLayoutId id="2147483660" r:id="rId3"/>
    <p:sldLayoutId id="2147483661" r:id="rId4"/>
    <p:sldLayoutId id="2147483665" r:id="rId5"/>
    <p:sldLayoutId id="2147483654" r:id="rId6"/>
    <p:sldLayoutId id="2147483662" r:id="rId7"/>
    <p:sldLayoutId id="2147483663" r:id="rId8"/>
    <p:sldLayoutId id="2147483656" r:id="rId9"/>
    <p:sldLayoutId id="2147483657" r:id="rId10"/>
    <p:sldLayoutId id="2147483655" r:id="rId11"/>
    <p:sldLayoutId id="214748366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BE74BCAC-F133-4D0C-86CD-A9E89C9AC67B}"/>
              </a:ext>
            </a:extLst>
          </p:cNvPr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DAEFFCD-41F3-4169-9A47-63DCE9FAED8A}"/>
              </a:ext>
            </a:extLst>
          </p:cNvPr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B2F73425-D8AF-403C-BB68-95E73E74B6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271D6C"/>
                </a:solidFill>
              </a:defRPr>
            </a:lvl1pPr>
          </a:lstStyle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682D69B-C0FF-41F9-B63B-E3ADD03AAC5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5225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dashboardklimaatbeleid.nl/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Maart 2023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Green Deal workshop dd. 14 maart 2023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 smtClean="0"/>
              <a:t>Opgehaalde feedback op de postersessies in de Tinbergenzaal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9303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10</a:t>
            </a:fld>
            <a:endParaRPr lang="nl-NL" sz="1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536956" y="76345"/>
            <a:ext cx="4827132" cy="504056"/>
          </a:xfrm>
        </p:spPr>
        <p:txBody>
          <a:bodyPr/>
          <a:lstStyle/>
          <a:p>
            <a:r>
              <a:rPr lang="nl-NL" dirty="0" smtClean="0"/>
              <a:t>Feedback Kosten van energie en klimaat </a:t>
            </a:r>
            <a:endParaRPr lang="nl-NL" dirty="0"/>
          </a:p>
        </p:txBody>
      </p:sp>
      <p:sp>
        <p:nvSpPr>
          <p:cNvPr id="6" name="Ezelsoor 5"/>
          <p:cNvSpPr/>
          <p:nvPr/>
        </p:nvSpPr>
        <p:spPr>
          <a:xfrm>
            <a:off x="492282" y="1352498"/>
            <a:ext cx="1872208" cy="981626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200" dirty="0" smtClean="0">
              <a:solidFill>
                <a:schemeClr val="tx1"/>
              </a:solidFill>
            </a:endParaRPr>
          </a:p>
          <a:p>
            <a:r>
              <a:rPr lang="nl-NL" sz="1200" dirty="0" smtClean="0">
                <a:solidFill>
                  <a:schemeClr val="tx1"/>
                </a:solidFill>
              </a:rPr>
              <a:t>Kijk ook naar sociale rechtvaardigheid (energie </a:t>
            </a:r>
            <a:r>
              <a:rPr lang="nl-NL" sz="1200" dirty="0" err="1" smtClean="0">
                <a:solidFill>
                  <a:schemeClr val="tx1"/>
                </a:solidFill>
              </a:rPr>
              <a:t>vs</a:t>
            </a:r>
            <a:r>
              <a:rPr lang="nl-NL" sz="1200" dirty="0" smtClean="0">
                <a:solidFill>
                  <a:schemeClr val="tx1"/>
                </a:solidFill>
              </a:rPr>
              <a:t> armoede) met oog voor consument en werknemer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7" name="Ezelsoor 6"/>
          <p:cNvSpPr/>
          <p:nvPr/>
        </p:nvSpPr>
        <p:spPr>
          <a:xfrm>
            <a:off x="2483768" y="2022921"/>
            <a:ext cx="2448271" cy="1282828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200" dirty="0" smtClean="0">
              <a:solidFill>
                <a:schemeClr val="tx1"/>
              </a:solidFill>
            </a:endParaRPr>
          </a:p>
          <a:p>
            <a:r>
              <a:rPr lang="nl-NL" sz="1200" dirty="0" smtClean="0">
                <a:solidFill>
                  <a:schemeClr val="tx1"/>
                </a:solidFill>
              </a:rPr>
              <a:t>Er is een dashboard beschikbaar voor klimaatbeleid (link: </a:t>
            </a:r>
            <a:r>
              <a:rPr lang="nl-NL" sz="1200" dirty="0">
                <a:hlinkClick r:id="rId2"/>
              </a:rPr>
              <a:t>Dashboard </a:t>
            </a:r>
            <a:r>
              <a:rPr lang="nl-NL" sz="1200" dirty="0" smtClean="0">
                <a:hlinkClick r:id="rId2"/>
              </a:rPr>
              <a:t>Klimaatbeleid</a:t>
            </a:r>
            <a:r>
              <a:rPr lang="nl-NL" sz="1200" dirty="0" smtClean="0">
                <a:solidFill>
                  <a:schemeClr val="tx1"/>
                </a:solidFill>
              </a:rPr>
              <a:t>)</a:t>
            </a:r>
          </a:p>
          <a:p>
            <a:r>
              <a:rPr lang="nl-NL" sz="1200" dirty="0" smtClean="0">
                <a:solidFill>
                  <a:schemeClr val="tx1"/>
                </a:solidFill>
              </a:rPr>
              <a:t>Contactpersonen: Kim Hermans (EZK) en Arjen </a:t>
            </a:r>
            <a:r>
              <a:rPr lang="nl-NL" sz="1200" dirty="0" err="1" smtClean="0">
                <a:solidFill>
                  <a:schemeClr val="tx1"/>
                </a:solidFill>
              </a:rPr>
              <a:t>Crince</a:t>
            </a:r>
            <a:r>
              <a:rPr lang="nl-NL" sz="1200" dirty="0" smtClean="0">
                <a:solidFill>
                  <a:schemeClr val="tx1"/>
                </a:solidFill>
              </a:rPr>
              <a:t> (RVO)</a:t>
            </a:r>
            <a:endParaRPr lang="nl-NL" sz="1200" dirty="0" smtClean="0"/>
          </a:p>
          <a:p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8" name="Ezelsoor 7"/>
          <p:cNvSpPr/>
          <p:nvPr/>
        </p:nvSpPr>
        <p:spPr>
          <a:xfrm>
            <a:off x="467544" y="3676402"/>
            <a:ext cx="1800200" cy="1031850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200" dirty="0" smtClean="0">
              <a:solidFill>
                <a:schemeClr val="tx1"/>
              </a:solidFill>
            </a:endParaRPr>
          </a:p>
          <a:p>
            <a:r>
              <a:rPr lang="nl-NL" sz="1200" dirty="0" smtClean="0">
                <a:solidFill>
                  <a:schemeClr val="tx1"/>
                </a:solidFill>
              </a:rPr>
              <a:t>Onderzoek naar doelmatigheid van het klimaat- en energiebeleid (i.s.m. CPB)</a:t>
            </a:r>
            <a:endParaRPr lang="nl-NL" sz="1200" dirty="0" smtClean="0"/>
          </a:p>
          <a:p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9" name="Ezelsoor 8"/>
          <p:cNvSpPr/>
          <p:nvPr/>
        </p:nvSpPr>
        <p:spPr>
          <a:xfrm>
            <a:off x="2483768" y="3412108"/>
            <a:ext cx="2448271" cy="1296144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200" dirty="0" smtClean="0">
              <a:solidFill>
                <a:schemeClr val="tx1"/>
              </a:solidFill>
            </a:endParaRPr>
          </a:p>
          <a:p>
            <a:r>
              <a:rPr lang="nl-NL" sz="1200" dirty="0" smtClean="0">
                <a:solidFill>
                  <a:schemeClr val="tx1"/>
                </a:solidFill>
              </a:rPr>
              <a:t>Welke rol hebben collectieven (bv. Samen een windmolen, zonnecollector plaatsen) zoals via VVE, bewonerscommissie wijkvereniging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0" name="Ezelsoor 9"/>
          <p:cNvSpPr/>
          <p:nvPr/>
        </p:nvSpPr>
        <p:spPr>
          <a:xfrm>
            <a:off x="467544" y="2528503"/>
            <a:ext cx="1872208" cy="1008112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200" dirty="0" smtClean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200" dirty="0" smtClean="0">
                <a:solidFill>
                  <a:schemeClr val="tx1"/>
                </a:solidFill>
              </a:rPr>
              <a:t>Niet- monetaire kosten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200" dirty="0" smtClean="0">
                <a:solidFill>
                  <a:schemeClr val="tx1"/>
                </a:solidFill>
              </a:rPr>
              <a:t>Investeringen t.o.v. waarde huidige assets (Energie en raffinage)</a:t>
            </a:r>
            <a:endParaRPr lang="nl-NL" sz="1200" dirty="0">
              <a:solidFill>
                <a:schemeClr val="tx1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58144"/>
            <a:ext cx="3456384" cy="4911330"/>
          </a:xfrm>
          <a:prstGeom prst="rect">
            <a:avLst/>
          </a:prstGeom>
          <a:ln>
            <a:solidFill>
              <a:srgbClr val="271D6C"/>
            </a:solidFill>
          </a:ln>
        </p:spPr>
      </p:pic>
      <p:sp>
        <p:nvSpPr>
          <p:cNvPr id="12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93523" y="4806317"/>
            <a:ext cx="1874804" cy="263157"/>
          </a:xfrm>
        </p:spPr>
        <p:txBody>
          <a:bodyPr/>
          <a:lstStyle/>
          <a:p>
            <a:r>
              <a:rPr lang="nl-NL" sz="1100" dirty="0" smtClean="0"/>
              <a:t>Expertsessie Ronde 2 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548347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11</a:t>
            </a:fld>
            <a:endParaRPr lang="nl-NL" sz="1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536956" y="76345"/>
            <a:ext cx="4729190" cy="504056"/>
          </a:xfrm>
        </p:spPr>
        <p:txBody>
          <a:bodyPr/>
          <a:lstStyle/>
          <a:p>
            <a:r>
              <a:rPr lang="nl-NL" sz="2800" dirty="0" smtClean="0"/>
              <a:t>Feedback VIVET in een </a:t>
            </a:r>
            <a:r>
              <a:rPr lang="nl-NL" dirty="0" smtClean="0"/>
              <a:t>notendop</a:t>
            </a:r>
            <a:endParaRPr lang="nl-NL" dirty="0"/>
          </a:p>
        </p:txBody>
      </p:sp>
      <p:sp>
        <p:nvSpPr>
          <p:cNvPr id="6" name="Ezelsoor 5"/>
          <p:cNvSpPr/>
          <p:nvPr/>
        </p:nvSpPr>
        <p:spPr>
          <a:xfrm>
            <a:off x="511665" y="2909389"/>
            <a:ext cx="1872208" cy="549578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200" dirty="0" smtClean="0">
                <a:solidFill>
                  <a:schemeClr val="tx1"/>
                </a:solidFill>
              </a:rPr>
              <a:t>Link met belevingen onderzoek (SAL)</a:t>
            </a:r>
          </a:p>
        </p:txBody>
      </p:sp>
      <p:sp>
        <p:nvSpPr>
          <p:cNvPr id="8" name="Ezelsoor 7"/>
          <p:cNvSpPr/>
          <p:nvPr/>
        </p:nvSpPr>
        <p:spPr>
          <a:xfrm>
            <a:off x="511665" y="2155414"/>
            <a:ext cx="1910845" cy="597916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200" dirty="0" smtClean="0">
              <a:solidFill>
                <a:schemeClr val="tx1"/>
              </a:solidFill>
            </a:endParaRPr>
          </a:p>
          <a:p>
            <a:r>
              <a:rPr lang="nl-NL" sz="1200" dirty="0" smtClean="0">
                <a:solidFill>
                  <a:schemeClr val="tx1"/>
                </a:solidFill>
              </a:rPr>
              <a:t>Zicht op warmte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0" name="Ezelsoor 9"/>
          <p:cNvSpPr/>
          <p:nvPr/>
        </p:nvSpPr>
        <p:spPr>
          <a:xfrm>
            <a:off x="511665" y="1279275"/>
            <a:ext cx="1872208" cy="720080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200" dirty="0" smtClean="0">
                <a:solidFill>
                  <a:schemeClr val="tx1"/>
                </a:solidFill>
              </a:rPr>
              <a:t>Hoe kunnen niet-VIVET partners betrokken worden?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146" y="88314"/>
            <a:ext cx="3513438" cy="4958086"/>
          </a:xfrm>
          <a:prstGeom prst="rect">
            <a:avLst/>
          </a:prstGeom>
          <a:ln>
            <a:solidFill>
              <a:srgbClr val="271D6C"/>
            </a:solidFill>
          </a:ln>
        </p:spPr>
      </p:pic>
      <p:sp>
        <p:nvSpPr>
          <p:cNvPr id="9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323528" y="4738673"/>
            <a:ext cx="1874804" cy="263157"/>
          </a:xfrm>
        </p:spPr>
        <p:txBody>
          <a:bodyPr/>
          <a:lstStyle/>
          <a:p>
            <a:r>
              <a:rPr lang="nl-NL" sz="1100" dirty="0" smtClean="0"/>
              <a:t>Expertsessie Ronde 2 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3484034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12</a:t>
            </a:fld>
            <a:endParaRPr lang="nl-NL" sz="1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36947" y="76344"/>
            <a:ext cx="4611108" cy="504056"/>
          </a:xfrm>
        </p:spPr>
        <p:txBody>
          <a:bodyPr/>
          <a:lstStyle/>
          <a:p>
            <a:r>
              <a:rPr lang="nl-NL" sz="2400" dirty="0" smtClean="0"/>
              <a:t>Feedback Waterstofstatistieken</a:t>
            </a:r>
            <a:endParaRPr lang="nl-NL" sz="2400" dirty="0"/>
          </a:p>
        </p:txBody>
      </p:sp>
      <p:sp>
        <p:nvSpPr>
          <p:cNvPr id="6" name="Ezelsoor 5"/>
          <p:cNvSpPr/>
          <p:nvPr/>
        </p:nvSpPr>
        <p:spPr>
          <a:xfrm>
            <a:off x="507705" y="580400"/>
            <a:ext cx="1872208" cy="1703317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200" dirty="0" smtClean="0">
              <a:solidFill>
                <a:schemeClr val="tx1"/>
              </a:solidFill>
            </a:endParaRPr>
          </a:p>
          <a:p>
            <a:r>
              <a:rPr lang="nl-NL" sz="1200" dirty="0" smtClean="0">
                <a:solidFill>
                  <a:schemeClr val="tx1"/>
                </a:solidFill>
              </a:rPr>
              <a:t>Uitsplitsing van productie van waterstof naar kleur: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Grijs: fossiel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Blauw met CCS (CO2-afvang en opslag)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Groen: hernieuwbaar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Paars: waterstof uit kernenergie</a:t>
            </a:r>
          </a:p>
        </p:txBody>
      </p:sp>
      <p:sp>
        <p:nvSpPr>
          <p:cNvPr id="10" name="Ezelsoor 9"/>
          <p:cNvSpPr/>
          <p:nvPr/>
        </p:nvSpPr>
        <p:spPr>
          <a:xfrm>
            <a:off x="494460" y="2430090"/>
            <a:ext cx="1872208" cy="789732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200" dirty="0" smtClean="0">
                <a:solidFill>
                  <a:schemeClr val="tx1"/>
                </a:solidFill>
              </a:rPr>
              <a:t>Uitsplitsing van productie van waterstof volgt CBS de Europese afspraken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84277"/>
            <a:ext cx="3512839" cy="4923675"/>
          </a:xfrm>
          <a:prstGeom prst="rect">
            <a:avLst/>
          </a:prstGeom>
          <a:ln>
            <a:solidFill>
              <a:srgbClr val="271D6C"/>
            </a:solidFill>
          </a:ln>
        </p:spPr>
      </p:pic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91864" y="4738673"/>
            <a:ext cx="1874804" cy="263157"/>
          </a:xfrm>
        </p:spPr>
        <p:txBody>
          <a:bodyPr/>
          <a:lstStyle/>
          <a:p>
            <a:r>
              <a:rPr lang="nl-NL" sz="1100" dirty="0" smtClean="0"/>
              <a:t>Expertsessie Ronde 3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3800026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13</a:t>
            </a:fld>
            <a:endParaRPr lang="nl-NL" sz="12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23478"/>
            <a:ext cx="3234349" cy="447983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23478"/>
            <a:ext cx="3145554" cy="447983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323528" y="4738673"/>
            <a:ext cx="1874804" cy="263157"/>
          </a:xfrm>
        </p:spPr>
        <p:txBody>
          <a:bodyPr/>
          <a:lstStyle/>
          <a:p>
            <a:r>
              <a:rPr lang="nl-NL" sz="1100" dirty="0" smtClean="0"/>
              <a:t>Expertsessie Ronde 3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3462407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14</a:t>
            </a:fld>
            <a:endParaRPr lang="nl-NL" sz="1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536956" y="76345"/>
            <a:ext cx="7632848" cy="504056"/>
          </a:xfrm>
        </p:spPr>
        <p:txBody>
          <a:bodyPr/>
          <a:lstStyle/>
          <a:p>
            <a:r>
              <a:rPr lang="nl-NL" dirty="0" smtClean="0"/>
              <a:t>Feedback Green Deal verkeer</a:t>
            </a:r>
            <a:endParaRPr lang="nl-NL" dirty="0"/>
          </a:p>
        </p:txBody>
      </p:sp>
      <p:sp>
        <p:nvSpPr>
          <p:cNvPr id="6" name="Ezelsoor 5"/>
          <p:cNvSpPr/>
          <p:nvPr/>
        </p:nvSpPr>
        <p:spPr>
          <a:xfrm>
            <a:off x="2379913" y="722368"/>
            <a:ext cx="1668233" cy="693594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200" dirty="0" smtClean="0">
              <a:solidFill>
                <a:schemeClr val="tx1"/>
              </a:solidFill>
            </a:endParaRPr>
          </a:p>
          <a:p>
            <a:r>
              <a:rPr lang="nl-NL" sz="1200" dirty="0" smtClean="0">
                <a:solidFill>
                  <a:schemeClr val="tx1"/>
                </a:solidFill>
              </a:rPr>
              <a:t>Deelmobiliteit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9" name="Ezelsoor 8"/>
          <p:cNvSpPr/>
          <p:nvPr/>
        </p:nvSpPr>
        <p:spPr>
          <a:xfrm>
            <a:off x="2378155" y="1518591"/>
            <a:ext cx="1669991" cy="660942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200" dirty="0" smtClean="0">
                <a:solidFill>
                  <a:schemeClr val="tx1"/>
                </a:solidFill>
              </a:rPr>
              <a:t>Abonneren op maatwerk tabellen</a:t>
            </a:r>
          </a:p>
        </p:txBody>
      </p:sp>
      <p:sp>
        <p:nvSpPr>
          <p:cNvPr id="10" name="Ezelsoor 9"/>
          <p:cNvSpPr/>
          <p:nvPr/>
        </p:nvSpPr>
        <p:spPr>
          <a:xfrm>
            <a:off x="4209973" y="1502151"/>
            <a:ext cx="1670220" cy="677382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200" dirty="0" smtClean="0">
                <a:solidFill>
                  <a:schemeClr val="tx1"/>
                </a:solidFill>
              </a:rPr>
              <a:t>Data op gemeente niveau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1" name="Ezelsoor 10"/>
          <p:cNvSpPr/>
          <p:nvPr/>
        </p:nvSpPr>
        <p:spPr>
          <a:xfrm>
            <a:off x="620808" y="719475"/>
            <a:ext cx="1668233" cy="693594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200" dirty="0" smtClean="0">
              <a:solidFill>
                <a:schemeClr val="tx1"/>
              </a:solidFill>
            </a:endParaRPr>
          </a:p>
          <a:p>
            <a:r>
              <a:rPr lang="nl-NL" sz="1200" dirty="0" smtClean="0">
                <a:solidFill>
                  <a:schemeClr val="tx1"/>
                </a:solidFill>
              </a:rPr>
              <a:t>Autobezit huishoudens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2" name="Ezelsoor 11"/>
          <p:cNvSpPr/>
          <p:nvPr/>
        </p:nvSpPr>
        <p:spPr>
          <a:xfrm>
            <a:off x="609692" y="1528611"/>
            <a:ext cx="1668233" cy="693594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200" dirty="0" smtClean="0">
              <a:solidFill>
                <a:schemeClr val="tx1"/>
              </a:solidFill>
            </a:endParaRPr>
          </a:p>
          <a:p>
            <a:r>
              <a:rPr lang="nl-NL" sz="1200" dirty="0" smtClean="0">
                <a:solidFill>
                  <a:schemeClr val="tx1"/>
                </a:solidFill>
              </a:rPr>
              <a:t>Locatie milieuparken: Vaak alleen goed met auto bereikbaar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3" name="Ezelsoor 12"/>
          <p:cNvSpPr/>
          <p:nvPr/>
        </p:nvSpPr>
        <p:spPr>
          <a:xfrm>
            <a:off x="4211960" y="704738"/>
            <a:ext cx="1668233" cy="693594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200" dirty="0" smtClean="0">
              <a:solidFill>
                <a:schemeClr val="tx1"/>
              </a:solidFill>
            </a:endParaRPr>
          </a:p>
          <a:p>
            <a:r>
              <a:rPr lang="nl-NL" sz="1200" dirty="0" smtClean="0">
                <a:solidFill>
                  <a:schemeClr val="tx1"/>
                </a:solidFill>
              </a:rPr>
              <a:t>Green deal OV?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323528" y="4738673"/>
            <a:ext cx="1874804" cy="263157"/>
          </a:xfrm>
        </p:spPr>
        <p:txBody>
          <a:bodyPr/>
          <a:lstStyle/>
          <a:p>
            <a:r>
              <a:rPr lang="nl-NL" sz="1100" dirty="0" smtClean="0"/>
              <a:t>Expertsessie Ronde 3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1251074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15</a:t>
            </a:fld>
            <a:endParaRPr lang="nl-NL" sz="1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536956" y="76345"/>
            <a:ext cx="4641531" cy="504056"/>
          </a:xfrm>
        </p:spPr>
        <p:txBody>
          <a:bodyPr/>
          <a:lstStyle/>
          <a:p>
            <a:r>
              <a:rPr lang="nl-NL" dirty="0" smtClean="0"/>
              <a:t>Feedback Voetafdrukken</a:t>
            </a:r>
            <a:endParaRPr lang="nl-NL" dirty="0"/>
          </a:p>
        </p:txBody>
      </p:sp>
      <p:sp>
        <p:nvSpPr>
          <p:cNvPr id="6" name="Ezelsoor 5"/>
          <p:cNvSpPr/>
          <p:nvPr/>
        </p:nvSpPr>
        <p:spPr>
          <a:xfrm>
            <a:off x="554034" y="1347614"/>
            <a:ext cx="1970015" cy="576065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200" dirty="0" smtClean="0">
              <a:solidFill>
                <a:schemeClr val="tx1"/>
              </a:solidFill>
            </a:endParaRPr>
          </a:p>
          <a:p>
            <a:r>
              <a:rPr lang="nl-NL" sz="1200" dirty="0" smtClean="0">
                <a:solidFill>
                  <a:schemeClr val="tx1"/>
                </a:solidFill>
              </a:rPr>
              <a:t>Water voetafdruk in relatie tot waterstress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7" name="Ezelsoor 6"/>
          <p:cNvSpPr/>
          <p:nvPr/>
        </p:nvSpPr>
        <p:spPr>
          <a:xfrm>
            <a:off x="2627783" y="662615"/>
            <a:ext cx="2448271" cy="1282828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200" dirty="0" smtClean="0">
              <a:solidFill>
                <a:schemeClr val="tx1"/>
              </a:solidFill>
            </a:endParaRPr>
          </a:p>
          <a:p>
            <a:r>
              <a:rPr lang="nl-NL" sz="1200" dirty="0" smtClean="0">
                <a:solidFill>
                  <a:schemeClr val="tx1"/>
                </a:solidFill>
              </a:rPr>
              <a:t>Voetafdruk van de cultuursector: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200" dirty="0" smtClean="0">
                <a:solidFill>
                  <a:schemeClr val="tx1"/>
                </a:solidFill>
              </a:rPr>
              <a:t>Emoties van bezoekers = scope (3 bouwstenen)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200" dirty="0" smtClean="0">
                <a:solidFill>
                  <a:schemeClr val="tx1"/>
                </a:solidFill>
              </a:rPr>
              <a:t> Als ze met een auto gaan, tel je ze dan dubbel voor Shell en de </a:t>
            </a:r>
            <a:r>
              <a:rPr lang="nl-NL" sz="1200" dirty="0" err="1" smtClean="0">
                <a:solidFill>
                  <a:schemeClr val="tx1"/>
                </a:solidFill>
              </a:rPr>
              <a:t>Gioscoop</a:t>
            </a:r>
            <a:r>
              <a:rPr lang="nl-NL" sz="1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Ezelsoor 7"/>
          <p:cNvSpPr/>
          <p:nvPr/>
        </p:nvSpPr>
        <p:spPr>
          <a:xfrm>
            <a:off x="545494" y="2042820"/>
            <a:ext cx="1987093" cy="1296144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200" dirty="0" smtClean="0">
              <a:solidFill>
                <a:schemeClr val="tx1"/>
              </a:solidFill>
            </a:endParaRPr>
          </a:p>
          <a:p>
            <a:r>
              <a:rPr lang="nl-NL" sz="1200" dirty="0" err="1" smtClean="0">
                <a:solidFill>
                  <a:schemeClr val="tx1"/>
                </a:solidFill>
              </a:rPr>
              <a:t>Eurostat</a:t>
            </a:r>
            <a:r>
              <a:rPr lang="nl-NL" sz="1200" dirty="0" smtClean="0">
                <a:solidFill>
                  <a:schemeClr val="tx1"/>
                </a:solidFill>
              </a:rPr>
              <a:t> vertellen dat ze vragen over watervoetafdrukken krijgen </a:t>
            </a:r>
            <a:r>
              <a:rPr lang="nl-NL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ontwikkelen van standaarden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9" name="Ezelsoor 8"/>
          <p:cNvSpPr/>
          <p:nvPr/>
        </p:nvSpPr>
        <p:spPr>
          <a:xfrm>
            <a:off x="2627783" y="2067694"/>
            <a:ext cx="2448271" cy="1296144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200" dirty="0" smtClean="0">
              <a:solidFill>
                <a:schemeClr val="tx1"/>
              </a:solidFill>
            </a:endParaRPr>
          </a:p>
          <a:p>
            <a:r>
              <a:rPr lang="nl-NL" sz="1200" dirty="0" smtClean="0">
                <a:solidFill>
                  <a:schemeClr val="tx1"/>
                </a:solidFill>
              </a:rPr>
              <a:t>PEF en OEF richtlijnen van de Europese Commissie</a:t>
            </a:r>
          </a:p>
          <a:p>
            <a:endParaRPr lang="nl-NL" sz="1200" dirty="0">
              <a:solidFill>
                <a:schemeClr val="tx1"/>
              </a:solidFill>
            </a:endParaRPr>
          </a:p>
          <a:p>
            <a:r>
              <a:rPr lang="nl-NL" sz="1200" dirty="0" smtClean="0">
                <a:solidFill>
                  <a:schemeClr val="tx1"/>
                </a:solidFill>
              </a:rPr>
              <a:t>Gaat CBRD jullie helpen?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1" name="Ezelsoor 10"/>
          <p:cNvSpPr/>
          <p:nvPr/>
        </p:nvSpPr>
        <p:spPr>
          <a:xfrm>
            <a:off x="554035" y="668062"/>
            <a:ext cx="1970015" cy="576065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200" dirty="0" smtClean="0">
              <a:solidFill>
                <a:schemeClr val="tx1"/>
              </a:solidFill>
            </a:endParaRPr>
          </a:p>
          <a:p>
            <a:r>
              <a:rPr lang="nl-NL" sz="1200" dirty="0" smtClean="0">
                <a:solidFill>
                  <a:schemeClr val="tx1"/>
                </a:solidFill>
              </a:rPr>
              <a:t>Tijdreeksen van Landbouw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2" name="Ezelsoor 11"/>
          <p:cNvSpPr/>
          <p:nvPr/>
        </p:nvSpPr>
        <p:spPr>
          <a:xfrm>
            <a:off x="523290" y="3449627"/>
            <a:ext cx="1987093" cy="1247874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200" dirty="0" smtClean="0">
              <a:solidFill>
                <a:schemeClr val="tx1"/>
              </a:solidFill>
            </a:endParaRPr>
          </a:p>
          <a:p>
            <a:r>
              <a:rPr lang="nl-NL" sz="1200" dirty="0" smtClean="0">
                <a:solidFill>
                  <a:schemeClr val="tx1"/>
                </a:solidFill>
              </a:rPr>
              <a:t>Zeg heel toegankelijk met voorbeelden wat voetafdrukken zijn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3" name="Ezelsoor 12"/>
          <p:cNvSpPr/>
          <p:nvPr/>
        </p:nvSpPr>
        <p:spPr>
          <a:xfrm>
            <a:off x="2623976" y="3486089"/>
            <a:ext cx="2448271" cy="1296144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200" dirty="0" smtClean="0">
              <a:solidFill>
                <a:schemeClr val="tx1"/>
              </a:solidFill>
            </a:endParaRPr>
          </a:p>
          <a:p>
            <a:r>
              <a:rPr lang="nl-NL" sz="1200" dirty="0" smtClean="0">
                <a:solidFill>
                  <a:schemeClr val="tx1"/>
                </a:solidFill>
              </a:rPr>
              <a:t>Commissie Data gebouwde omgevingsvrij voetafdrukken</a:t>
            </a:r>
          </a:p>
          <a:p>
            <a:endParaRPr lang="nl-NL" sz="1200" dirty="0">
              <a:solidFill>
                <a:schemeClr val="tx1"/>
              </a:solidFill>
            </a:endParaRPr>
          </a:p>
          <a:p>
            <a:r>
              <a:rPr lang="nl-NL" sz="1200" dirty="0" smtClean="0">
                <a:solidFill>
                  <a:schemeClr val="tx1"/>
                </a:solidFill>
              </a:rPr>
              <a:t>Contactpersoon: Dijksterhuis (EZK)</a:t>
            </a:r>
            <a:endParaRPr lang="nl-NL" sz="1200" dirty="0">
              <a:solidFill>
                <a:schemeClr val="tx1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76345"/>
            <a:ext cx="3484551" cy="498192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523290" y="4808164"/>
            <a:ext cx="1874804" cy="263157"/>
          </a:xfrm>
        </p:spPr>
        <p:txBody>
          <a:bodyPr/>
          <a:lstStyle/>
          <a:p>
            <a:r>
              <a:rPr lang="nl-NL" sz="1100" dirty="0" smtClean="0"/>
              <a:t>Expertsessie Ronde 3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3137009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16</a:t>
            </a:fld>
            <a:endParaRPr lang="nl-NL" sz="1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395536" y="76345"/>
            <a:ext cx="4536504" cy="504056"/>
          </a:xfrm>
        </p:spPr>
        <p:txBody>
          <a:bodyPr/>
          <a:lstStyle/>
          <a:p>
            <a:r>
              <a:rPr lang="nl-NL" dirty="0" smtClean="0"/>
              <a:t>Feedback duurzame consumptie</a:t>
            </a:r>
            <a:endParaRPr lang="nl-NL" dirty="0"/>
          </a:p>
        </p:txBody>
      </p:sp>
      <p:sp>
        <p:nvSpPr>
          <p:cNvPr id="6" name="Ezelsoor 5"/>
          <p:cNvSpPr/>
          <p:nvPr/>
        </p:nvSpPr>
        <p:spPr>
          <a:xfrm>
            <a:off x="495927" y="3435846"/>
            <a:ext cx="1872208" cy="735518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200" dirty="0" smtClean="0">
                <a:solidFill>
                  <a:schemeClr val="tx1"/>
                </a:solidFill>
              </a:rPr>
              <a:t>Hoe verder uitbreiden, welk platform?</a:t>
            </a:r>
          </a:p>
        </p:txBody>
      </p:sp>
      <p:sp>
        <p:nvSpPr>
          <p:cNvPr id="8" name="Ezelsoor 7"/>
          <p:cNvSpPr/>
          <p:nvPr/>
        </p:nvSpPr>
        <p:spPr>
          <a:xfrm>
            <a:off x="507705" y="1897864"/>
            <a:ext cx="1872208" cy="745893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200" dirty="0" smtClean="0">
              <a:solidFill>
                <a:schemeClr val="tx1"/>
              </a:solidFill>
            </a:endParaRPr>
          </a:p>
          <a:p>
            <a:r>
              <a:rPr lang="nl-NL" sz="1200" dirty="0" smtClean="0">
                <a:solidFill>
                  <a:schemeClr val="tx1"/>
                </a:solidFill>
              </a:rPr>
              <a:t>Kennis over aanspreken doelgroepen bij methodologie</a:t>
            </a:r>
            <a:endParaRPr lang="nl-NL" sz="1200" dirty="0" smtClean="0"/>
          </a:p>
          <a:p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9" name="Ezelsoor 8"/>
          <p:cNvSpPr/>
          <p:nvPr/>
        </p:nvSpPr>
        <p:spPr>
          <a:xfrm>
            <a:off x="507706" y="2787774"/>
            <a:ext cx="1872208" cy="576064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200" dirty="0" smtClean="0">
              <a:solidFill>
                <a:schemeClr val="tx1"/>
              </a:solidFill>
            </a:endParaRPr>
          </a:p>
          <a:p>
            <a:r>
              <a:rPr lang="nl-NL" sz="1200" dirty="0" smtClean="0">
                <a:solidFill>
                  <a:schemeClr val="tx1"/>
                </a:solidFill>
              </a:rPr>
              <a:t>Interactief maken: zoals IFFR</a:t>
            </a:r>
            <a:r>
              <a:rPr lang="nl-NL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korte filmpjes</a:t>
            </a:r>
            <a:endParaRPr lang="nl-NL" sz="1200" dirty="0" smtClean="0">
              <a:solidFill>
                <a:schemeClr val="tx1"/>
              </a:solidFill>
            </a:endParaRPr>
          </a:p>
          <a:p>
            <a:endParaRPr lang="nl-NL" sz="1200" dirty="0" smtClean="0">
              <a:solidFill>
                <a:schemeClr val="tx1"/>
              </a:solidFill>
            </a:endParaRPr>
          </a:p>
        </p:txBody>
      </p:sp>
      <p:sp>
        <p:nvSpPr>
          <p:cNvPr id="10" name="Ezelsoor 9"/>
          <p:cNvSpPr/>
          <p:nvPr/>
        </p:nvSpPr>
        <p:spPr>
          <a:xfrm>
            <a:off x="495927" y="1147416"/>
            <a:ext cx="1872208" cy="432048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200" dirty="0" smtClean="0">
                <a:solidFill>
                  <a:schemeClr val="tx1"/>
                </a:solidFill>
              </a:rPr>
              <a:t>Betrekken </a:t>
            </a:r>
            <a:r>
              <a:rPr lang="nl-NL" sz="1200" dirty="0" err="1" smtClean="0">
                <a:solidFill>
                  <a:schemeClr val="tx1"/>
                </a:solidFill>
              </a:rPr>
              <a:t>Tiktokkers</a:t>
            </a:r>
            <a:r>
              <a:rPr lang="nl-NL" sz="1200" dirty="0" smtClean="0">
                <a:solidFill>
                  <a:schemeClr val="tx1"/>
                </a:solidFill>
              </a:rPr>
              <a:t>, studenten en stagiaires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890" y="76344"/>
            <a:ext cx="3652496" cy="4955907"/>
          </a:xfrm>
          <a:prstGeom prst="rect">
            <a:avLst/>
          </a:prstGeom>
          <a:ln>
            <a:solidFill>
              <a:srgbClr val="271D6C"/>
            </a:solidFill>
          </a:ln>
        </p:spPr>
      </p:pic>
      <p:sp>
        <p:nvSpPr>
          <p:cNvPr id="11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523290" y="4808164"/>
            <a:ext cx="1874804" cy="263157"/>
          </a:xfrm>
        </p:spPr>
        <p:txBody>
          <a:bodyPr/>
          <a:lstStyle/>
          <a:p>
            <a:r>
              <a:rPr lang="nl-NL" sz="1100" dirty="0" smtClean="0"/>
              <a:t>Expertsessie Ronde 3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3901852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17</a:t>
            </a:fld>
            <a:endParaRPr lang="nl-NL" sz="1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392940" y="69231"/>
            <a:ext cx="4395084" cy="504056"/>
          </a:xfrm>
        </p:spPr>
        <p:txBody>
          <a:bodyPr/>
          <a:lstStyle/>
          <a:p>
            <a:r>
              <a:rPr lang="nl-NL" dirty="0" smtClean="0"/>
              <a:t>Feedback Storytelling</a:t>
            </a:r>
            <a:endParaRPr lang="nl-NL" dirty="0"/>
          </a:p>
        </p:txBody>
      </p:sp>
      <p:sp>
        <p:nvSpPr>
          <p:cNvPr id="6" name="Ezelsoor 5"/>
          <p:cNvSpPr/>
          <p:nvPr/>
        </p:nvSpPr>
        <p:spPr>
          <a:xfrm>
            <a:off x="2555776" y="703061"/>
            <a:ext cx="1872208" cy="1548641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Voedselverspilling tegen gaan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Houdbaarheidsdatum uitleggen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Concept European Green Deal uitleggen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Doelgroep bepalen</a:t>
            </a:r>
          </a:p>
        </p:txBody>
      </p:sp>
      <p:sp>
        <p:nvSpPr>
          <p:cNvPr id="8" name="Ezelsoor 7"/>
          <p:cNvSpPr/>
          <p:nvPr/>
        </p:nvSpPr>
        <p:spPr>
          <a:xfrm>
            <a:off x="536956" y="713315"/>
            <a:ext cx="1872208" cy="889910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200" dirty="0" smtClean="0">
              <a:solidFill>
                <a:schemeClr val="tx1"/>
              </a:solidFill>
            </a:endParaRPr>
          </a:p>
          <a:p>
            <a:r>
              <a:rPr lang="nl-NL" sz="1200" dirty="0" smtClean="0">
                <a:solidFill>
                  <a:schemeClr val="tx1"/>
                </a:solidFill>
              </a:rPr>
              <a:t>Samenhang tussen thema’s in een story </a:t>
            </a:r>
            <a:r>
              <a:rPr lang="nl-NL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Green Deal onderwerpen (zoals de ‘sojaboon’)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9" name="Ezelsoor 8"/>
          <p:cNvSpPr/>
          <p:nvPr/>
        </p:nvSpPr>
        <p:spPr>
          <a:xfrm>
            <a:off x="527503" y="1740956"/>
            <a:ext cx="1872208" cy="864096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200" dirty="0" smtClean="0">
              <a:solidFill>
                <a:schemeClr val="tx1"/>
              </a:solidFill>
            </a:endParaRPr>
          </a:p>
          <a:p>
            <a:r>
              <a:rPr lang="nl-NL" sz="1200" dirty="0" smtClean="0">
                <a:solidFill>
                  <a:schemeClr val="tx1"/>
                </a:solidFill>
              </a:rPr>
              <a:t>Uitgaan van persoonlijke ervaringen </a:t>
            </a:r>
            <a:r>
              <a:rPr lang="nl-NL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uitlokken bij doelgroep d.m.v. wolkjes</a:t>
            </a:r>
            <a:endParaRPr lang="nl-NL" sz="1200" dirty="0" smtClean="0">
              <a:solidFill>
                <a:schemeClr val="tx1"/>
              </a:solidFill>
            </a:endParaRPr>
          </a:p>
        </p:txBody>
      </p:sp>
      <p:sp>
        <p:nvSpPr>
          <p:cNvPr id="10" name="Ezelsoor 9"/>
          <p:cNvSpPr/>
          <p:nvPr/>
        </p:nvSpPr>
        <p:spPr>
          <a:xfrm>
            <a:off x="2532896" y="2382977"/>
            <a:ext cx="1872208" cy="1812441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200" dirty="0" smtClean="0">
                <a:solidFill>
                  <a:schemeClr val="tx1"/>
                </a:solidFill>
              </a:rPr>
              <a:t>‘Storytelling’ ook bij Green Deal onderwerpen als ‘z en o </a:t>
            </a:r>
            <a:r>
              <a:rPr lang="nl-NL" sz="1200" dirty="0" err="1" smtClean="0">
                <a:solidFill>
                  <a:schemeClr val="tx1"/>
                </a:solidFill>
              </a:rPr>
              <a:t>pollution</a:t>
            </a:r>
            <a:r>
              <a:rPr lang="nl-NL" sz="1200" dirty="0" smtClean="0">
                <a:solidFill>
                  <a:schemeClr val="tx1"/>
                </a:solidFill>
              </a:rPr>
              <a:t> </a:t>
            </a:r>
            <a:r>
              <a:rPr lang="nl-NL" sz="1200" dirty="0" err="1" smtClean="0">
                <a:solidFill>
                  <a:schemeClr val="tx1"/>
                </a:solidFill>
              </a:rPr>
              <a:t>ambimon</a:t>
            </a:r>
            <a:r>
              <a:rPr lang="nl-NL" sz="1200" dirty="0" smtClean="0">
                <a:solidFill>
                  <a:schemeClr val="tx1"/>
                </a:solidFill>
              </a:rPr>
              <a:t>’, ‘gedrag en perceptie bedrijven en huishoudens’en/of Financiering Green Deal biodiversiteit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44031"/>
            <a:ext cx="3672408" cy="5075686"/>
          </a:xfrm>
          <a:prstGeom prst="rect">
            <a:avLst/>
          </a:prstGeom>
          <a:ln>
            <a:solidFill>
              <a:srgbClr val="271D6C"/>
            </a:solidFill>
          </a:ln>
        </p:spPr>
      </p:pic>
      <p:sp>
        <p:nvSpPr>
          <p:cNvPr id="11" name="Ezelsoor 10"/>
          <p:cNvSpPr/>
          <p:nvPr/>
        </p:nvSpPr>
        <p:spPr>
          <a:xfrm>
            <a:off x="527503" y="2764613"/>
            <a:ext cx="1872208" cy="864096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200" dirty="0" smtClean="0">
              <a:solidFill>
                <a:schemeClr val="tx1"/>
              </a:solidFill>
            </a:endParaRPr>
          </a:p>
          <a:p>
            <a:r>
              <a:rPr lang="nl-NL" sz="1200" dirty="0" smtClean="0">
                <a:solidFill>
                  <a:schemeClr val="tx1"/>
                </a:solidFill>
              </a:rPr>
              <a:t>HU: </a:t>
            </a:r>
            <a:r>
              <a:rPr lang="nl-NL" sz="1200" dirty="0" err="1" smtClean="0">
                <a:solidFill>
                  <a:schemeClr val="tx1"/>
                </a:solidFill>
              </a:rPr>
              <a:t>Daniela</a:t>
            </a:r>
            <a:r>
              <a:rPr lang="nl-NL" sz="1200" dirty="0" smtClean="0">
                <a:solidFill>
                  <a:schemeClr val="tx1"/>
                </a:solidFill>
              </a:rPr>
              <a:t> Geelen (Minor Datavisualisatie)</a:t>
            </a:r>
          </a:p>
          <a:p>
            <a:endParaRPr lang="nl-NL" sz="1200" dirty="0">
              <a:solidFill>
                <a:schemeClr val="tx1"/>
              </a:solidFill>
            </a:endParaRPr>
          </a:p>
          <a:p>
            <a:r>
              <a:rPr lang="nl-NL" sz="1200" dirty="0" smtClean="0">
                <a:solidFill>
                  <a:schemeClr val="tx1"/>
                </a:solidFill>
              </a:rPr>
              <a:t>CBS als opdrachtgever</a:t>
            </a:r>
          </a:p>
        </p:txBody>
      </p:sp>
      <p:sp>
        <p:nvSpPr>
          <p:cNvPr id="12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523290" y="4808164"/>
            <a:ext cx="1874804" cy="263157"/>
          </a:xfrm>
        </p:spPr>
        <p:txBody>
          <a:bodyPr/>
          <a:lstStyle/>
          <a:p>
            <a:r>
              <a:rPr lang="nl-NL" sz="1100" dirty="0" smtClean="0"/>
              <a:t>Expertsessie Ronde 3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310161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2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7544" y="627534"/>
            <a:ext cx="8208912" cy="4404717"/>
          </a:xfrm>
        </p:spPr>
        <p:txBody>
          <a:bodyPr>
            <a:normAutofit fontScale="40000" lnSpcReduction="20000"/>
          </a:bodyPr>
          <a:lstStyle/>
          <a:p>
            <a:r>
              <a:rPr lang="nl-NL" sz="2900" b="1" dirty="0"/>
              <a:t>Deelsessie 1 </a:t>
            </a:r>
            <a:endParaRPr lang="nl-NL" sz="2900" dirty="0"/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nl-NL" sz="3000" dirty="0" smtClean="0"/>
              <a:t>Green </a:t>
            </a:r>
            <a:r>
              <a:rPr lang="nl-NL" sz="3000" dirty="0"/>
              <a:t>deal gerelateerde vragen in COEN </a:t>
            </a:r>
            <a:r>
              <a:rPr lang="nl-NL" sz="3000" dirty="0" smtClean="0"/>
              <a:t>(CBS)</a:t>
            </a:r>
            <a:endParaRPr lang="nl-NL" sz="3000" dirty="0"/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nl-NL" sz="3000" dirty="0"/>
              <a:t>Wat denken en doen burgers in relatie tot de klimaatverandering en energietransitie? </a:t>
            </a:r>
            <a:r>
              <a:rPr lang="nl-NL" sz="3000" dirty="0" smtClean="0"/>
              <a:t>(CBS)(Mitchell </a:t>
            </a:r>
            <a:r>
              <a:rPr lang="nl-NL" sz="3000" dirty="0"/>
              <a:t>Dost &amp; Rianne </a:t>
            </a:r>
            <a:r>
              <a:rPr lang="nl-NL" sz="3000" dirty="0" smtClean="0"/>
              <a:t>Kloosterman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nl-NL" sz="3000" dirty="0" smtClean="0"/>
              <a:t>Een </a:t>
            </a:r>
            <a:r>
              <a:rPr lang="nl-NL" sz="3000" dirty="0"/>
              <a:t>‘energie-app’ voor </a:t>
            </a:r>
            <a:r>
              <a:rPr lang="nl-NL" sz="3000" dirty="0" err="1"/>
              <a:t>datagedreven</a:t>
            </a:r>
            <a:r>
              <a:rPr lang="nl-NL" sz="3000" dirty="0"/>
              <a:t> energiebeleid (Lydia Geijtenbeek) </a:t>
            </a:r>
            <a:endParaRPr lang="nl-NL" sz="3000" dirty="0" smtClean="0"/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nl-NL" sz="3000" dirty="0" smtClean="0"/>
              <a:t>Klimaatimpact </a:t>
            </a:r>
            <a:r>
              <a:rPr lang="nl-NL" sz="3000" dirty="0"/>
              <a:t>en –adaptatie; dataverkenning (Arthur Denneman) </a:t>
            </a:r>
          </a:p>
          <a:p>
            <a:r>
              <a:rPr lang="nl-NL" dirty="0"/>
              <a:t> </a:t>
            </a:r>
            <a:endParaRPr lang="nl-NL" sz="2900" dirty="0"/>
          </a:p>
          <a:p>
            <a:r>
              <a:rPr lang="nl-NL" sz="2900" b="1" dirty="0"/>
              <a:t>Deelsessie 2</a:t>
            </a:r>
            <a:endParaRPr lang="nl-NL" sz="2900" dirty="0"/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nl-NL" sz="3000" dirty="0" smtClean="0"/>
              <a:t>Woonbase</a:t>
            </a:r>
            <a:r>
              <a:rPr lang="nl-NL" sz="3000" dirty="0"/>
              <a:t>, bron voor Green Deal-indicatoren voor woningen en huishoudens (Manon van Middelkoop) </a:t>
            </a:r>
            <a:endParaRPr lang="nl-NL" sz="3000" dirty="0" smtClean="0"/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nl-NL" sz="3000" dirty="0" smtClean="0"/>
              <a:t>Toepassen </a:t>
            </a:r>
            <a:r>
              <a:rPr lang="nl-NL" sz="3000" dirty="0"/>
              <a:t>van Microdata </a:t>
            </a:r>
            <a:r>
              <a:rPr lang="nl-NL" sz="3000" dirty="0" err="1"/>
              <a:t>Linking</a:t>
            </a:r>
            <a:r>
              <a:rPr lang="nl-NL" sz="3000" dirty="0"/>
              <a:t> (MDL) voor het samenstellen van EGD-indicatoren op basis van energiestatistieken en statistieken uit andere domeinen (Bart </a:t>
            </a:r>
            <a:r>
              <a:rPr lang="nl-NL" sz="3000" dirty="0" smtClean="0"/>
              <a:t>Klein)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nl-NL" sz="3000" dirty="0" smtClean="0"/>
              <a:t>Monitor </a:t>
            </a:r>
            <a:r>
              <a:rPr lang="nl-NL" sz="3000" dirty="0"/>
              <a:t>Verduurzaming Industrie (Edwin Horlings &amp; Olaf Koops) </a:t>
            </a:r>
            <a:endParaRPr lang="nl-NL" sz="3000" dirty="0" smtClean="0"/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nl-NL" sz="3000" dirty="0" smtClean="0"/>
              <a:t>Kosten </a:t>
            </a:r>
            <a:r>
              <a:rPr lang="nl-NL" sz="3000" dirty="0"/>
              <a:t>van energie en klimaat (Niels Schoenaker &amp; Sylvia Bleker)</a:t>
            </a:r>
            <a:r>
              <a:rPr lang="nl-NL" sz="3000" i="1" dirty="0"/>
              <a:t> </a:t>
            </a:r>
            <a:endParaRPr lang="nl-NL" sz="3000" i="1" dirty="0" smtClean="0"/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nl-NL" sz="3000" dirty="0" smtClean="0"/>
              <a:t>Nieuwe </a:t>
            </a:r>
            <a:r>
              <a:rPr lang="nl-NL" sz="3000" dirty="0"/>
              <a:t>projecten in VIVET </a:t>
            </a:r>
            <a:r>
              <a:rPr lang="nl-NL" sz="3000" dirty="0" smtClean="0"/>
              <a:t>verband</a:t>
            </a:r>
            <a:endParaRPr lang="nl-NL" sz="3000" dirty="0"/>
          </a:p>
          <a:p>
            <a:r>
              <a:rPr lang="nl-NL" dirty="0"/>
              <a:t> </a:t>
            </a:r>
          </a:p>
          <a:p>
            <a:r>
              <a:rPr lang="nl-NL" sz="2900" b="1" dirty="0" smtClean="0"/>
              <a:t>Deelsessie </a:t>
            </a:r>
            <a:r>
              <a:rPr lang="nl-NL" sz="2900" b="1" dirty="0"/>
              <a:t>3</a:t>
            </a:r>
            <a:endParaRPr lang="nl-NL" sz="2900" dirty="0"/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nl-NL" sz="3000" dirty="0" smtClean="0"/>
              <a:t>Introductie </a:t>
            </a:r>
            <a:r>
              <a:rPr lang="nl-NL" sz="3000" dirty="0"/>
              <a:t>van waterstof in de energiestatistieken: een kijkje in de CBS-keuken (Justin Domhof &amp; Reinoud Segers) 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nl-NL" sz="3000" dirty="0"/>
              <a:t>Nieuwe indicatoren op het terrein van elektrische voertuigen 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nl-NL" sz="3000" dirty="0"/>
              <a:t>Betere voetafdrukken voor duurzaam economisch beleid (Adam Walker &amp; Edwin Horlings</a:t>
            </a:r>
            <a:r>
              <a:rPr lang="nl-NL" sz="3000" dirty="0" smtClean="0"/>
              <a:t>)</a:t>
            </a:r>
            <a:endParaRPr lang="nl-NL" sz="3000" dirty="0"/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nl-NL" sz="3000" dirty="0"/>
              <a:t>Innovatietraject duurzame consumptie (Femke Kessels &amp; Maarten Mus)  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nl-NL" sz="3000" dirty="0"/>
              <a:t>Storytelling duurzame voedselproductie en –consumptie (Pascal Ramaekers &amp; Manon Weusten</a:t>
            </a:r>
            <a:r>
              <a:rPr lang="nl-NL" sz="3000" dirty="0" smtClean="0"/>
              <a:t>)</a:t>
            </a:r>
            <a:endParaRPr lang="nl-NL" sz="30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7544" y="51470"/>
            <a:ext cx="7632848" cy="504056"/>
          </a:xfrm>
        </p:spPr>
        <p:txBody>
          <a:bodyPr/>
          <a:lstStyle/>
          <a:p>
            <a:r>
              <a:rPr lang="nl-NL" dirty="0" smtClean="0"/>
              <a:t>Agenda postersessies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5711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3</a:t>
            </a:fld>
            <a:endParaRPr lang="nl-NL" sz="1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323528" y="4738673"/>
            <a:ext cx="1874804" cy="263157"/>
          </a:xfrm>
        </p:spPr>
        <p:txBody>
          <a:bodyPr/>
          <a:lstStyle/>
          <a:p>
            <a:r>
              <a:rPr lang="nl-NL" sz="1100" dirty="0" smtClean="0"/>
              <a:t>Expertsessie Ronde 1 </a:t>
            </a:r>
            <a:endParaRPr lang="nl-NL" sz="1100" dirty="0"/>
          </a:p>
        </p:txBody>
      </p:sp>
      <p:sp>
        <p:nvSpPr>
          <p:cNvPr id="7" name="Ezelsoor 6"/>
          <p:cNvSpPr/>
          <p:nvPr/>
        </p:nvSpPr>
        <p:spPr>
          <a:xfrm>
            <a:off x="2654488" y="1656793"/>
            <a:ext cx="2480161" cy="1829913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200" dirty="0" smtClean="0">
              <a:solidFill>
                <a:schemeClr val="tx1"/>
              </a:solidFill>
            </a:endParaRPr>
          </a:p>
          <a:p>
            <a:endParaRPr lang="nl-NL" sz="1200" dirty="0" smtClean="0">
              <a:solidFill>
                <a:schemeClr val="tx1"/>
              </a:solidFill>
            </a:endParaRPr>
          </a:p>
          <a:p>
            <a:r>
              <a:rPr lang="nl-NL" sz="1200" dirty="0" smtClean="0">
                <a:solidFill>
                  <a:schemeClr val="tx1"/>
                </a:solidFill>
              </a:rPr>
              <a:t>Strategie/planvorming: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Investeringen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Mobiliteit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Huisvesting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Bedrijfsmiddelen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Productieproces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Mitigatie en adaptie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Scholing/personeel om te kunnen verduurzamen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vereisten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8" name="Ezelsoor 7"/>
          <p:cNvSpPr/>
          <p:nvPr/>
        </p:nvSpPr>
        <p:spPr>
          <a:xfrm>
            <a:off x="323528" y="580401"/>
            <a:ext cx="2232248" cy="1703317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200" dirty="0" smtClean="0">
              <a:solidFill>
                <a:schemeClr val="tx1"/>
              </a:solidFill>
            </a:endParaRPr>
          </a:p>
          <a:p>
            <a:r>
              <a:rPr lang="nl-NL" sz="1200" dirty="0" smtClean="0">
                <a:solidFill>
                  <a:schemeClr val="tx1"/>
                </a:solidFill>
              </a:rPr>
              <a:t>Vervoer/mobiliteit: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Verwachting gebruik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Belemmeringen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Wat heb je nodig (omzet, subsidies, investeringen, taxonomie)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Informatie over restricties (binnen een stad zone)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Tijd om over te schakelen</a:t>
            </a:r>
          </a:p>
        </p:txBody>
      </p:sp>
      <p:sp>
        <p:nvSpPr>
          <p:cNvPr id="10" name="Ezelsoor 9"/>
          <p:cNvSpPr/>
          <p:nvPr/>
        </p:nvSpPr>
        <p:spPr>
          <a:xfrm>
            <a:off x="323528" y="2427734"/>
            <a:ext cx="2232248" cy="974409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200" dirty="0" smtClean="0">
              <a:solidFill>
                <a:schemeClr val="tx1"/>
              </a:solidFill>
            </a:endParaRPr>
          </a:p>
          <a:p>
            <a:r>
              <a:rPr lang="nl-NL" sz="1200" dirty="0" smtClean="0">
                <a:solidFill>
                  <a:schemeClr val="tx1"/>
                </a:solidFill>
              </a:rPr>
              <a:t>Ketenbeschouwing: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Toeleveranciers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Afnemers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Eisen textiel, bouw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samenwerking</a:t>
            </a:r>
          </a:p>
        </p:txBody>
      </p:sp>
      <p:sp>
        <p:nvSpPr>
          <p:cNvPr id="11" name="Ezelsoor 10"/>
          <p:cNvSpPr/>
          <p:nvPr/>
        </p:nvSpPr>
        <p:spPr>
          <a:xfrm>
            <a:off x="2654488" y="580401"/>
            <a:ext cx="2480161" cy="983237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200" dirty="0" smtClean="0">
              <a:solidFill>
                <a:schemeClr val="tx1"/>
              </a:solidFill>
            </a:endParaRPr>
          </a:p>
          <a:p>
            <a:r>
              <a:rPr lang="nl-NL" sz="1200" dirty="0" err="1" smtClean="0">
                <a:solidFill>
                  <a:schemeClr val="tx1"/>
                </a:solidFill>
              </a:rPr>
              <a:t>Mindset</a:t>
            </a:r>
            <a:r>
              <a:rPr lang="nl-NL" sz="1200" dirty="0" smtClean="0">
                <a:solidFill>
                  <a:schemeClr val="tx1"/>
                </a:solidFill>
              </a:rPr>
              <a:t>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Volgers, vooroplopers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Redenen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Differentiaties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Wat zou u over de streep trekken?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728" y="104690"/>
            <a:ext cx="3485418" cy="4936396"/>
          </a:xfrm>
          <a:prstGeom prst="rect">
            <a:avLst/>
          </a:prstGeom>
          <a:ln>
            <a:solidFill>
              <a:srgbClr val="271D6C"/>
            </a:solidFill>
          </a:ln>
        </p:spPr>
      </p:pic>
      <p:sp>
        <p:nvSpPr>
          <p:cNvPr id="12" name="Ezelsoor 11"/>
          <p:cNvSpPr/>
          <p:nvPr/>
        </p:nvSpPr>
        <p:spPr>
          <a:xfrm>
            <a:off x="329581" y="3546159"/>
            <a:ext cx="2232248" cy="987048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200" dirty="0" smtClean="0">
              <a:solidFill>
                <a:schemeClr val="tx1"/>
              </a:solidFill>
            </a:endParaRPr>
          </a:p>
          <a:p>
            <a:endParaRPr lang="nl-NL" sz="1200" dirty="0" smtClean="0">
              <a:solidFill>
                <a:schemeClr val="tx1"/>
              </a:solidFill>
            </a:endParaRPr>
          </a:p>
          <a:p>
            <a:r>
              <a:rPr lang="nl-NL" sz="1200" dirty="0" smtClean="0">
                <a:solidFill>
                  <a:schemeClr val="tx1"/>
                </a:solidFill>
              </a:rPr>
              <a:t>Push/Pull  om te verduurzamen: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Verken voordelen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Mensen krijgen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Zie keten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Overheidsnormering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nl-NL" sz="1200" dirty="0" smtClean="0">
              <a:solidFill>
                <a:schemeClr val="tx1"/>
              </a:solidFill>
            </a:endParaRPr>
          </a:p>
        </p:txBody>
      </p:sp>
      <p:sp>
        <p:nvSpPr>
          <p:cNvPr id="13" name="Ezelsoor 12"/>
          <p:cNvSpPr/>
          <p:nvPr/>
        </p:nvSpPr>
        <p:spPr>
          <a:xfrm>
            <a:off x="2637743" y="3579862"/>
            <a:ext cx="2480161" cy="1461224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200" dirty="0" smtClean="0">
              <a:solidFill>
                <a:schemeClr val="tx1"/>
              </a:solidFill>
            </a:endParaRPr>
          </a:p>
          <a:p>
            <a:endParaRPr lang="nl-NL" sz="1200" dirty="0" smtClean="0">
              <a:solidFill>
                <a:schemeClr val="tx1"/>
              </a:solidFill>
            </a:endParaRPr>
          </a:p>
          <a:p>
            <a:r>
              <a:rPr lang="nl-NL" sz="1200" dirty="0" smtClean="0">
                <a:solidFill>
                  <a:schemeClr val="tx1"/>
                </a:solidFill>
              </a:rPr>
              <a:t>Stellingen: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Gemeten versus werkelijke duurzaamheid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Green </a:t>
            </a:r>
            <a:r>
              <a:rPr lang="nl-NL" sz="1200" dirty="0" err="1" smtClean="0">
                <a:solidFill>
                  <a:schemeClr val="tx1"/>
                </a:solidFill>
              </a:rPr>
              <a:t>washing</a:t>
            </a:r>
            <a:endParaRPr lang="nl-NL" sz="1200" dirty="0" smtClean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Strategisch gedrag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Actualiteit: prijzen versus thermostaat</a:t>
            </a:r>
          </a:p>
        </p:txBody>
      </p:sp>
      <p:sp>
        <p:nvSpPr>
          <p:cNvPr id="1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318935" y="76345"/>
            <a:ext cx="7632848" cy="504056"/>
          </a:xfrm>
        </p:spPr>
        <p:txBody>
          <a:bodyPr/>
          <a:lstStyle/>
          <a:p>
            <a:r>
              <a:rPr lang="nl-NL" sz="2800" dirty="0" smtClean="0"/>
              <a:t>Feedback conjunctuur enquête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144807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4</a:t>
            </a:fld>
            <a:endParaRPr lang="nl-NL" sz="1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7699" y="174510"/>
            <a:ext cx="4467092" cy="504056"/>
          </a:xfrm>
        </p:spPr>
        <p:txBody>
          <a:bodyPr/>
          <a:lstStyle/>
          <a:p>
            <a:r>
              <a:rPr lang="nl-NL" sz="2000" dirty="0" smtClean="0"/>
              <a:t>Burgers over klimaatverandering en de energietransitie </a:t>
            </a:r>
            <a:endParaRPr lang="nl-NL" sz="2000" dirty="0"/>
          </a:p>
        </p:txBody>
      </p:sp>
      <p:sp>
        <p:nvSpPr>
          <p:cNvPr id="7" name="Ezelsoor 6"/>
          <p:cNvSpPr/>
          <p:nvPr/>
        </p:nvSpPr>
        <p:spPr>
          <a:xfrm>
            <a:off x="495836" y="1101057"/>
            <a:ext cx="2162836" cy="441363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200" dirty="0" smtClean="0">
                <a:solidFill>
                  <a:schemeClr val="tx1"/>
                </a:solidFill>
              </a:rPr>
              <a:t>Vergelijking over de tijd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8" name="Ezelsoor 7"/>
          <p:cNvSpPr/>
          <p:nvPr/>
        </p:nvSpPr>
        <p:spPr>
          <a:xfrm>
            <a:off x="2780776" y="1720409"/>
            <a:ext cx="2232248" cy="412791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200" dirty="0" smtClean="0">
                <a:solidFill>
                  <a:schemeClr val="tx1"/>
                </a:solidFill>
              </a:rPr>
              <a:t>Regionale vergelijking</a:t>
            </a:r>
          </a:p>
        </p:txBody>
      </p:sp>
      <p:sp>
        <p:nvSpPr>
          <p:cNvPr id="10" name="Ezelsoor 9"/>
          <p:cNvSpPr/>
          <p:nvPr/>
        </p:nvSpPr>
        <p:spPr>
          <a:xfrm>
            <a:off x="495836" y="1660140"/>
            <a:ext cx="2232248" cy="533330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200" dirty="0" smtClean="0">
                <a:solidFill>
                  <a:schemeClr val="tx1"/>
                </a:solidFill>
              </a:rPr>
              <a:t>Afstemming met conjunctuur bedrijven</a:t>
            </a:r>
          </a:p>
        </p:txBody>
      </p:sp>
      <p:sp>
        <p:nvSpPr>
          <p:cNvPr id="11" name="Ezelsoor 10"/>
          <p:cNvSpPr/>
          <p:nvPr/>
        </p:nvSpPr>
        <p:spPr>
          <a:xfrm>
            <a:off x="480278" y="2285580"/>
            <a:ext cx="2232248" cy="489944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200" dirty="0" smtClean="0">
                <a:solidFill>
                  <a:schemeClr val="tx1"/>
                </a:solidFill>
              </a:rPr>
              <a:t>Vragen combineren in intervallen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728" y="61597"/>
            <a:ext cx="3541490" cy="5050978"/>
          </a:xfrm>
          <a:prstGeom prst="rect">
            <a:avLst/>
          </a:prstGeom>
          <a:ln>
            <a:solidFill>
              <a:srgbClr val="271D6C"/>
            </a:solidFill>
          </a:ln>
        </p:spPr>
      </p:pic>
      <p:sp>
        <p:nvSpPr>
          <p:cNvPr id="9" name="Ezelsoor 8"/>
          <p:cNvSpPr/>
          <p:nvPr/>
        </p:nvSpPr>
        <p:spPr>
          <a:xfrm>
            <a:off x="480278" y="2921206"/>
            <a:ext cx="2232248" cy="489944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200" dirty="0" smtClean="0">
                <a:solidFill>
                  <a:schemeClr val="tx1"/>
                </a:solidFill>
              </a:rPr>
              <a:t>Vergelijking met andere landen</a:t>
            </a:r>
          </a:p>
        </p:txBody>
      </p:sp>
      <p:sp>
        <p:nvSpPr>
          <p:cNvPr id="12" name="Ezelsoor 11"/>
          <p:cNvSpPr/>
          <p:nvPr/>
        </p:nvSpPr>
        <p:spPr>
          <a:xfrm>
            <a:off x="480278" y="3554756"/>
            <a:ext cx="2232248" cy="489944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200" dirty="0" smtClean="0">
                <a:solidFill>
                  <a:schemeClr val="tx1"/>
                </a:solidFill>
              </a:rPr>
              <a:t>Uitsplitsing naar bevolkingsgroepen is interessant</a:t>
            </a:r>
          </a:p>
        </p:txBody>
      </p:sp>
      <p:sp>
        <p:nvSpPr>
          <p:cNvPr id="13" name="Ezelsoor 12"/>
          <p:cNvSpPr/>
          <p:nvPr/>
        </p:nvSpPr>
        <p:spPr>
          <a:xfrm>
            <a:off x="480278" y="4186230"/>
            <a:ext cx="2232248" cy="489944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200" dirty="0" smtClean="0">
                <a:solidFill>
                  <a:schemeClr val="tx1"/>
                </a:solidFill>
              </a:rPr>
              <a:t>Welke achtergronden zijn mogelijk?</a:t>
            </a:r>
          </a:p>
        </p:txBody>
      </p:sp>
      <p:sp>
        <p:nvSpPr>
          <p:cNvPr id="14" name="Ezelsoor 13"/>
          <p:cNvSpPr/>
          <p:nvPr/>
        </p:nvSpPr>
        <p:spPr>
          <a:xfrm>
            <a:off x="2780776" y="2270388"/>
            <a:ext cx="2232248" cy="695205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200" dirty="0" smtClean="0">
                <a:solidFill>
                  <a:schemeClr val="tx1"/>
                </a:solidFill>
              </a:rPr>
              <a:t>Zeer nuttig in combinatie met andere onderzoeken of register data</a:t>
            </a:r>
          </a:p>
        </p:txBody>
      </p:sp>
      <p:sp>
        <p:nvSpPr>
          <p:cNvPr id="15" name="Ezelsoor 14"/>
          <p:cNvSpPr/>
          <p:nvPr/>
        </p:nvSpPr>
        <p:spPr>
          <a:xfrm>
            <a:off x="2780776" y="1094074"/>
            <a:ext cx="2232248" cy="489944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200" dirty="0" smtClean="0">
                <a:solidFill>
                  <a:schemeClr val="tx1"/>
                </a:solidFill>
              </a:rPr>
              <a:t>Houdingen tegenover beleidsmaatregelen</a:t>
            </a:r>
          </a:p>
        </p:txBody>
      </p:sp>
      <p:sp>
        <p:nvSpPr>
          <p:cNvPr id="16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323528" y="4738673"/>
            <a:ext cx="1874804" cy="263157"/>
          </a:xfrm>
        </p:spPr>
        <p:txBody>
          <a:bodyPr/>
          <a:lstStyle/>
          <a:p>
            <a:r>
              <a:rPr lang="nl-NL" sz="1100" dirty="0" smtClean="0"/>
              <a:t>Expertsessie Ronde 1 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2205354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5</a:t>
            </a:fld>
            <a:endParaRPr lang="nl-NL" sz="1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536956" y="76345"/>
            <a:ext cx="7632848" cy="504056"/>
          </a:xfrm>
        </p:spPr>
        <p:txBody>
          <a:bodyPr/>
          <a:lstStyle/>
          <a:p>
            <a:r>
              <a:rPr lang="nl-NL" dirty="0" smtClean="0"/>
              <a:t>De energie-app</a:t>
            </a:r>
            <a:endParaRPr lang="nl-NL" dirty="0"/>
          </a:p>
        </p:txBody>
      </p:sp>
      <p:sp>
        <p:nvSpPr>
          <p:cNvPr id="7" name="Ezelsoor 6"/>
          <p:cNvSpPr/>
          <p:nvPr/>
        </p:nvSpPr>
        <p:spPr>
          <a:xfrm>
            <a:off x="498280" y="1071634"/>
            <a:ext cx="2223864" cy="2567413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200" dirty="0" smtClean="0">
              <a:solidFill>
                <a:schemeClr val="tx1"/>
              </a:solidFill>
            </a:endParaRPr>
          </a:p>
          <a:p>
            <a:endParaRPr lang="nl-NL" sz="1200" dirty="0" smtClean="0">
              <a:solidFill>
                <a:schemeClr val="tx1"/>
              </a:solidFill>
            </a:endParaRPr>
          </a:p>
          <a:p>
            <a:r>
              <a:rPr lang="nl-NL" sz="1200" dirty="0" smtClean="0">
                <a:solidFill>
                  <a:schemeClr val="tx1"/>
                </a:solidFill>
              </a:rPr>
              <a:t>Vragenlijst: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Laadpunt/stekker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Zonnepanelen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Waarom thermostaat omlaag?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Energie tarieven/voorschotten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Verbouwing/verduurzaming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Douchen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Dynamisch contract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Bewust van campagnes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Thuiswerken (dagen?)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Open vraag erbij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8" name="Ezelsoor 7"/>
          <p:cNvSpPr/>
          <p:nvPr/>
        </p:nvSpPr>
        <p:spPr>
          <a:xfrm>
            <a:off x="536956" y="580401"/>
            <a:ext cx="2162836" cy="412791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200" dirty="0" smtClean="0">
              <a:solidFill>
                <a:schemeClr val="tx1"/>
              </a:solidFill>
            </a:endParaRPr>
          </a:p>
          <a:p>
            <a:r>
              <a:rPr lang="nl-NL" sz="1200" dirty="0" smtClean="0">
                <a:solidFill>
                  <a:schemeClr val="tx1"/>
                </a:solidFill>
              </a:rPr>
              <a:t>Panel: selectiviteit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0" name="Ezelsoor 9"/>
          <p:cNvSpPr/>
          <p:nvPr/>
        </p:nvSpPr>
        <p:spPr>
          <a:xfrm>
            <a:off x="2879812" y="580401"/>
            <a:ext cx="2232248" cy="533330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200" dirty="0" smtClean="0">
              <a:solidFill>
                <a:schemeClr val="tx1"/>
              </a:solidFill>
            </a:endParaRPr>
          </a:p>
          <a:p>
            <a:r>
              <a:rPr lang="nl-NL" sz="1200" dirty="0" smtClean="0">
                <a:solidFill>
                  <a:schemeClr val="tx1"/>
                </a:solidFill>
              </a:rPr>
              <a:t>Statistieken: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EZK monitor energie systeem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1" name="Ezelsoor 10"/>
          <p:cNvSpPr/>
          <p:nvPr/>
        </p:nvSpPr>
        <p:spPr>
          <a:xfrm>
            <a:off x="2879812" y="1266291"/>
            <a:ext cx="2232248" cy="702991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200" dirty="0" smtClean="0">
              <a:solidFill>
                <a:schemeClr val="tx1"/>
              </a:solidFill>
            </a:endParaRPr>
          </a:p>
          <a:p>
            <a:r>
              <a:rPr lang="nl-NL" sz="1200" dirty="0" smtClean="0">
                <a:solidFill>
                  <a:schemeClr val="tx1"/>
                </a:solidFill>
              </a:rPr>
              <a:t>Stage opdracht: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Opladen elektrische auto’s versus elektriciteitsverbruik</a:t>
            </a:r>
            <a:endParaRPr lang="nl-NL" sz="1200" dirty="0">
              <a:solidFill>
                <a:schemeClr val="tx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76345"/>
            <a:ext cx="3500088" cy="4982813"/>
          </a:xfrm>
          <a:prstGeom prst="rect">
            <a:avLst/>
          </a:prstGeom>
          <a:ln>
            <a:solidFill>
              <a:srgbClr val="271D6C"/>
            </a:solidFill>
          </a:ln>
        </p:spPr>
      </p:pic>
      <p:sp>
        <p:nvSpPr>
          <p:cNvPr id="9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323528" y="4738673"/>
            <a:ext cx="1874804" cy="263157"/>
          </a:xfrm>
        </p:spPr>
        <p:txBody>
          <a:bodyPr/>
          <a:lstStyle/>
          <a:p>
            <a:r>
              <a:rPr lang="nl-NL" sz="1100" dirty="0" smtClean="0"/>
              <a:t>Expertsessie Ronde 1 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1132666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6</a:t>
            </a:fld>
            <a:endParaRPr lang="nl-NL" sz="1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536956" y="76345"/>
            <a:ext cx="4685372" cy="504056"/>
          </a:xfrm>
        </p:spPr>
        <p:txBody>
          <a:bodyPr/>
          <a:lstStyle/>
          <a:p>
            <a:r>
              <a:rPr lang="nl-NL" sz="2000" dirty="0" smtClean="0"/>
              <a:t>Feedback Klimaatimpact en -adaptatie; dataverkenning</a:t>
            </a:r>
            <a:endParaRPr lang="nl-NL" sz="2000" dirty="0"/>
          </a:p>
        </p:txBody>
      </p:sp>
      <p:sp>
        <p:nvSpPr>
          <p:cNvPr id="7" name="Ezelsoor 6"/>
          <p:cNvSpPr/>
          <p:nvPr/>
        </p:nvSpPr>
        <p:spPr>
          <a:xfrm>
            <a:off x="483416" y="1650364"/>
            <a:ext cx="2223864" cy="3057888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200" dirty="0" smtClean="0">
              <a:solidFill>
                <a:schemeClr val="tx1"/>
              </a:solidFill>
            </a:endParaRPr>
          </a:p>
          <a:p>
            <a:r>
              <a:rPr lang="nl-NL" sz="1200" dirty="0" smtClean="0">
                <a:solidFill>
                  <a:schemeClr val="tx1"/>
                </a:solidFill>
              </a:rPr>
              <a:t>Zou iets van een projectplan gedeeld kunnen worden? Dan kan ik relevante experts binnen DNB aanhaken</a:t>
            </a:r>
          </a:p>
          <a:p>
            <a:endParaRPr lang="nl-NL" sz="1200" dirty="0" smtClean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DNB project t.a.v. klimaatadaptatie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Platform voor duurzame financiering, werkgroep klimaatadaptatie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nl-NL" sz="1200" dirty="0">
              <a:solidFill>
                <a:schemeClr val="tx1"/>
              </a:solidFill>
            </a:endParaRPr>
          </a:p>
          <a:p>
            <a:r>
              <a:rPr lang="nl-NL" sz="1200" dirty="0" smtClean="0">
                <a:solidFill>
                  <a:schemeClr val="tx1"/>
                </a:solidFill>
              </a:rPr>
              <a:t>Contactpersonen: Marlous van Schaik (DNB; </a:t>
            </a:r>
            <a:r>
              <a:rPr lang="nl-NL" sz="1200" dirty="0" err="1" smtClean="0">
                <a:solidFill>
                  <a:schemeClr val="tx1"/>
                </a:solidFill>
              </a:rPr>
              <a:t>sustainable</a:t>
            </a:r>
            <a:r>
              <a:rPr lang="nl-NL" sz="1200" dirty="0" smtClean="0">
                <a:solidFill>
                  <a:schemeClr val="tx1"/>
                </a:solidFill>
              </a:rPr>
              <a:t> </a:t>
            </a:r>
            <a:r>
              <a:rPr lang="nl-NL" sz="1200" dirty="0" err="1" smtClean="0">
                <a:solidFill>
                  <a:schemeClr val="tx1"/>
                </a:solidFill>
              </a:rPr>
              <a:t>finance</a:t>
            </a:r>
            <a:r>
              <a:rPr lang="nl-NL" sz="1200" dirty="0" smtClean="0">
                <a:solidFill>
                  <a:schemeClr val="tx1"/>
                </a:solidFill>
              </a:rPr>
              <a:t> office); </a:t>
            </a:r>
            <a:r>
              <a:rPr lang="nl-NL" sz="1200" dirty="0" err="1" smtClean="0">
                <a:solidFill>
                  <a:schemeClr val="tx1"/>
                </a:solidFill>
              </a:rPr>
              <a:t>m.l.van.schaik@dnb@nl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8" name="Ezelsoor 7"/>
          <p:cNvSpPr/>
          <p:nvPr/>
        </p:nvSpPr>
        <p:spPr>
          <a:xfrm>
            <a:off x="483416" y="1150830"/>
            <a:ext cx="2223864" cy="412791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200" dirty="0" smtClean="0">
                <a:solidFill>
                  <a:schemeClr val="tx1"/>
                </a:solidFill>
              </a:rPr>
              <a:t>Samenwerking: Wat loot, wat blijft lopen (budget afhankelijk)</a:t>
            </a:r>
          </a:p>
        </p:txBody>
      </p:sp>
      <p:sp>
        <p:nvSpPr>
          <p:cNvPr id="10" name="Ezelsoor 9"/>
          <p:cNvSpPr/>
          <p:nvPr/>
        </p:nvSpPr>
        <p:spPr>
          <a:xfrm>
            <a:off x="2847561" y="1180161"/>
            <a:ext cx="2232248" cy="1199261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200" dirty="0" smtClean="0">
              <a:solidFill>
                <a:schemeClr val="tx1"/>
              </a:solidFill>
            </a:endParaRPr>
          </a:p>
          <a:p>
            <a:r>
              <a:rPr lang="nl-NL" sz="1200" dirty="0" smtClean="0">
                <a:solidFill>
                  <a:schemeClr val="tx1"/>
                </a:solidFill>
              </a:rPr>
              <a:t>Adaptatie indicatoren mogelijk abstracter en complexer dan mitigatie indicatoren</a:t>
            </a:r>
          </a:p>
          <a:p>
            <a:r>
              <a:rPr lang="nl-NL" sz="1200" dirty="0" smtClean="0">
                <a:solidFill>
                  <a:schemeClr val="tx1"/>
                </a:solidFill>
              </a:rPr>
              <a:t> </a:t>
            </a:r>
            <a:r>
              <a:rPr lang="nl-NL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zoeken naar concrete voorbeelden (zowel negatief als positief)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1" name="Ezelsoor 10"/>
          <p:cNvSpPr/>
          <p:nvPr/>
        </p:nvSpPr>
        <p:spPr>
          <a:xfrm>
            <a:off x="2847561" y="2499742"/>
            <a:ext cx="2232248" cy="1254375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200" dirty="0" smtClean="0">
                <a:solidFill>
                  <a:schemeClr val="tx1"/>
                </a:solidFill>
              </a:rPr>
              <a:t>Omscholing/bijscholing om werkzaamheden te kunnen uitvoeren die bijdragen aan de klimaatadaptatie dus adaptatie van vaardigheden van mensen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29876"/>
            <a:ext cx="3384376" cy="4931720"/>
          </a:xfrm>
          <a:prstGeom prst="rect">
            <a:avLst/>
          </a:prstGeom>
          <a:ln>
            <a:solidFill>
              <a:srgbClr val="271D6C"/>
            </a:solidFill>
          </a:ln>
        </p:spPr>
      </p:pic>
      <p:sp>
        <p:nvSpPr>
          <p:cNvPr id="12" name="Ezelsoor 11"/>
          <p:cNvSpPr/>
          <p:nvPr/>
        </p:nvSpPr>
        <p:spPr>
          <a:xfrm>
            <a:off x="2847561" y="3874437"/>
            <a:ext cx="2232248" cy="844853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200" dirty="0" smtClean="0">
                <a:solidFill>
                  <a:schemeClr val="tx1"/>
                </a:solidFill>
              </a:rPr>
              <a:t>Wat gaat CBS precies doen?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Data geven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Data naar buiten brengen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chemeClr val="tx1"/>
                </a:solidFill>
              </a:rPr>
              <a:t>Micro data voor onderzoek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83416" y="4769095"/>
            <a:ext cx="1874804" cy="263157"/>
          </a:xfrm>
        </p:spPr>
        <p:txBody>
          <a:bodyPr/>
          <a:lstStyle/>
          <a:p>
            <a:r>
              <a:rPr lang="nl-NL" sz="1100" dirty="0" smtClean="0"/>
              <a:t>Expertsessie Ronde 1 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1683418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7</a:t>
            </a:fld>
            <a:endParaRPr lang="nl-NL" sz="1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395536" y="95427"/>
            <a:ext cx="7632848" cy="504056"/>
          </a:xfrm>
        </p:spPr>
        <p:txBody>
          <a:bodyPr/>
          <a:lstStyle/>
          <a:p>
            <a:r>
              <a:rPr lang="nl-NL" sz="2400" dirty="0" smtClean="0"/>
              <a:t>Feedback WOONBASE en energie</a:t>
            </a:r>
            <a:endParaRPr lang="nl-NL" sz="2400" dirty="0"/>
          </a:p>
        </p:txBody>
      </p:sp>
      <p:sp>
        <p:nvSpPr>
          <p:cNvPr id="6" name="Ezelsoor 5"/>
          <p:cNvSpPr/>
          <p:nvPr/>
        </p:nvSpPr>
        <p:spPr>
          <a:xfrm>
            <a:off x="536956" y="1172405"/>
            <a:ext cx="1872208" cy="792087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NL" sz="1100" dirty="0">
                <a:solidFill>
                  <a:schemeClr val="tx1"/>
                </a:solidFill>
              </a:rPr>
              <a:t>Is het mogelijk om CO2-uitstoot per huishouden/woningen toe te voegen?</a:t>
            </a:r>
          </a:p>
        </p:txBody>
      </p:sp>
      <p:sp>
        <p:nvSpPr>
          <p:cNvPr id="8" name="Ezelsoor 7"/>
          <p:cNvSpPr/>
          <p:nvPr/>
        </p:nvSpPr>
        <p:spPr>
          <a:xfrm>
            <a:off x="536956" y="2113523"/>
            <a:ext cx="1910845" cy="1800200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nl-NL" sz="1100" dirty="0" smtClean="0">
              <a:solidFill>
                <a:schemeClr val="tx1"/>
              </a:solidFill>
            </a:endParaRPr>
          </a:p>
          <a:p>
            <a:pPr lvl="0"/>
            <a:r>
              <a:rPr lang="nl-NL" sz="1100" dirty="0" smtClean="0">
                <a:solidFill>
                  <a:schemeClr val="tx1"/>
                </a:solidFill>
              </a:rPr>
              <a:t>Energieprijzen </a:t>
            </a:r>
            <a:r>
              <a:rPr lang="nl-NL" sz="1100" dirty="0">
                <a:solidFill>
                  <a:schemeClr val="tx1"/>
                </a:solidFill>
              </a:rPr>
              <a:t>zijn alleen nog als gemiddelde beschikbaar waardoor energiekosten een benadering zijn; is het mogelijk om (op termijn) ook informatie over energiecontracten op individueel niveau van de woning of het huishouden bij te koppelen?</a:t>
            </a:r>
          </a:p>
        </p:txBody>
      </p:sp>
      <p:sp>
        <p:nvSpPr>
          <p:cNvPr id="10" name="Ezelsoor 9"/>
          <p:cNvSpPr/>
          <p:nvPr/>
        </p:nvSpPr>
        <p:spPr>
          <a:xfrm>
            <a:off x="536956" y="580401"/>
            <a:ext cx="1872208" cy="442974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NL" sz="1100" dirty="0">
                <a:solidFill>
                  <a:schemeClr val="tx1"/>
                </a:solidFill>
              </a:rPr>
              <a:t>Wat is er bekend over studenten?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258" y="1"/>
            <a:ext cx="3683458" cy="5143500"/>
          </a:xfrm>
          <a:prstGeom prst="rect">
            <a:avLst/>
          </a:prstGeom>
        </p:spPr>
      </p:pic>
      <p:sp>
        <p:nvSpPr>
          <p:cNvPr id="9" name="Ezelsoor 8"/>
          <p:cNvSpPr/>
          <p:nvPr/>
        </p:nvSpPr>
        <p:spPr>
          <a:xfrm>
            <a:off x="2771800" y="580401"/>
            <a:ext cx="1910845" cy="2196447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NL" sz="1100" dirty="0">
                <a:solidFill>
                  <a:schemeClr val="tx1"/>
                </a:solidFill>
              </a:rPr>
              <a:t>Bij de Monitor </a:t>
            </a:r>
            <a:r>
              <a:rPr lang="nl-NL" sz="1100" dirty="0" smtClean="0">
                <a:solidFill>
                  <a:schemeClr val="tx1"/>
                </a:solidFill>
              </a:rPr>
              <a:t>Energie armoede </a:t>
            </a:r>
            <a:r>
              <a:rPr lang="nl-NL" sz="1100" dirty="0">
                <a:solidFill>
                  <a:schemeClr val="tx1"/>
                </a:solidFill>
              </a:rPr>
              <a:t>worden 7 van de 8 miljoen huishoudens meegenomen. Bij 1 miljoen huishoudens is niet alle informatie beschikbaar. Gooi je niet juist de kwetsbare huishoudens eruit (woningdelers, studenten, </a:t>
            </a:r>
            <a:r>
              <a:rPr lang="nl-NL" sz="1100" dirty="0" smtClean="0">
                <a:solidFill>
                  <a:schemeClr val="tx1"/>
                </a:solidFill>
              </a:rPr>
              <a:t>niet-institutionele </a:t>
            </a:r>
            <a:r>
              <a:rPr lang="nl-NL" sz="1100" dirty="0">
                <a:solidFill>
                  <a:schemeClr val="tx1"/>
                </a:solidFill>
              </a:rPr>
              <a:t>huishoudens)?</a:t>
            </a:r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323528" y="4738673"/>
            <a:ext cx="1874804" cy="263157"/>
          </a:xfrm>
        </p:spPr>
        <p:txBody>
          <a:bodyPr/>
          <a:lstStyle/>
          <a:p>
            <a:r>
              <a:rPr lang="nl-NL" sz="1100" dirty="0" smtClean="0"/>
              <a:t>Expertsessie Ronde 1 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1942061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8</a:t>
            </a:fld>
            <a:endParaRPr lang="nl-NL" sz="1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370952" y="77259"/>
            <a:ext cx="4539100" cy="504056"/>
          </a:xfrm>
        </p:spPr>
        <p:txBody>
          <a:bodyPr/>
          <a:lstStyle/>
          <a:p>
            <a:r>
              <a:rPr lang="nl-NL" sz="2000" dirty="0" smtClean="0"/>
              <a:t>Feedback Toepassen Microdata-</a:t>
            </a:r>
            <a:r>
              <a:rPr lang="nl-NL" sz="2000" dirty="0" err="1" smtClean="0"/>
              <a:t>linking</a:t>
            </a:r>
            <a:r>
              <a:rPr lang="nl-NL" sz="2000" dirty="0" smtClean="0"/>
              <a:t> (MDL) voor Energiestatistieken</a:t>
            </a:r>
            <a:endParaRPr lang="nl-NL" sz="2000" dirty="0"/>
          </a:p>
        </p:txBody>
      </p:sp>
      <p:sp>
        <p:nvSpPr>
          <p:cNvPr id="7" name="Ezelsoor 6"/>
          <p:cNvSpPr/>
          <p:nvPr/>
        </p:nvSpPr>
        <p:spPr>
          <a:xfrm>
            <a:off x="370952" y="915566"/>
            <a:ext cx="2808311" cy="1863229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200" dirty="0" smtClean="0">
              <a:solidFill>
                <a:schemeClr val="tx1"/>
              </a:solidFill>
            </a:endParaRPr>
          </a:p>
          <a:p>
            <a:r>
              <a:rPr lang="nl-NL" sz="1200" dirty="0" smtClean="0">
                <a:solidFill>
                  <a:schemeClr val="tx1"/>
                </a:solidFill>
              </a:rPr>
              <a:t>In verband met </a:t>
            </a:r>
            <a:r>
              <a:rPr lang="nl-NL" sz="1200" dirty="0" err="1" smtClean="0">
                <a:solidFill>
                  <a:schemeClr val="tx1"/>
                </a:solidFill>
              </a:rPr>
              <a:t>energiebesparingsmotoring</a:t>
            </a:r>
            <a:r>
              <a:rPr lang="nl-NL" sz="1200" dirty="0" smtClean="0">
                <a:solidFill>
                  <a:schemeClr val="tx1"/>
                </a:solidFill>
              </a:rPr>
              <a:t> (meer precies: energie – efficiëntie) zijn we zeer geïnteresseerd in fysieke productie in de industrie om die te vergelijken met het energieverbruik daarvoor</a:t>
            </a:r>
          </a:p>
          <a:p>
            <a:r>
              <a:rPr lang="nl-NL" sz="1200" dirty="0" smtClean="0">
                <a:solidFill>
                  <a:schemeClr val="tx1"/>
                </a:solidFill>
              </a:rPr>
              <a:t>Contactpersonen: Joost </a:t>
            </a:r>
            <a:r>
              <a:rPr lang="nl-NL" sz="1200" dirty="0" err="1" smtClean="0">
                <a:solidFill>
                  <a:schemeClr val="tx1"/>
                </a:solidFill>
              </a:rPr>
              <a:t>Gerdes</a:t>
            </a:r>
            <a:r>
              <a:rPr lang="nl-NL" sz="1200" dirty="0" smtClean="0">
                <a:solidFill>
                  <a:schemeClr val="tx1"/>
                </a:solidFill>
              </a:rPr>
              <a:t> (joost.gerdes@tno.nl) TNO Energietransitie studies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9" name="Ezelsoor 8"/>
          <p:cNvSpPr/>
          <p:nvPr/>
        </p:nvSpPr>
        <p:spPr>
          <a:xfrm>
            <a:off x="388652" y="2931790"/>
            <a:ext cx="2808311" cy="922356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200" dirty="0" smtClean="0">
              <a:solidFill>
                <a:schemeClr val="tx1"/>
              </a:solidFill>
            </a:endParaRPr>
          </a:p>
          <a:p>
            <a:r>
              <a:rPr lang="nl-NL" sz="1200" dirty="0" err="1" smtClean="0">
                <a:solidFill>
                  <a:schemeClr val="tx1"/>
                </a:solidFill>
              </a:rPr>
              <a:t>Eurostat</a:t>
            </a:r>
            <a:r>
              <a:rPr lang="nl-NL" sz="1200" dirty="0" smtClean="0">
                <a:solidFill>
                  <a:schemeClr val="tx1"/>
                </a:solidFill>
              </a:rPr>
              <a:t> Grant </a:t>
            </a:r>
            <a:r>
              <a:rPr lang="nl-NL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Alleen CBS budget voor MDL of ook andere landen?</a:t>
            </a:r>
          </a:p>
          <a:p>
            <a:r>
              <a:rPr lang="nl-NL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Samenwerking binnen EU?</a:t>
            </a:r>
            <a:endParaRPr lang="nl-NL" sz="1200" dirty="0">
              <a:solidFill>
                <a:schemeClr val="tx1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418" y="76345"/>
            <a:ext cx="3580046" cy="5045604"/>
          </a:xfrm>
          <a:prstGeom prst="rect">
            <a:avLst/>
          </a:prstGeom>
          <a:ln>
            <a:solidFill>
              <a:srgbClr val="271D6C"/>
            </a:solidFill>
          </a:ln>
        </p:spPr>
      </p:pic>
      <p:sp>
        <p:nvSpPr>
          <p:cNvPr id="8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323528" y="4738673"/>
            <a:ext cx="1874804" cy="263157"/>
          </a:xfrm>
        </p:spPr>
        <p:txBody>
          <a:bodyPr/>
          <a:lstStyle/>
          <a:p>
            <a:r>
              <a:rPr lang="nl-NL" sz="1100" dirty="0" smtClean="0"/>
              <a:t>Expertsessie Ronde 2 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3035999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9</a:t>
            </a:fld>
            <a:endParaRPr lang="nl-NL" sz="1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536957" y="76345"/>
            <a:ext cx="4539100" cy="504056"/>
          </a:xfrm>
        </p:spPr>
        <p:txBody>
          <a:bodyPr/>
          <a:lstStyle/>
          <a:p>
            <a:r>
              <a:rPr lang="nl-NL" sz="2400" dirty="0" smtClean="0"/>
              <a:t>Feedback Monitor Verduurzaming Industrie</a:t>
            </a:r>
            <a:endParaRPr lang="nl-NL" sz="2400" dirty="0"/>
          </a:p>
        </p:txBody>
      </p:sp>
      <p:sp>
        <p:nvSpPr>
          <p:cNvPr id="6" name="Ezelsoor 5"/>
          <p:cNvSpPr/>
          <p:nvPr/>
        </p:nvSpPr>
        <p:spPr>
          <a:xfrm>
            <a:off x="392615" y="964007"/>
            <a:ext cx="1872208" cy="1268091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200" dirty="0" smtClean="0">
              <a:solidFill>
                <a:schemeClr val="tx1"/>
              </a:solidFill>
            </a:endParaRPr>
          </a:p>
          <a:p>
            <a:r>
              <a:rPr lang="nl-NL" sz="1200" dirty="0" smtClean="0">
                <a:solidFill>
                  <a:schemeClr val="tx1"/>
                </a:solidFill>
              </a:rPr>
              <a:t>Biodiversiteit en andere indirecte effecten op leefomgeving rand bedrijven (Alexander </a:t>
            </a:r>
            <a:r>
              <a:rPr lang="nl-NL" sz="1200" dirty="0" err="1" smtClean="0">
                <a:solidFill>
                  <a:schemeClr val="tx1"/>
                </a:solidFill>
              </a:rPr>
              <a:t>Verkerk</a:t>
            </a:r>
            <a:r>
              <a:rPr lang="nl-NL" sz="1200" dirty="0" smtClean="0">
                <a:solidFill>
                  <a:schemeClr val="tx1"/>
                </a:solidFill>
              </a:rPr>
              <a:t>)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7" name="Ezelsoor 6"/>
          <p:cNvSpPr/>
          <p:nvPr/>
        </p:nvSpPr>
        <p:spPr>
          <a:xfrm>
            <a:off x="2519313" y="970250"/>
            <a:ext cx="2448271" cy="767213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200" dirty="0" smtClean="0">
              <a:solidFill>
                <a:schemeClr val="tx1"/>
              </a:solidFill>
            </a:endParaRPr>
          </a:p>
          <a:p>
            <a:r>
              <a:rPr lang="nl-NL" sz="1200" dirty="0" smtClean="0">
                <a:solidFill>
                  <a:schemeClr val="tx1"/>
                </a:solidFill>
              </a:rPr>
              <a:t>Concurrentie positie is heel lastig en gevoelig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8" name="Ezelsoor 7"/>
          <p:cNvSpPr/>
          <p:nvPr/>
        </p:nvSpPr>
        <p:spPr>
          <a:xfrm>
            <a:off x="395536" y="3348670"/>
            <a:ext cx="1910845" cy="1390003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200" dirty="0" smtClean="0">
              <a:solidFill>
                <a:schemeClr val="tx1"/>
              </a:solidFill>
            </a:endParaRPr>
          </a:p>
          <a:p>
            <a:r>
              <a:rPr lang="nl-NL" sz="1200" dirty="0" smtClean="0">
                <a:solidFill>
                  <a:schemeClr val="tx1"/>
                </a:solidFill>
              </a:rPr>
              <a:t>Kijk ook naar veranderde kwalificaties voor personeel (zowel in productie als zakelijke diensten zoals accountancy, fiscaliteit, verzekeringen)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9" name="Ezelsoor 8"/>
          <p:cNvSpPr/>
          <p:nvPr/>
        </p:nvSpPr>
        <p:spPr>
          <a:xfrm>
            <a:off x="2506254" y="1866036"/>
            <a:ext cx="2448271" cy="732950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200" dirty="0" smtClean="0">
              <a:solidFill>
                <a:schemeClr val="tx1"/>
              </a:solidFill>
            </a:endParaRPr>
          </a:p>
          <a:p>
            <a:r>
              <a:rPr lang="nl-NL" sz="1200" dirty="0" smtClean="0">
                <a:solidFill>
                  <a:schemeClr val="tx1"/>
                </a:solidFill>
              </a:rPr>
              <a:t>Gevalideerd duurzaamheidspaspoort per bedrijf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0" name="Ezelsoor 9"/>
          <p:cNvSpPr/>
          <p:nvPr/>
        </p:nvSpPr>
        <p:spPr>
          <a:xfrm>
            <a:off x="395536" y="2477332"/>
            <a:ext cx="1872208" cy="720080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200" dirty="0" smtClean="0">
                <a:solidFill>
                  <a:schemeClr val="tx1"/>
                </a:solidFill>
              </a:rPr>
              <a:t>Provinciale data om RES te monitoren en omgevingswet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755" y="76345"/>
            <a:ext cx="3524675" cy="4955907"/>
          </a:xfrm>
          <a:prstGeom prst="rect">
            <a:avLst/>
          </a:prstGeom>
          <a:ln>
            <a:solidFill>
              <a:srgbClr val="271D6C"/>
            </a:solidFill>
          </a:ln>
        </p:spPr>
      </p:pic>
      <p:sp>
        <p:nvSpPr>
          <p:cNvPr id="11" name="Ezelsoor 10"/>
          <p:cNvSpPr/>
          <p:nvPr/>
        </p:nvSpPr>
        <p:spPr>
          <a:xfrm>
            <a:off x="2519314" y="2753330"/>
            <a:ext cx="2448271" cy="732950"/>
          </a:xfrm>
          <a:prstGeom prst="foldedCorner">
            <a:avLst/>
          </a:prstGeom>
          <a:solidFill>
            <a:srgbClr val="EFEB4B"/>
          </a:solidFill>
          <a:ln>
            <a:solidFill>
              <a:srgbClr val="EFE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200" dirty="0" smtClean="0">
              <a:solidFill>
                <a:schemeClr val="tx1"/>
              </a:solidFill>
            </a:endParaRPr>
          </a:p>
          <a:p>
            <a:r>
              <a:rPr lang="nl-NL" sz="1200" dirty="0" smtClean="0">
                <a:solidFill>
                  <a:schemeClr val="tx1"/>
                </a:solidFill>
              </a:rPr>
              <a:t>Emissies scope 1, 2 en 3 meten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2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323528" y="4738673"/>
            <a:ext cx="1874804" cy="263157"/>
          </a:xfrm>
        </p:spPr>
        <p:txBody>
          <a:bodyPr/>
          <a:lstStyle/>
          <a:p>
            <a:r>
              <a:rPr lang="nl-NL" sz="1100" dirty="0" smtClean="0"/>
              <a:t>Expertsessie Ronde 2 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1539035136"/>
      </p:ext>
    </p:extLst>
  </p:cSld>
  <p:clrMapOvr>
    <a:masterClrMapping/>
  </p:clrMapOvr>
</p:sld>
</file>

<file path=ppt/theme/theme1.xml><?xml version="1.0" encoding="utf-8"?>
<a:theme xmlns:a="http://schemas.openxmlformats.org/drawingml/2006/main" name="CBS indelinge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S Powerpoint sjabloon.potx" id="{289D481F-67B9-4705-A46A-DC6D3FFAEA19}" vid="{C665D2C1-8139-4571-8D3D-195E5FC4A2B9}"/>
    </a:ext>
  </a:extLst>
</a:theme>
</file>

<file path=ppt/theme/theme2.xml><?xml version="1.0" encoding="utf-8"?>
<a:theme xmlns:a="http://schemas.openxmlformats.org/drawingml/2006/main" name="Samenwerk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S Powerpoint sjabloon.potx" id="{289D481F-67B9-4705-A46A-DC6D3FFAEA19}" vid="{EFD510D0-05FE-41D2-B8B5-40701DBE2701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Werkdocument" ma:contentTypeID="0x0101008BBFF960507043A698762B5161B7A80200A02288072B7A431095D859DDC0BF738200D2BF26A7C5AB7348BC99E26E43216081" ma:contentTypeVersion="26" ma:contentTypeDescription="" ma:contentTypeScope="" ma:versionID="6a2ef205732868014a0e11c1a274d4be">
  <xsd:schema xmlns:xsd="http://www.w3.org/2001/XMLSchema" xmlns:xs="http://www.w3.org/2001/XMLSchema" xmlns:p="http://schemas.microsoft.com/office/2006/metadata/properties" xmlns:ns2="b74be9d0-744f-40c0-ac69-73a07a8fd844" xmlns:ns3="b938235c-ea95-46ce-ab4b-7c0300306693" targetNamespace="http://schemas.microsoft.com/office/2006/metadata/properties" ma:root="true" ma:fieldsID="9556e5be64ad86cbf4cbc81c18708ae4" ns2:_="" ns3:_="">
    <xsd:import namespace="b74be9d0-744f-40c0-ac69-73a07a8fd844"/>
    <xsd:import namespace="b938235c-ea95-46ce-ab4b-7c0300306693"/>
    <xsd:element name="properties">
      <xsd:complexType>
        <xsd:sequence>
          <xsd:element name="documentManagement">
            <xsd:complexType>
              <xsd:all>
                <xsd:element ref="ns3:UsedCbsCategorie" minOccurs="0"/>
                <xsd:element ref="ns3:UsedCbsOndernemingsTrefwoorden" minOccurs="0"/>
                <xsd:element ref="ns3:VergaderDatum" minOccurs="0"/>
                <xsd:element ref="ns3:PublicatieDatum" minOccurs="0"/>
                <xsd:element ref="ns2:TaxCatchAll" minOccurs="0"/>
                <xsd:element ref="ns2:TaxCatchAllLabel" minOccurs="0"/>
                <xsd:element ref="ns2:g23705cfe14e4ff3b444105588ed2ce0" minOccurs="0"/>
                <xsd:element ref="ns2:g23705cfe14e4ff3b444105588ed2ce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4be9d0-744f-40c0-ac69-73a07a8fd84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Catch-all-kolom van taxonomie" ma:description="" ma:hidden="true" ma:list="{ed0bcd80-6dc3-4ee2-979e-186d5ce964f2}" ma:internalName="TaxCatchAll" ma:showField="CatchAllData" ma:web="15ce9604-6fe0-410a-b38c-87b94dd3b1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Catch-all-kolom van taxonomie1" ma:description="" ma:hidden="true" ma:list="{ed0bcd80-6dc3-4ee2-979e-186d5ce964f2}" ma:internalName="TaxCatchAllLabel" ma:readOnly="true" ma:showField="CatchAllDataLabel" ma:web="15ce9604-6fe0-410a-b38c-87b94dd3b1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23705cfe14e4ff3b444105588ed2ce0" ma:index="14" ma:taxonomy="true" ma:internalName="g23705cfe14e4ff3b444105588ed2ce0" ma:taxonomyFieldName="CbsCategorie" ma:displayName="Categorie" ma:fieldId="{023705cf-e14e-4ff3-b444-105588ed2ce0}" ma:sspId="ee8742b1-c3cb-4378-aa64-33684c4b490a" ma:termSetId="2f456da4-0526-4405-958a-772731a49f7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23705cfe14e4ff3b444105588ed2ce1" ma:index="16" nillable="true" ma:taxonomy="true" ma:internalName="g23705cfe14e4ff3b444105588ed2ce1" ma:taxonomyFieldName="CbsOndernemingsTrefwoorden" ma:displayName="Ondernemingstrefwoorden" ma:fieldId="{023705cf-e14e-4ff3-b444-105588ed2ce1}" ma:taxonomyMulti="true" ma:sspId="ee8742b1-c3cb-4378-aa64-33684c4b490a" ma:termSetId="bd692f68-2805-4cda-b2b5-649d75cfaf20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38235c-ea95-46ce-ab4b-7c0300306693" elementFormDefault="qualified">
    <xsd:import namespace="http://schemas.microsoft.com/office/2006/documentManagement/types"/>
    <xsd:import namespace="http://schemas.microsoft.com/office/infopath/2007/PartnerControls"/>
    <xsd:element name="UsedCbsCategorie" ma:index="3" nillable="true" ma:displayName="Categorie" ma:description="A hidden fields which holds all the categorie terms currently in use, so that it can be used in keyfilters" ma:hidden="true" ma:internalName="UsedCbsCategori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/>
                </xsd:simpleType>
              </xsd:element>
            </xsd:sequence>
          </xsd:extension>
        </xsd:complexContent>
      </xsd:complexType>
    </xsd:element>
    <xsd:element name="UsedCbsOndernemingsTrefwoorden" ma:index="5" nillable="true" ma:displayName="Ondernemingstrefwoorden" ma:description="A hidden fields which holds all the trefwoorden/tag terms currently in use, so that it can be used in keyfilters" ma:hidden="true" ma:internalName="UsedCbsOndernemingsTrefwoorde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/>
                </xsd:simpleType>
              </xsd:element>
            </xsd:sequence>
          </xsd:extension>
        </xsd:complexContent>
      </xsd:complexType>
    </xsd:element>
    <xsd:element name="VergaderDatum" ma:index="6" nillable="true" ma:displayName="Vergaderdatum" ma:format="DateOnly" ma:indexed="true" ma:internalName="VergaderDatum">
      <xsd:simpleType>
        <xsd:restriction base="dms:DateTime"/>
      </xsd:simpleType>
    </xsd:element>
    <xsd:element name="PublicatieDatum" ma:index="7" nillable="true" ma:displayName="Publicatiedatum" ma:format="DateOnly" ma:internalName="PublicatieDatum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23705cfe14e4ff3b444105588ed2ce1 xmlns="b74be9d0-744f-40c0-ac69-73a07a8fd844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poster</TermName>
          <TermId xmlns="http://schemas.microsoft.com/office/infopath/2007/PartnerControls">4d5e498f-23aa-4158-9495-f7bfa8033921</TermId>
        </TermInfo>
      </Terms>
    </g23705cfe14e4ff3b444105588ed2ce1>
    <TaxCatchAll xmlns="b74be9d0-744f-40c0-ac69-73a07a8fd844">
      <Value>557</Value>
      <Value>2807</Value>
    </TaxCatchAll>
    <g23705cfe14e4ff3b444105588ed2ce0 xmlns="b74be9d0-744f-40c0-ac69-73a07a8fd844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Workshops</TermName>
          <TermId xmlns="http://schemas.microsoft.com/office/infopath/2007/PartnerControls">c4107ae2-67a7-4137-be76-15f589a55379</TermId>
        </TermInfo>
      </Terms>
    </g23705cfe14e4ff3b444105588ed2ce0>
    <UsedCbsCategorie xmlns="b938235c-ea95-46ce-ab4b-7c0300306693"/>
    <PublicatieDatum xmlns="b938235c-ea95-46ce-ab4b-7c0300306693" xsi:nil="true"/>
    <VergaderDatum xmlns="b938235c-ea95-46ce-ab4b-7c0300306693" xsi:nil="true"/>
    <UsedCbsOndernemingsTrefwoorden xmlns="b938235c-ea95-46ce-ab4b-7c0300306693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ee8742b1-c3cb-4378-aa64-33684c4b490a" ContentTypeId="0x0101008BBFF960507043A698762B5161B7A80200A02288072B7A431095D859DDC0BF7382" PreviousValue="false"/>
</file>

<file path=customXml/itemProps1.xml><?xml version="1.0" encoding="utf-8"?>
<ds:datastoreItem xmlns:ds="http://schemas.openxmlformats.org/officeDocument/2006/customXml" ds:itemID="{047344C2-C04A-4A4A-9CBA-520D88F8D7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4be9d0-744f-40c0-ac69-73a07a8fd844"/>
    <ds:schemaRef ds:uri="b938235c-ea95-46ce-ab4b-7c03003066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A9029F-7976-464E-9C25-AECA3A6BCC93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b938235c-ea95-46ce-ab4b-7c0300306693"/>
    <ds:schemaRef ds:uri="b74be9d0-744f-40c0-ac69-73a07a8fd84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621590C-8ADC-499D-BBB2-F7E3C24466A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821662F-AD25-46EB-B4C8-9A59714E3FCD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CBS Powerpoint sjabloon</Template>
  <TotalTime>0</TotalTime>
  <Words>1188</Words>
  <Application>Microsoft Office PowerPoint</Application>
  <PresentationFormat>Diavoorstelling (16:9)</PresentationFormat>
  <Paragraphs>252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Wingdings</vt:lpstr>
      <vt:lpstr>CBS indelingen</vt:lpstr>
      <vt:lpstr>Samenwerking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CBS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Kagie-M. Schreuder, M.S. M. (Marian)</dc:creator>
  <dc:description>19-1-21: samenwerking slides toegevoegd</dc:description>
  <cp:lastModifiedBy>Kagie-M. Schreuder, M.S. M. (Marian)</cp:lastModifiedBy>
  <cp:revision>34</cp:revision>
  <dcterms:created xsi:type="dcterms:W3CDTF">2023-03-20T10:19:31Z</dcterms:created>
  <dcterms:modified xsi:type="dcterms:W3CDTF">2023-04-04T15:21:48Z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0x0101008BBFF960507043A698762B5161B7A80200A02288072B7A431095D859DDC0BF738200D2BF26A7C5AB7348BC99E26E43216081</vt:lpwstr>
  </property>
  <property fmtid="{D5CDD505-2E9C-101B-9397-08002B2CF9AE}" pid="3" name="CbsCategorie">
    <vt:lpwstr>557;#Workshops|c4107ae2-67a7-4137-be76-15f589a55379</vt:lpwstr>
  </property>
  <property fmtid="{D5CDD505-2E9C-101B-9397-08002B2CF9AE}" pid="4" name="CbsOndernemingsTrefwoorden">
    <vt:lpwstr>2807;#poster|4d5e498f-23aa-4158-9495-f7bfa8033921</vt:lpwstr>
  </property>
</Properties>
</file>