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4" r:id="rId6"/>
    <p:sldId id="262" r:id="rId7"/>
    <p:sldId id="266" r:id="rId8"/>
    <p:sldId id="261" r:id="rId9"/>
    <p:sldId id="260" r:id="rId10"/>
    <p:sldId id="263" r:id="rId11"/>
    <p:sldId id="265" r:id="rId12"/>
    <p:sldId id="268" r:id="rId13"/>
    <p:sldId id="269" r:id="rId14"/>
  </p:sldIdLst>
  <p:sldSz cx="9144000" cy="5143500" type="screen16x9"/>
  <p:notesSz cx="6884988" cy="100139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43980" autoAdjust="0"/>
  </p:normalViewPr>
  <p:slideViewPr>
    <p:cSldViewPr>
      <p:cViewPr varScale="1">
        <p:scale>
          <a:sx n="40" d="100"/>
          <a:sy n="40" d="100"/>
        </p:scale>
        <p:origin x="1440" y="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cbsp\productie\primair\TRE\Werk\StudioBCO\_Tanja%20Traag\2020\20201112-Webinar-Microdatagebruikers-Ongelijkheid\Presentatie-201112-Microdatagebruiker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'Dia 1'!$B$7</c:f>
              <c:strCache>
                <c:ptCount val="1"/>
                <c:pt idx="0">
                  <c:v>aantal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'Dia 1'!$A$8:$A$32</c:f>
              <c:numCache>
                <c:formatCode>General</c:formatCode>
                <c:ptCount val="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</c:numCache>
            </c:numRef>
          </c:cat>
          <c:val>
            <c:numRef>
              <c:f>'Dia 1'!$B$8:$B$32</c:f>
              <c:numCache>
                <c:formatCode>#,##0</c:formatCode>
                <c:ptCount val="25"/>
                <c:pt idx="0">
                  <c:v>169497</c:v>
                </c:pt>
                <c:pt idx="1">
                  <c:v>169918</c:v>
                </c:pt>
                <c:pt idx="2">
                  <c:v>171951</c:v>
                </c:pt>
                <c:pt idx="3">
                  <c:v>175319</c:v>
                </c:pt>
                <c:pt idx="4">
                  <c:v>174787</c:v>
                </c:pt>
                <c:pt idx="5">
                  <c:v>179581</c:v>
                </c:pt>
                <c:pt idx="6">
                  <c:v>176215</c:v>
                </c:pt>
                <c:pt idx="7">
                  <c:v>180969</c:v>
                </c:pt>
                <c:pt idx="8">
                  <c:v>184787</c:v>
                </c:pt>
                <c:pt idx="9">
                  <c:v>189871</c:v>
                </c:pt>
                <c:pt idx="10">
                  <c:v>190581</c:v>
                </c:pt>
                <c:pt idx="11">
                  <c:v>191201</c:v>
                </c:pt>
                <c:pt idx="12">
                  <c:v>187633</c:v>
                </c:pt>
                <c:pt idx="13">
                  <c:v>190949</c:v>
                </c:pt>
                <c:pt idx="14">
                  <c:v>192840</c:v>
                </c:pt>
                <c:pt idx="15">
                  <c:v>198577</c:v>
                </c:pt>
                <c:pt idx="16">
                  <c:v>205420</c:v>
                </c:pt>
                <c:pt idx="17">
                  <c:v>207149</c:v>
                </c:pt>
                <c:pt idx="18">
                  <c:v>213523</c:v>
                </c:pt>
                <c:pt idx="19">
                  <c:v>224489</c:v>
                </c:pt>
                <c:pt idx="20">
                  <c:v>222532</c:v>
                </c:pt>
                <c:pt idx="21">
                  <c:v>221651</c:v>
                </c:pt>
                <c:pt idx="22">
                  <c:v>216297</c:v>
                </c:pt>
                <c:pt idx="23">
                  <c:v>216448</c:v>
                </c:pt>
                <c:pt idx="24">
                  <c:v>217657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5A-4C9D-8D30-31A631E0A3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6269152"/>
        <c:axId val="706263576"/>
      </c:areaChart>
      <c:scatterChart>
        <c:scatterStyle val="lineMarker"/>
        <c:varyColors val="0"/>
        <c:ser>
          <c:idx val="1"/>
          <c:order val="1"/>
          <c:tx>
            <c:strRef>
              <c:f>'Dia 1'!$C$7</c:f>
              <c:strCache>
                <c:ptCount val="1"/>
                <c:pt idx="0">
                  <c:v>gebeurtenis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9558890404729442E-2"/>
                  <c:y val="-6.6948555320648348E-2"/>
                </c:manualLayout>
              </c:layout>
              <c:tx>
                <c:rich>
                  <a:bodyPr/>
                  <a:lstStyle/>
                  <a:p>
                    <a:fld id="{2684F18D-F670-4394-A578-AE050BA28FA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8A5A-4C9D-8D30-31A631E0A39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5A-4C9D-8D30-31A631E0A39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A5A-4C9D-8D30-31A631E0A39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5A-4C9D-8D30-31A631E0A39C}"/>
                </c:ext>
              </c:extLst>
            </c:dLbl>
            <c:dLbl>
              <c:idx val="4"/>
              <c:layout>
                <c:manualLayout>
                  <c:x val="-7.5034106412005502E-2"/>
                  <c:y val="-8.809020436927413E-2"/>
                </c:manualLayout>
              </c:layout>
              <c:tx>
                <c:rich>
                  <a:bodyPr/>
                  <a:lstStyle/>
                  <a:p>
                    <a:fld id="{68956DF7-EC08-4429-A83E-B88C68EA6AF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8A5A-4C9D-8D30-31A631E0A39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5A-4C9D-8D30-31A631E0A39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5A-4C9D-8D30-31A631E0A39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A5A-4C9D-8D30-31A631E0A39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A5A-4C9D-8D30-31A631E0A39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A5A-4C9D-8D30-31A631E0A39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A5A-4C9D-8D30-31A631E0A39C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A5A-4C9D-8D30-31A631E0A39C}"/>
                </c:ext>
              </c:extLst>
            </c:dLbl>
            <c:dLbl>
              <c:idx val="12"/>
              <c:layout>
                <c:manualLayout>
                  <c:x val="-7.0486584811277855E-2"/>
                  <c:y val="-8.1042988019732226E-2"/>
                </c:manualLayout>
              </c:layout>
              <c:tx>
                <c:rich>
                  <a:bodyPr/>
                  <a:lstStyle/>
                  <a:p>
                    <a:fld id="{CA6917B3-1504-4898-88E9-3FAC991364B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8A5A-4C9D-8D30-31A631E0A39C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A5A-4C9D-8D30-31A631E0A39C}"/>
                </c:ext>
              </c:extLst>
            </c:dLbl>
            <c:dLbl>
              <c:idx val="14"/>
              <c:layout>
                <c:manualLayout>
                  <c:x val="-3.6380172805820912E-2"/>
                  <c:y val="8.8090204369274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32DC4E-FB75-4517-A8C3-F5C8529832B4}" type="CELLRANGE">
                      <a:rPr lang="en-US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nl-NL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8A5A-4C9D-8D30-31A631E0A39C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A5A-4C9D-8D30-31A631E0A39C}"/>
                </c:ext>
              </c:extLst>
            </c:dLbl>
            <c:dLbl>
              <c:idx val="16"/>
              <c:layout>
                <c:manualLayout>
                  <c:x val="-4.9915837443638335E-3"/>
                  <c:y val="2.818886539816775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918133C-27F1-4377-AFEE-16040E03FB1C}" type="CELLRANGE">
                      <a:rPr lang="en-US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nl-NL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8A5A-4C9D-8D30-31A631E0A39C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A5A-4C9D-8D30-31A631E0A39C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A5A-4C9D-8D30-31A631E0A39C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A5A-4C9D-8D30-31A631E0A39C}"/>
                </c:ext>
              </c:extLst>
            </c:dLbl>
            <c:dLbl>
              <c:idx val="20"/>
              <c:layout>
                <c:manualLayout>
                  <c:x val="0"/>
                  <c:y val="-5.6377730796335457E-2"/>
                </c:manualLayout>
              </c:layout>
              <c:tx>
                <c:rich>
                  <a:bodyPr/>
                  <a:lstStyle/>
                  <a:p>
                    <a:fld id="{4C6C9E14-F96A-4AB1-8953-158CB186C50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8A5A-4C9D-8D30-31A631E0A39C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A5A-4C9D-8D30-31A631E0A39C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A5A-4C9D-8D30-31A631E0A39C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A5A-4C9D-8D30-31A631E0A39C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A5A-4C9D-8D30-31A631E0A3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yVal>
            <c:numRef>
              <c:f>'Dia 1'!$C$8:$C$32</c:f>
              <c:numCache>
                <c:formatCode>General</c:formatCode>
                <c:ptCount val="25"/>
                <c:pt idx="0" formatCode="#,##0">
                  <c:v>169497</c:v>
                </c:pt>
                <c:pt idx="4" formatCode="#,##0">
                  <c:v>174787</c:v>
                </c:pt>
                <c:pt idx="12" formatCode="#,##0">
                  <c:v>187633</c:v>
                </c:pt>
                <c:pt idx="14" formatCode="#,##0">
                  <c:v>192840</c:v>
                </c:pt>
                <c:pt idx="16" formatCode="#,##0">
                  <c:v>205420</c:v>
                </c:pt>
                <c:pt idx="20" formatCode="#,##0">
                  <c:v>222532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'Dia 1'!$D$8:$D$32</c15:f>
                <c15:dlblRangeCache>
                  <c:ptCount val="25"/>
                  <c:pt idx="0">
                    <c:v>Birth</c:v>
                  </c:pt>
                  <c:pt idx="4">
                    <c:v>Enter primary education</c:v>
                  </c:pt>
                  <c:pt idx="12">
                    <c:v>Choose secondary education track</c:v>
                  </c:pt>
                  <c:pt idx="14">
                    <c:v>Further tracking choices</c:v>
                  </c:pt>
                  <c:pt idx="16">
                    <c:v>Choose tertiary education</c:v>
                  </c:pt>
                  <c:pt idx="20">
                    <c:v>Enter labour market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A-8A5A-4C9D-8D30-31A631E0A3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6269152"/>
        <c:axId val="706263576"/>
      </c:scatterChart>
      <c:catAx>
        <c:axId val="7062691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 dirty="0" smtClean="0"/>
                  <a:t>Age</a:t>
                </a:r>
                <a:endParaRPr lang="nl-NL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NL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06263576"/>
        <c:crosses val="autoZero"/>
        <c:auto val="1"/>
        <c:lblAlgn val="ctr"/>
        <c:lblOffset val="100"/>
        <c:noMultiLvlLbl val="0"/>
      </c:catAx>
      <c:valAx>
        <c:axId val="706263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 dirty="0" err="1" smtClean="0"/>
                  <a:t>Number</a:t>
                </a:r>
                <a:r>
                  <a:rPr lang="nl-NL" dirty="0" smtClean="0"/>
                  <a:t> </a:t>
                </a:r>
                <a:r>
                  <a:rPr lang="nl-NL" dirty="0" err="1" smtClean="0"/>
                  <a:t>January</a:t>
                </a:r>
                <a:r>
                  <a:rPr lang="nl-NL" dirty="0" smtClean="0"/>
                  <a:t> 1st 2020</a:t>
                </a:r>
                <a:endParaRPr lang="nl-NL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NL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0626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'Dia-6'!$B$1</c:f>
              <c:strCache>
                <c:ptCount val="1"/>
                <c:pt idx="0">
                  <c:v>All private  households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'Dia-6'!$A$2:$A$9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2018*</c:v>
                </c:pt>
              </c:strCache>
            </c:strRef>
          </c:cat>
          <c:val>
            <c:numRef>
              <c:f>'Dia-6'!$B$2:$B$9</c:f>
              <c:numCache>
                <c:formatCode>General</c:formatCode>
                <c:ptCount val="8"/>
                <c:pt idx="0">
                  <c:v>8</c:v>
                </c:pt>
                <c:pt idx="1">
                  <c:v>9.1</c:v>
                </c:pt>
                <c:pt idx="2">
                  <c:v>9.9</c:v>
                </c:pt>
                <c:pt idx="3">
                  <c:v>9.6999999999999993</c:v>
                </c:pt>
                <c:pt idx="4">
                  <c:v>9.1999999999999993</c:v>
                </c:pt>
                <c:pt idx="5">
                  <c:v>8.5</c:v>
                </c:pt>
                <c:pt idx="6">
                  <c:v>8.1</c:v>
                </c:pt>
                <c:pt idx="7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4-4B49-AEFD-2C9114E507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3305632"/>
        <c:axId val="693303992"/>
      </c:barChart>
      <c:catAx>
        <c:axId val="69330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nl-NL"/>
          </a:p>
        </c:txPr>
        <c:crossAx val="693303992"/>
        <c:crosses val="autoZero"/>
        <c:auto val="1"/>
        <c:lblAlgn val="ctr"/>
        <c:lblOffset val="100"/>
        <c:noMultiLvlLbl val="0"/>
      </c:catAx>
      <c:valAx>
        <c:axId val="693303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 dirty="0" smtClean="0"/>
                  <a:t>% of minors</a:t>
                </a:r>
                <a:r>
                  <a:rPr lang="en-US" b="0" baseline="0" dirty="0" smtClean="0"/>
                  <a:t> at risk of poverty</a:t>
                </a:r>
                <a:endParaRPr lang="en-US" b="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nl-NL"/>
          </a:p>
        </c:txPr>
        <c:crossAx val="693305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nl-N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7"/>
          <c:order val="7"/>
          <c:tx>
            <c:strRef>
              <c:f>'Dia-7'!$A$15</c:f>
              <c:strCache>
                <c:ptCount val="1"/>
                <c:pt idx="0">
                  <c:v>2018*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'Dia-7'!$B$7:$M$7</c:f>
              <c:strCache>
                <c:ptCount val="12"/>
                <c:pt idx="0">
                  <c:v>All private  households</c:v>
                </c:pt>
                <c:pt idx="2">
                  <c:v>Single-parent household</c:v>
                </c:pt>
                <c:pt idx="3">
                  <c:v>Couple with children</c:v>
                </c:pt>
                <c:pt idx="5">
                  <c:v>Dutch background</c:v>
                </c:pt>
                <c:pt idx="6">
                  <c:v>Western migration background</c:v>
                </c:pt>
                <c:pt idx="7">
                  <c:v>Western 1st generation</c:v>
                </c:pt>
                <c:pt idx="8">
                  <c:v>Western  2nd generation</c:v>
                </c:pt>
                <c:pt idx="9">
                  <c:v>Non-western migration background</c:v>
                </c:pt>
                <c:pt idx="10">
                  <c:v>Non-western 1st generation</c:v>
                </c:pt>
                <c:pt idx="11">
                  <c:v>Non-western 2nd generation</c:v>
                </c:pt>
              </c:strCache>
            </c:strRef>
          </c:cat>
          <c:val>
            <c:numRef>
              <c:f>'Dia-7'!$B$15:$M$15</c:f>
              <c:numCache>
                <c:formatCode>General</c:formatCode>
                <c:ptCount val="12"/>
                <c:pt idx="0">
                  <c:v>8.1</c:v>
                </c:pt>
                <c:pt idx="2">
                  <c:v>23.2</c:v>
                </c:pt>
                <c:pt idx="3">
                  <c:v>5.5</c:v>
                </c:pt>
                <c:pt idx="5">
                  <c:v>3.9</c:v>
                </c:pt>
                <c:pt idx="6">
                  <c:v>8.1999999999999993</c:v>
                </c:pt>
                <c:pt idx="7">
                  <c:v>10.7</c:v>
                </c:pt>
                <c:pt idx="8">
                  <c:v>6.1</c:v>
                </c:pt>
                <c:pt idx="9">
                  <c:v>26.6</c:v>
                </c:pt>
                <c:pt idx="10">
                  <c:v>29.3</c:v>
                </c:pt>
                <c:pt idx="11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6C-464F-9803-87D09EBC98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57670720"/>
        <c:axId val="75766776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'Dia-7'!$A$8</c15:sqref>
                        </c15:formulaRef>
                      </c:ext>
                    </c:extLst>
                    <c:strCache>
                      <c:ptCount val="1"/>
                      <c:pt idx="0">
                        <c:v>2011</c:v>
                      </c:pt>
                    </c:strCache>
                  </c:strRef>
                </c:tx>
                <c:spPr>
                  <a:solidFill>
                    <a:schemeClr val="accent1">
                      <a:shade val="4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'Dia-7'!$B$8:$M$8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</c:v>
                      </c:pt>
                      <c:pt idx="2">
                        <c:v>25.7</c:v>
                      </c:pt>
                      <c:pt idx="3">
                        <c:v>5.4</c:v>
                      </c:pt>
                      <c:pt idx="5">
                        <c:v>4.5999999999999996</c:v>
                      </c:pt>
                      <c:pt idx="6">
                        <c:v>9.3000000000000007</c:v>
                      </c:pt>
                      <c:pt idx="7">
                        <c:v>13.2</c:v>
                      </c:pt>
                      <c:pt idx="8">
                        <c:v>6.6</c:v>
                      </c:pt>
                      <c:pt idx="9">
                        <c:v>25.6</c:v>
                      </c:pt>
                      <c:pt idx="10">
                        <c:v>26.7</c:v>
                      </c:pt>
                      <c:pt idx="11">
                        <c:v>18.100000000000001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3E6C-464F-9803-87D09EBC9843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'Dia-7'!$A$9</c15:sqref>
                        </c15:formulaRef>
                      </c:ext>
                    </c:extLst>
                    <c:strCache>
                      <c:ptCount val="1"/>
                      <c:pt idx="0">
                        <c:v>2012</c:v>
                      </c:pt>
                    </c:strCache>
                  </c:strRef>
                </c:tx>
                <c:spPr>
                  <a:solidFill>
                    <a:schemeClr val="accent1">
                      <a:shade val="61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'Dia-7'!$B$9:$M$9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9.1</c:v>
                      </c:pt>
                      <c:pt idx="2">
                        <c:v>29.2</c:v>
                      </c:pt>
                      <c:pt idx="3">
                        <c:v>6</c:v>
                      </c:pt>
                      <c:pt idx="5">
                        <c:v>5.2</c:v>
                      </c:pt>
                      <c:pt idx="6">
                        <c:v>10.6</c:v>
                      </c:pt>
                      <c:pt idx="7">
                        <c:v>15.2</c:v>
                      </c:pt>
                      <c:pt idx="8">
                        <c:v>7.5</c:v>
                      </c:pt>
                      <c:pt idx="9">
                        <c:v>29</c:v>
                      </c:pt>
                      <c:pt idx="10">
                        <c:v>30.4</c:v>
                      </c:pt>
                      <c:pt idx="11">
                        <c:v>20.6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3E6C-464F-9803-87D09EBC9843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'Dia-7'!$A$10</c15:sqref>
                        </c15:formulaRef>
                      </c:ext>
                    </c:extLst>
                    <c:strCache>
                      <c:ptCount val="1"/>
                      <c:pt idx="0">
                        <c:v>2013</c:v>
                      </c:pt>
                    </c:strCache>
                  </c:strRef>
                </c:tx>
                <c:spPr>
                  <a:solidFill>
                    <a:schemeClr val="accent1">
                      <a:shade val="7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'Dia-7'!$B$10:$M$10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9.9</c:v>
                      </c:pt>
                      <c:pt idx="2">
                        <c:v>32.299999999999997</c:v>
                      </c:pt>
                      <c:pt idx="3">
                        <c:v>6.4</c:v>
                      </c:pt>
                      <c:pt idx="5">
                        <c:v>5.7</c:v>
                      </c:pt>
                      <c:pt idx="6">
                        <c:v>11.8</c:v>
                      </c:pt>
                      <c:pt idx="7">
                        <c:v>16.5</c:v>
                      </c:pt>
                      <c:pt idx="8">
                        <c:v>8.4</c:v>
                      </c:pt>
                      <c:pt idx="9">
                        <c:v>31.1</c:v>
                      </c:pt>
                      <c:pt idx="10">
                        <c:v>32.799999999999997</c:v>
                      </c:pt>
                      <c:pt idx="11">
                        <c:v>22.2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E6C-464F-9803-87D09EBC9843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'Dia-7'!$A$11</c15:sqref>
                        </c15:formulaRef>
                      </c:ext>
                    </c:extLst>
                    <c:strCache>
                      <c:ptCount val="1"/>
                      <c:pt idx="0">
                        <c:v>2014</c:v>
                      </c:pt>
                    </c:strCache>
                  </c:strRef>
                </c:tx>
                <c:spPr>
                  <a:solidFill>
                    <a:schemeClr val="accent1">
                      <a:shade val="9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'Dia-7'!$B$11:$M$11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9.6999999999999993</c:v>
                      </c:pt>
                      <c:pt idx="2">
                        <c:v>30.9</c:v>
                      </c:pt>
                      <c:pt idx="3">
                        <c:v>6.2</c:v>
                      </c:pt>
                      <c:pt idx="5">
                        <c:v>5.5</c:v>
                      </c:pt>
                      <c:pt idx="6">
                        <c:v>11.3</c:v>
                      </c:pt>
                      <c:pt idx="7">
                        <c:v>15.7</c:v>
                      </c:pt>
                      <c:pt idx="8">
                        <c:v>8.1</c:v>
                      </c:pt>
                      <c:pt idx="9">
                        <c:v>30.4</c:v>
                      </c:pt>
                      <c:pt idx="10">
                        <c:v>32.200000000000003</c:v>
                      </c:pt>
                      <c:pt idx="11">
                        <c:v>21.8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3E6C-464F-9803-87D09EBC9843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'Dia-7'!$A$12</c15:sqref>
                        </c15:formulaRef>
                      </c:ext>
                    </c:extLst>
                    <c:strCache>
                      <c:ptCount val="1"/>
                      <c:pt idx="0">
                        <c:v>2015</c:v>
                      </c:pt>
                    </c:strCache>
                  </c:strRef>
                </c:tx>
                <c:spPr>
                  <a:solidFill>
                    <a:schemeClr val="accent1">
                      <a:tint val="93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'Dia-7'!$B$12:$M$12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9.1999999999999993</c:v>
                      </c:pt>
                      <c:pt idx="2">
                        <c:v>27.3</c:v>
                      </c:pt>
                      <c:pt idx="3">
                        <c:v>6.2</c:v>
                      </c:pt>
                      <c:pt idx="5">
                        <c:v>5.0999999999999996</c:v>
                      </c:pt>
                      <c:pt idx="6">
                        <c:v>10.4</c:v>
                      </c:pt>
                      <c:pt idx="7">
                        <c:v>14.2</c:v>
                      </c:pt>
                      <c:pt idx="8">
                        <c:v>7.4</c:v>
                      </c:pt>
                      <c:pt idx="9">
                        <c:v>29.3</c:v>
                      </c:pt>
                      <c:pt idx="10">
                        <c:v>31.3</c:v>
                      </c:pt>
                      <c:pt idx="11">
                        <c:v>20.6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3E6C-464F-9803-87D09EBC9843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'Dia-7'!$A$13</c15:sqref>
                        </c15:formulaRef>
                      </c:ext>
                    </c:extLst>
                    <c:strCache>
                      <c:ptCount val="1"/>
                      <c:pt idx="0">
                        <c:v>2016</c:v>
                      </c:pt>
                    </c:strCache>
                  </c:strRef>
                </c:tx>
                <c:spPr>
                  <a:solidFill>
                    <a:schemeClr val="accent1">
                      <a:tint val="7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'Dia-7'!$B$13:$M$13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8.5</c:v>
                      </c:pt>
                      <c:pt idx="2">
                        <c:v>25.3</c:v>
                      </c:pt>
                      <c:pt idx="3">
                        <c:v>5.6</c:v>
                      </c:pt>
                      <c:pt idx="5">
                        <c:v>4.4000000000000004</c:v>
                      </c:pt>
                      <c:pt idx="6">
                        <c:v>9.3000000000000007</c:v>
                      </c:pt>
                      <c:pt idx="7">
                        <c:v>12.6</c:v>
                      </c:pt>
                      <c:pt idx="8">
                        <c:v>6.6</c:v>
                      </c:pt>
                      <c:pt idx="9">
                        <c:v>27.8</c:v>
                      </c:pt>
                      <c:pt idx="10">
                        <c:v>30.1</c:v>
                      </c:pt>
                      <c:pt idx="11">
                        <c:v>18.899999999999999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3E6C-464F-9803-87D09EBC9843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'Dia-7'!$A$14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solidFill>
                    <a:schemeClr val="accent1">
                      <a:tint val="6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'Dia-7'!$B$7:$M$7</c15:sqref>
                        </c15:formulaRef>
                      </c:ext>
                    </c:extLst>
                    <c:strCache>
                      <c:ptCount val="12"/>
                      <c:pt idx="0">
                        <c:v>All private  households</c:v>
                      </c:pt>
                      <c:pt idx="2">
                        <c:v>Single-parent household</c:v>
                      </c:pt>
                      <c:pt idx="3">
                        <c:v>Couple with children</c:v>
                      </c:pt>
                      <c:pt idx="5">
                        <c:v>Dutch background</c:v>
                      </c:pt>
                      <c:pt idx="6">
                        <c:v>Western migration background</c:v>
                      </c:pt>
                      <c:pt idx="7">
                        <c:v>Western 1st generation</c:v>
                      </c:pt>
                      <c:pt idx="8">
                        <c:v>Western  2nd generation</c:v>
                      </c:pt>
                      <c:pt idx="9">
                        <c:v>Non-western migration background</c:v>
                      </c:pt>
                      <c:pt idx="10">
                        <c:v>Non-western 1st generation</c:v>
                      </c:pt>
                      <c:pt idx="11">
                        <c:v>Non-western 2nd generation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'Dia-7'!$B$14:$M$14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8.1</c:v>
                      </c:pt>
                      <c:pt idx="2">
                        <c:v>24</c:v>
                      </c:pt>
                      <c:pt idx="3">
                        <c:v>5.3</c:v>
                      </c:pt>
                      <c:pt idx="5">
                        <c:v>3.9</c:v>
                      </c:pt>
                      <c:pt idx="6">
                        <c:v>8.5</c:v>
                      </c:pt>
                      <c:pt idx="7">
                        <c:v>11.1</c:v>
                      </c:pt>
                      <c:pt idx="8">
                        <c:v>6.2</c:v>
                      </c:pt>
                      <c:pt idx="9">
                        <c:v>27.1</c:v>
                      </c:pt>
                      <c:pt idx="10">
                        <c:v>29.7</c:v>
                      </c:pt>
                      <c:pt idx="11">
                        <c:v>17.7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3E6C-464F-9803-87D09EBC9843}"/>
                  </c:ext>
                </c:extLst>
              </c15:ser>
            </c15:filteredBarSeries>
          </c:ext>
        </c:extLst>
      </c:barChart>
      <c:catAx>
        <c:axId val="757670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57667768"/>
        <c:crosses val="autoZero"/>
        <c:auto val="1"/>
        <c:lblAlgn val="ctr"/>
        <c:lblOffset val="100"/>
        <c:noMultiLvlLbl val="0"/>
      </c:catAx>
      <c:valAx>
        <c:axId val="757667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% at risk for poverty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N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757670720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r>
              <a:rPr lang="en-US"/>
              <a:t>Financial constraints in families with minors, 2019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'Dia 4'!$C$2</c:f>
              <c:strCache>
                <c:ptCount val="1"/>
                <c:pt idx="0">
                  <c:v>Low income (% of families)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'Dia 4'!$B$3:$B$5</c:f>
              <c:strCache>
                <c:ptCount val="3"/>
                <c:pt idx="0">
                  <c:v>to take a one-week holiday every year</c:v>
                </c:pt>
                <c:pt idx="1">
                  <c:v>to buy new clothes on a regular basis</c:v>
                </c:pt>
                <c:pt idx="2">
                  <c:v>to purchase a PC, laptop or tablet</c:v>
                </c:pt>
              </c:strCache>
            </c:strRef>
          </c:cat>
          <c:val>
            <c:numRef>
              <c:f>'Dia 4'!$C$3:$C$5</c:f>
              <c:numCache>
                <c:formatCode>General</c:formatCode>
                <c:ptCount val="3"/>
                <c:pt idx="0">
                  <c:v>54</c:v>
                </c:pt>
                <c:pt idx="1">
                  <c:v>53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29-40A3-99DA-598D878168C3}"/>
            </c:ext>
          </c:extLst>
        </c:ser>
        <c:ser>
          <c:idx val="1"/>
          <c:order val="1"/>
          <c:tx>
            <c:strRef>
              <c:f>'Dia 4'!$D$2</c:f>
              <c:strCache>
                <c:ptCount val="1"/>
                <c:pt idx="0">
                  <c:v>Above low-income threshold (% of families)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'Dia 4'!$B$3:$B$5</c:f>
              <c:strCache>
                <c:ptCount val="3"/>
                <c:pt idx="0">
                  <c:v>to take a one-week holiday every year</c:v>
                </c:pt>
                <c:pt idx="1">
                  <c:v>to buy new clothes on a regular basis</c:v>
                </c:pt>
                <c:pt idx="2">
                  <c:v>to purchase a PC, laptop or tablet</c:v>
                </c:pt>
              </c:strCache>
            </c:strRef>
          </c:cat>
          <c:val>
            <c:numRef>
              <c:f>'Dia 4'!$D$3:$D$5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29-40A3-99DA-598D87816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7962488"/>
        <c:axId val="567962816"/>
      </c:barChart>
      <c:catAx>
        <c:axId val="567962488"/>
        <c:scaling>
          <c:orientation val="maxMin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/>
                  <a:t>Insufficient </a:t>
                </a:r>
                <a:r>
                  <a:rPr lang="en-US" dirty="0" smtClean="0"/>
                  <a:t>funds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nl-N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nl-NL"/>
          </a:p>
        </c:txPr>
        <c:crossAx val="567962816"/>
        <c:crosses val="autoZero"/>
        <c:auto val="1"/>
        <c:lblAlgn val="ctr"/>
        <c:lblOffset val="100"/>
        <c:noMultiLvlLbl val="0"/>
      </c:catAx>
      <c:valAx>
        <c:axId val="5679628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nl-NL"/>
          </a:p>
        </c:txPr>
        <c:crossAx val="567962488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nl-N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+mj-lt"/>
          <a:cs typeface="Times New Roman" panose="02020603050405020304" pitchFamily="18" charset="0"/>
        </a:defRPr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Growing up</a:t>
            </a:r>
            <a:r>
              <a:rPr lang="en-US" sz="1200" baseline="0"/>
              <a:t> with a single parent</a:t>
            </a:r>
            <a:endParaRPr lang="en-US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'Dia 2'!$B$30</c:f>
              <c:strCache>
                <c:ptCount val="1"/>
                <c:pt idx="0">
                  <c:v>0 yrs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'Dia 2'!$C$28:$V$28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'Dia 2'!$C$30:$V$30</c:f>
              <c:numCache>
                <c:formatCode>0.0%</c:formatCode>
                <c:ptCount val="20"/>
                <c:pt idx="0">
                  <c:v>5.9599103832503914E-2</c:v>
                </c:pt>
                <c:pt idx="1">
                  <c:v>6.3718933639791975E-2</c:v>
                </c:pt>
                <c:pt idx="2">
                  <c:v>6.7389077578306103E-2</c:v>
                </c:pt>
                <c:pt idx="3">
                  <c:v>6.8680639965214979E-2</c:v>
                </c:pt>
                <c:pt idx="4">
                  <c:v>6.7680706839790619E-2</c:v>
                </c:pt>
                <c:pt idx="5">
                  <c:v>6.8480566465217815E-2</c:v>
                </c:pt>
                <c:pt idx="6">
                  <c:v>6.9625798730579364E-2</c:v>
                </c:pt>
                <c:pt idx="7">
                  <c:v>7.0814694320184363E-2</c:v>
                </c:pt>
                <c:pt idx="8">
                  <c:v>7.232714840508514E-2</c:v>
                </c:pt>
                <c:pt idx="9">
                  <c:v>7.4015227105114739E-2</c:v>
                </c:pt>
                <c:pt idx="10">
                  <c:v>7.6528014042235054E-2</c:v>
                </c:pt>
                <c:pt idx="11">
                  <c:v>7.5915590167765362E-2</c:v>
                </c:pt>
                <c:pt idx="12">
                  <c:v>7.8623791420126571E-2</c:v>
                </c:pt>
                <c:pt idx="13">
                  <c:v>8.3434422821735091E-2</c:v>
                </c:pt>
                <c:pt idx="14">
                  <c:v>8.3964598456885808E-2</c:v>
                </c:pt>
                <c:pt idx="15">
                  <c:v>8.5080804437803761E-2</c:v>
                </c:pt>
                <c:pt idx="16">
                  <c:v>8.8099752848697616E-2</c:v>
                </c:pt>
                <c:pt idx="17">
                  <c:v>8.8230172734026752E-2</c:v>
                </c:pt>
                <c:pt idx="18">
                  <c:v>8.9251382942335145E-2</c:v>
                </c:pt>
                <c:pt idx="19">
                  <c:v>8.9418972590134344E-2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DE-4A09-8803-728ACE2EB0B9}"/>
            </c:ext>
          </c:extLst>
        </c:ser>
        <c:ser>
          <c:idx val="1"/>
          <c:order val="1"/>
          <c:tx>
            <c:strRef>
              <c:f>'Dia 2'!$B$29</c:f>
              <c:strCache>
                <c:ptCount val="1"/>
                <c:pt idx="0">
                  <c:v>Under 15 yrs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'Dia 2'!$C$29:$V$29</c:f>
              <c:numCache>
                <c:formatCode>0.0%</c:formatCode>
                <c:ptCount val="20"/>
                <c:pt idx="0">
                  <c:v>0.10412952722129672</c:v>
                </c:pt>
                <c:pt idx="1">
                  <c:v>0.10690543663926372</c:v>
                </c:pt>
                <c:pt idx="2">
                  <c:v>0.11043149199132293</c:v>
                </c:pt>
                <c:pt idx="3">
                  <c:v>0.11393686829089382</c:v>
                </c:pt>
                <c:pt idx="4">
                  <c:v>0.11622626093277059</c:v>
                </c:pt>
                <c:pt idx="5">
                  <c:v>0.1186352737210386</c:v>
                </c:pt>
                <c:pt idx="6">
                  <c:v>0.1206660626740611</c:v>
                </c:pt>
                <c:pt idx="7">
                  <c:v>0.12184248372971813</c:v>
                </c:pt>
                <c:pt idx="8">
                  <c:v>0.12291618694400427</c:v>
                </c:pt>
                <c:pt idx="9">
                  <c:v>0.12510391514639804</c:v>
                </c:pt>
                <c:pt idx="10">
                  <c:v>0.12770215087244341</c:v>
                </c:pt>
                <c:pt idx="11">
                  <c:v>0.12762347032670296</c:v>
                </c:pt>
                <c:pt idx="12">
                  <c:v>0.13105995562473871</c:v>
                </c:pt>
                <c:pt idx="13">
                  <c:v>0.13406270218581323</c:v>
                </c:pt>
                <c:pt idx="14">
                  <c:v>0.138085537428151</c:v>
                </c:pt>
                <c:pt idx="15">
                  <c:v>0.1407331841562949</c:v>
                </c:pt>
                <c:pt idx="16">
                  <c:v>0.14403279981369912</c:v>
                </c:pt>
                <c:pt idx="17">
                  <c:v>0.1448517633389988</c:v>
                </c:pt>
                <c:pt idx="18">
                  <c:v>0.14727881897789927</c:v>
                </c:pt>
                <c:pt idx="19">
                  <c:v>0.14973032890128873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DE-4A09-8803-728ACE2EB0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7962160"/>
        <c:axId val="567958552"/>
      </c:lineChart>
      <c:catAx>
        <c:axId val="56796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67958552"/>
        <c:crosses val="autoZero"/>
        <c:auto val="1"/>
        <c:lblAlgn val="ctr"/>
        <c:lblOffset val="100"/>
        <c:noMultiLvlLbl val="0"/>
      </c:catAx>
      <c:valAx>
        <c:axId val="56795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6796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Minors in complex family structures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'Dia 5'!$C$7</c:f>
              <c:strCache>
                <c:ptCount val="1"/>
                <c:pt idx="0">
                  <c:v>2017 (x 1 000)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'Dia 5'!$B$8:$B$17</c:f>
              <c:strCache>
                <c:ptCount val="10"/>
                <c:pt idx="0">
                  <c:v>Total number</c:v>
                </c:pt>
                <c:pt idx="1">
                  <c:v>Parents together</c:v>
                </c:pt>
                <c:pt idx="2">
                  <c:v>Half-siblings</c:v>
                </c:pt>
                <c:pt idx="3">
                  <c:v>Parents not together</c:v>
                </c:pt>
                <c:pt idx="4">
                  <c:v>Total number</c:v>
                </c:pt>
                <c:pt idx="5">
                  <c:v>Half-siblings</c:v>
                </c:pt>
                <c:pt idx="6">
                  <c:v>One or two step-parents, no half- or step-siblings</c:v>
                </c:pt>
                <c:pt idx="7">
                  <c:v>Step-parent(s) and half-siblings and step-siblings</c:v>
                </c:pt>
                <c:pt idx="8">
                  <c:v>Step-parent(s) and step-siblings</c:v>
                </c:pt>
                <c:pt idx="9">
                  <c:v>Step-parent(s), both half-siblings and step-siblings</c:v>
                </c:pt>
              </c:strCache>
            </c:strRef>
          </c:cat>
          <c:val>
            <c:numRef>
              <c:f>'Dia 5'!$C$8:$C$17</c:f>
              <c:numCache>
                <c:formatCode>General</c:formatCode>
                <c:ptCount val="10"/>
                <c:pt idx="0">
                  <c:v>526.721</c:v>
                </c:pt>
                <c:pt idx="2">
                  <c:v>179.51</c:v>
                </c:pt>
                <c:pt idx="4">
                  <c:v>347.21</c:v>
                </c:pt>
                <c:pt idx="5">
                  <c:v>93.15</c:v>
                </c:pt>
                <c:pt idx="6">
                  <c:v>56.39</c:v>
                </c:pt>
                <c:pt idx="7">
                  <c:v>74.41</c:v>
                </c:pt>
                <c:pt idx="8">
                  <c:v>76.48</c:v>
                </c:pt>
                <c:pt idx="9">
                  <c:v>46.79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F5-4CC2-93AB-AEBC2E4D1DBF}"/>
            </c:ext>
          </c:extLst>
        </c:ser>
        <c:ser>
          <c:idx val="1"/>
          <c:order val="1"/>
          <c:tx>
            <c:strRef>
              <c:f>'Dia 5'!$D$7</c:f>
              <c:strCache>
                <c:ptCount val="1"/>
                <c:pt idx="0">
                  <c:v>1997 (x 1 000)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'Dia 5'!$B$8:$B$17</c:f>
              <c:strCache>
                <c:ptCount val="10"/>
                <c:pt idx="0">
                  <c:v>Total number</c:v>
                </c:pt>
                <c:pt idx="1">
                  <c:v>Parents together</c:v>
                </c:pt>
                <c:pt idx="2">
                  <c:v>Half-siblings</c:v>
                </c:pt>
                <c:pt idx="3">
                  <c:v>Parents not together</c:v>
                </c:pt>
                <c:pt idx="4">
                  <c:v>Total number</c:v>
                </c:pt>
                <c:pt idx="5">
                  <c:v>Half-siblings</c:v>
                </c:pt>
                <c:pt idx="6">
                  <c:v>One or two step-parents, no half- or step-siblings</c:v>
                </c:pt>
                <c:pt idx="7">
                  <c:v>Step-parent(s) and half-siblings and step-siblings</c:v>
                </c:pt>
                <c:pt idx="8">
                  <c:v>Step-parent(s) and step-siblings</c:v>
                </c:pt>
                <c:pt idx="9">
                  <c:v>Step-parent(s), both half-siblings and step-siblings</c:v>
                </c:pt>
              </c:strCache>
            </c:strRef>
          </c:cat>
          <c:val>
            <c:numRef>
              <c:f>'Dia 5'!$D$8:$D$17</c:f>
              <c:numCache>
                <c:formatCode>General</c:formatCode>
                <c:ptCount val="10"/>
                <c:pt idx="0">
                  <c:v>348.48200000000003</c:v>
                </c:pt>
                <c:pt idx="2">
                  <c:v>125.6</c:v>
                </c:pt>
                <c:pt idx="4">
                  <c:v>222.89</c:v>
                </c:pt>
                <c:pt idx="5">
                  <c:v>52.99</c:v>
                </c:pt>
                <c:pt idx="6">
                  <c:v>47.47</c:v>
                </c:pt>
                <c:pt idx="7">
                  <c:v>53.91</c:v>
                </c:pt>
                <c:pt idx="8">
                  <c:v>41.17</c:v>
                </c:pt>
                <c:pt idx="9">
                  <c:v>27.34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F5-4CC2-93AB-AEBC2E4D1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91488776"/>
        <c:axId val="591481560"/>
      </c:barChart>
      <c:catAx>
        <c:axId val="591488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91481560"/>
        <c:crosses val="autoZero"/>
        <c:auto val="1"/>
        <c:lblAlgn val="ctr"/>
        <c:lblOffset val="100"/>
        <c:noMultiLvlLbl val="0"/>
      </c:catAx>
      <c:valAx>
        <c:axId val="5914815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9148877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Level of education of father and child (15-27 years old), 2001-2009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Blad2!$C$3:$C$5</c:f>
              <c:strCache>
                <c:ptCount val="3"/>
                <c:pt idx="0">
                  <c:v>Father</c:v>
                </c:pt>
                <c:pt idx="2">
                  <c:v>Low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Blad2!$A$6:$B$11</c:f>
              <c:multiLvlStrCache>
                <c:ptCount val="6"/>
                <c:lvl>
                  <c:pt idx="0">
                    <c:v>Low</c:v>
                  </c:pt>
                  <c:pt idx="1">
                    <c:v>Medium</c:v>
                  </c:pt>
                  <c:pt idx="2">
                    <c:v>High</c:v>
                  </c:pt>
                  <c:pt idx="3">
                    <c:v>Low</c:v>
                  </c:pt>
                  <c:pt idx="4">
                    <c:v>Medium</c:v>
                  </c:pt>
                  <c:pt idx="5">
                    <c:v>High</c:v>
                  </c:pt>
                </c:lvl>
                <c:lvl>
                  <c:pt idx="0">
                    <c:v>Son</c:v>
                  </c:pt>
                  <c:pt idx="3">
                    <c:v>Daugther</c:v>
                  </c:pt>
                </c:lvl>
              </c:multiLvlStrCache>
            </c:multiLvlStrRef>
          </c:cat>
          <c:val>
            <c:numRef>
              <c:f>Blad2!$C$6:$C$11</c:f>
              <c:numCache>
                <c:formatCode>0.0</c:formatCode>
                <c:ptCount val="6"/>
                <c:pt idx="0">
                  <c:v>53.221328473534598</c:v>
                </c:pt>
                <c:pt idx="1">
                  <c:v>37.912214597128198</c:v>
                </c:pt>
                <c:pt idx="2">
                  <c:v>24.534291028105802</c:v>
                </c:pt>
                <c:pt idx="3">
                  <c:v>55.497751697856799</c:v>
                </c:pt>
                <c:pt idx="4">
                  <c:v>39.778232752685199</c:v>
                </c:pt>
                <c:pt idx="5">
                  <c:v>26.552883511393699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57-4070-8381-66C5376D3056}"/>
            </c:ext>
          </c:extLst>
        </c:ser>
        <c:ser>
          <c:idx val="1"/>
          <c:order val="1"/>
          <c:tx>
            <c:strRef>
              <c:f>Blad2!$D$3:$D$5</c:f>
              <c:strCache>
                <c:ptCount val="3"/>
                <c:pt idx="0">
                  <c:v>Father</c:v>
                </c:pt>
                <c:pt idx="2">
                  <c:v>Medium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Blad2!$A$6:$B$11</c:f>
              <c:multiLvlStrCache>
                <c:ptCount val="6"/>
                <c:lvl>
                  <c:pt idx="0">
                    <c:v>Low</c:v>
                  </c:pt>
                  <c:pt idx="1">
                    <c:v>Medium</c:v>
                  </c:pt>
                  <c:pt idx="2">
                    <c:v>High</c:v>
                  </c:pt>
                  <c:pt idx="3">
                    <c:v>Low</c:v>
                  </c:pt>
                  <c:pt idx="4">
                    <c:v>Medium</c:v>
                  </c:pt>
                  <c:pt idx="5">
                    <c:v>High</c:v>
                  </c:pt>
                </c:lvl>
                <c:lvl>
                  <c:pt idx="0">
                    <c:v>Son</c:v>
                  </c:pt>
                  <c:pt idx="3">
                    <c:v>Daugther</c:v>
                  </c:pt>
                </c:lvl>
              </c:multiLvlStrCache>
            </c:multiLvlStrRef>
          </c:cat>
          <c:val>
            <c:numRef>
              <c:f>Blad2!$D$6:$D$11</c:f>
              <c:numCache>
                <c:formatCode>0.0</c:formatCode>
                <c:ptCount val="6"/>
                <c:pt idx="0">
                  <c:v>35.546776156775302</c:v>
                </c:pt>
                <c:pt idx="1">
                  <c:v>43.964714396466697</c:v>
                </c:pt>
                <c:pt idx="2">
                  <c:v>44.736651477542502</c:v>
                </c:pt>
                <c:pt idx="3">
                  <c:v>33.934923052807697</c:v>
                </c:pt>
                <c:pt idx="4">
                  <c:v>43.126520027362297</c:v>
                </c:pt>
                <c:pt idx="5">
                  <c:v>44.779781551287101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57-4070-8381-66C5376D3056}"/>
            </c:ext>
          </c:extLst>
        </c:ser>
        <c:ser>
          <c:idx val="2"/>
          <c:order val="2"/>
          <c:tx>
            <c:strRef>
              <c:f>Blad2!$E$3:$E$5</c:f>
              <c:strCache>
                <c:ptCount val="3"/>
                <c:pt idx="0">
                  <c:v>Father</c:v>
                </c:pt>
                <c:pt idx="2">
                  <c:v>High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Blad2!$A$6:$B$11</c:f>
              <c:multiLvlStrCache>
                <c:ptCount val="6"/>
                <c:lvl>
                  <c:pt idx="0">
                    <c:v>Low</c:v>
                  </c:pt>
                  <c:pt idx="1">
                    <c:v>Medium</c:v>
                  </c:pt>
                  <c:pt idx="2">
                    <c:v>High</c:v>
                  </c:pt>
                  <c:pt idx="3">
                    <c:v>Low</c:v>
                  </c:pt>
                  <c:pt idx="4">
                    <c:v>Medium</c:v>
                  </c:pt>
                  <c:pt idx="5">
                    <c:v>High</c:v>
                  </c:pt>
                </c:lvl>
                <c:lvl>
                  <c:pt idx="0">
                    <c:v>Son</c:v>
                  </c:pt>
                  <c:pt idx="3">
                    <c:v>Daugther</c:v>
                  </c:pt>
                </c:lvl>
              </c:multiLvlStrCache>
            </c:multiLvlStrRef>
          </c:cat>
          <c:val>
            <c:numRef>
              <c:f>Blad2!$E$6:$E$11</c:f>
              <c:numCache>
                <c:formatCode>0.0</c:formatCode>
                <c:ptCount val="6"/>
                <c:pt idx="0">
                  <c:v>10.064141549397201</c:v>
                </c:pt>
                <c:pt idx="1">
                  <c:v>17.453270820359698</c:v>
                </c:pt>
                <c:pt idx="2">
                  <c:v>30.252539087966699</c:v>
                </c:pt>
                <c:pt idx="3">
                  <c:v>9.3747075657750596</c:v>
                </c:pt>
                <c:pt idx="4">
                  <c:v>16.125125371548801</c:v>
                </c:pt>
                <c:pt idx="5">
                  <c:v>28.335154136391701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57-4070-8381-66C5376D30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9119768"/>
        <c:axId val="539120424"/>
      </c:barChart>
      <c:catAx>
        <c:axId val="53911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39120424"/>
        <c:crosses val="autoZero"/>
        <c:auto val="1"/>
        <c:lblAlgn val="ctr"/>
        <c:lblOffset val="100"/>
        <c:noMultiLvlLbl val="0"/>
      </c:catAx>
      <c:valAx>
        <c:axId val="53912042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539119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D521D-281E-4420-B711-9AF094241187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EA5434D1-383E-462B-8F67-8D66035D58CF}">
      <dgm:prSet phldrT="[Tekst]"/>
      <dgm:spPr/>
      <dgm:t>
        <a:bodyPr/>
        <a:lstStyle/>
        <a:p>
          <a:r>
            <a:rPr lang="nl-NL" dirty="0" err="1" smtClean="0"/>
            <a:t>Intergenerational</a:t>
          </a:r>
          <a:r>
            <a:rPr lang="nl-NL" dirty="0" smtClean="0"/>
            <a:t> transmission of </a:t>
          </a:r>
          <a:r>
            <a:rPr lang="nl-NL" dirty="0" err="1" smtClean="0"/>
            <a:t>inequality</a:t>
          </a:r>
          <a:endParaRPr lang="nl-NL" dirty="0"/>
        </a:p>
      </dgm:t>
    </dgm:pt>
    <dgm:pt modelId="{11B9956A-EEA1-45AB-832A-2D9EDCB8EB90}" type="parTrans" cxnId="{6064AF86-2E04-4729-B8F2-A7FAE55264FB}">
      <dgm:prSet/>
      <dgm:spPr/>
      <dgm:t>
        <a:bodyPr/>
        <a:lstStyle/>
        <a:p>
          <a:endParaRPr lang="nl-NL"/>
        </a:p>
      </dgm:t>
    </dgm:pt>
    <dgm:pt modelId="{5DD33E8F-F161-4A17-B5CE-C89549DA6E88}" type="sibTrans" cxnId="{6064AF86-2E04-4729-B8F2-A7FAE55264FB}">
      <dgm:prSet/>
      <dgm:spPr/>
      <dgm:t>
        <a:bodyPr/>
        <a:lstStyle/>
        <a:p>
          <a:endParaRPr lang="nl-NL"/>
        </a:p>
      </dgm:t>
    </dgm:pt>
    <dgm:pt modelId="{D8E3692E-A54B-455A-A221-55CC39C8C174}">
      <dgm:prSet phldrT="[Teks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l-NL" dirty="0" smtClean="0"/>
            <a:t> </a:t>
          </a:r>
          <a:r>
            <a:rPr lang="nl-NL" cap="small" baseline="0" dirty="0" err="1" smtClean="0"/>
            <a:t>Economic</a:t>
          </a:r>
          <a:r>
            <a:rPr lang="nl-NL" cap="small" baseline="0" dirty="0" smtClean="0"/>
            <a:t> </a:t>
          </a:r>
          <a:r>
            <a:rPr lang="nl-NL" cap="small" baseline="0" dirty="0" err="1" smtClean="0"/>
            <a:t>capital</a:t>
          </a:r>
          <a:endParaRPr lang="nl-NL" cap="small" baseline="0" dirty="0" smtClean="0"/>
        </a:p>
        <a:p>
          <a:pPr lvl="0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dirty="0" err="1" smtClean="0"/>
            <a:t>Ability</a:t>
          </a:r>
          <a:r>
            <a:rPr lang="nl-NL" dirty="0" smtClean="0"/>
            <a:t> </a:t>
          </a:r>
          <a:r>
            <a:rPr lang="nl-NL" dirty="0" err="1" smtClean="0"/>
            <a:t>to</a:t>
          </a:r>
          <a:r>
            <a:rPr lang="nl-NL" dirty="0" smtClean="0"/>
            <a:t> </a:t>
          </a:r>
          <a:r>
            <a:rPr lang="nl-NL" dirty="0" err="1" smtClean="0"/>
            <a:t>provide</a:t>
          </a:r>
          <a:r>
            <a:rPr lang="nl-NL" dirty="0" smtClean="0"/>
            <a:t> </a:t>
          </a:r>
          <a:r>
            <a:rPr lang="nl-NL" dirty="0" err="1" smtClean="0"/>
            <a:t>material</a:t>
          </a:r>
          <a:r>
            <a:rPr lang="nl-NL" dirty="0" smtClean="0"/>
            <a:t> </a:t>
          </a:r>
          <a:r>
            <a:rPr lang="nl-NL" dirty="0" err="1" smtClean="0"/>
            <a:t>goods</a:t>
          </a:r>
          <a:endParaRPr lang="nl-NL" dirty="0"/>
        </a:p>
      </dgm:t>
    </dgm:pt>
    <dgm:pt modelId="{17A84F0C-3F9A-4C0B-B302-61B33FB2BB55}" type="parTrans" cxnId="{B0165E0C-70EA-4EB6-B5CE-1489FEF2579D}">
      <dgm:prSet/>
      <dgm:spPr/>
      <dgm:t>
        <a:bodyPr/>
        <a:lstStyle/>
        <a:p>
          <a:endParaRPr lang="nl-NL"/>
        </a:p>
      </dgm:t>
    </dgm:pt>
    <dgm:pt modelId="{2A413192-6FE7-4D33-944D-9347F846C59D}" type="sibTrans" cxnId="{B0165E0C-70EA-4EB6-B5CE-1489FEF2579D}">
      <dgm:prSet/>
      <dgm:spPr/>
      <dgm:t>
        <a:bodyPr/>
        <a:lstStyle/>
        <a:p>
          <a:endParaRPr lang="nl-NL"/>
        </a:p>
      </dgm:t>
    </dgm:pt>
    <dgm:pt modelId="{6CD9EFCA-E34F-415D-A5B3-01257D297E8B}">
      <dgm:prSet phldrT="[Tekst]"/>
      <dgm:spPr/>
      <dgm:t>
        <a:bodyPr/>
        <a:lstStyle/>
        <a:p>
          <a:endParaRPr lang="nl-NL"/>
        </a:p>
      </dgm:t>
    </dgm:pt>
    <dgm:pt modelId="{2E69F0A4-2784-47BE-A1B3-B68026B8111F}" type="parTrans" cxnId="{F0209811-0DC6-430C-BBE4-96C61CA51256}">
      <dgm:prSet/>
      <dgm:spPr/>
      <dgm:t>
        <a:bodyPr/>
        <a:lstStyle/>
        <a:p>
          <a:endParaRPr lang="nl-NL"/>
        </a:p>
      </dgm:t>
    </dgm:pt>
    <dgm:pt modelId="{5021F49B-0814-4076-A66B-B73E9DDD36CE}" type="sibTrans" cxnId="{F0209811-0DC6-430C-BBE4-96C61CA51256}">
      <dgm:prSet/>
      <dgm:spPr/>
      <dgm:t>
        <a:bodyPr/>
        <a:lstStyle/>
        <a:p>
          <a:endParaRPr lang="nl-NL"/>
        </a:p>
      </dgm:t>
    </dgm:pt>
    <dgm:pt modelId="{096195A7-75FF-4E46-B884-F8737B476165}">
      <dgm:prSet phldrT="[Tekst]"/>
      <dgm:spPr/>
      <dgm:t>
        <a:bodyPr/>
        <a:lstStyle/>
        <a:p>
          <a:endParaRPr lang="nl-NL"/>
        </a:p>
      </dgm:t>
    </dgm:pt>
    <dgm:pt modelId="{E6EFC698-36E5-46B3-AC63-3541ACAA0F4F}" type="parTrans" cxnId="{D6B3DBD0-3C67-4121-9227-3A8AF460D7C5}">
      <dgm:prSet/>
      <dgm:spPr/>
      <dgm:t>
        <a:bodyPr/>
        <a:lstStyle/>
        <a:p>
          <a:endParaRPr lang="nl-NL"/>
        </a:p>
      </dgm:t>
    </dgm:pt>
    <dgm:pt modelId="{0350D531-9BE6-4069-B73E-6BC7752B8244}" type="sibTrans" cxnId="{D6B3DBD0-3C67-4121-9227-3A8AF460D7C5}">
      <dgm:prSet/>
      <dgm:spPr/>
      <dgm:t>
        <a:bodyPr/>
        <a:lstStyle/>
        <a:p>
          <a:endParaRPr lang="nl-NL"/>
        </a:p>
      </dgm:t>
    </dgm:pt>
    <dgm:pt modelId="{0ED3B816-683E-4E21-BFA3-3FF3AD3687B0}">
      <dgm:prSet phldrT="[Tekst]"/>
      <dgm:spPr/>
      <dgm:t>
        <a:bodyPr/>
        <a:lstStyle/>
        <a:p>
          <a:endParaRPr lang="nl-NL"/>
        </a:p>
      </dgm:t>
    </dgm:pt>
    <dgm:pt modelId="{72B277EA-3B72-4B3B-BAC0-6A37924AF90D}" type="parTrans" cxnId="{52885EA8-0FB6-4D9A-A382-1AA4F3A140C1}">
      <dgm:prSet/>
      <dgm:spPr/>
      <dgm:t>
        <a:bodyPr/>
        <a:lstStyle/>
        <a:p>
          <a:endParaRPr lang="nl-NL"/>
        </a:p>
      </dgm:t>
    </dgm:pt>
    <dgm:pt modelId="{300C2328-0F5F-4DF7-8CB3-F28F203833A3}" type="sibTrans" cxnId="{52885EA8-0FB6-4D9A-A382-1AA4F3A140C1}">
      <dgm:prSet/>
      <dgm:spPr/>
      <dgm:t>
        <a:bodyPr/>
        <a:lstStyle/>
        <a:p>
          <a:endParaRPr lang="nl-NL"/>
        </a:p>
      </dgm:t>
    </dgm:pt>
    <dgm:pt modelId="{26CDC4CB-0271-429B-A60B-EC32571133D1}">
      <dgm:prSet phldrT="[Tekst]"/>
      <dgm:spPr/>
      <dgm:t>
        <a:bodyPr/>
        <a:lstStyle/>
        <a:p>
          <a:endParaRPr lang="nl-NL"/>
        </a:p>
      </dgm:t>
    </dgm:pt>
    <dgm:pt modelId="{E55AEDC6-4886-49AC-8027-D7834DFA3D88}" type="parTrans" cxnId="{12AF94C8-633A-4B53-A403-B79EDCB369E5}">
      <dgm:prSet/>
      <dgm:spPr/>
      <dgm:t>
        <a:bodyPr/>
        <a:lstStyle/>
        <a:p>
          <a:endParaRPr lang="nl-NL"/>
        </a:p>
      </dgm:t>
    </dgm:pt>
    <dgm:pt modelId="{6B0867C5-8C87-4765-9F0A-BBF96D311204}" type="sibTrans" cxnId="{12AF94C8-633A-4B53-A403-B79EDCB369E5}">
      <dgm:prSet/>
      <dgm:spPr/>
      <dgm:t>
        <a:bodyPr/>
        <a:lstStyle/>
        <a:p>
          <a:endParaRPr lang="nl-NL"/>
        </a:p>
      </dgm:t>
    </dgm:pt>
    <dgm:pt modelId="{150EB7BC-4CC6-4619-BAF7-494D70DF61F5}">
      <dgm:prSet phldrT="[Tekst]"/>
      <dgm:spPr/>
      <dgm:t>
        <a:bodyPr/>
        <a:lstStyle/>
        <a:p>
          <a:endParaRPr lang="nl-NL"/>
        </a:p>
      </dgm:t>
    </dgm:pt>
    <dgm:pt modelId="{341D5CD7-E7FF-464A-9A60-549AEB9C4A15}" type="parTrans" cxnId="{BB893661-B538-460F-ABBF-15A501F16AA0}">
      <dgm:prSet/>
      <dgm:spPr/>
      <dgm:t>
        <a:bodyPr/>
        <a:lstStyle/>
        <a:p>
          <a:endParaRPr lang="nl-NL"/>
        </a:p>
      </dgm:t>
    </dgm:pt>
    <dgm:pt modelId="{08F96ADD-FC55-4896-BD19-AC430F4E95A1}" type="sibTrans" cxnId="{BB893661-B538-460F-ABBF-15A501F16AA0}">
      <dgm:prSet/>
      <dgm:spPr/>
      <dgm:t>
        <a:bodyPr/>
        <a:lstStyle/>
        <a:p>
          <a:endParaRPr lang="nl-NL"/>
        </a:p>
      </dgm:t>
    </dgm:pt>
    <dgm:pt modelId="{2CD3D1A3-FBE6-45C0-80E5-F4352130C39C}">
      <dgm:prSet phldrT="[Tekst]"/>
      <dgm:spPr/>
      <dgm:t>
        <a:bodyPr/>
        <a:lstStyle/>
        <a:p>
          <a:endParaRPr lang="nl-NL"/>
        </a:p>
      </dgm:t>
    </dgm:pt>
    <dgm:pt modelId="{075B50C2-0975-4416-B363-A66887225A57}" type="parTrans" cxnId="{47B0FEB4-6540-4BA9-AE2F-2F110E7263AA}">
      <dgm:prSet/>
      <dgm:spPr/>
      <dgm:t>
        <a:bodyPr/>
        <a:lstStyle/>
        <a:p>
          <a:endParaRPr lang="nl-NL"/>
        </a:p>
      </dgm:t>
    </dgm:pt>
    <dgm:pt modelId="{69533A01-A566-4193-B52F-B1D11DECE7C6}" type="sibTrans" cxnId="{47B0FEB4-6540-4BA9-AE2F-2F110E7263AA}">
      <dgm:prSet/>
      <dgm:spPr/>
      <dgm:t>
        <a:bodyPr/>
        <a:lstStyle/>
        <a:p>
          <a:endParaRPr lang="nl-NL"/>
        </a:p>
      </dgm:t>
    </dgm:pt>
    <dgm:pt modelId="{D6D404C9-259D-498F-A35A-A8C6F7C8FC41}">
      <dgm:prSet phldrT="[Tekst]"/>
      <dgm:spPr/>
      <dgm:t>
        <a:bodyPr/>
        <a:lstStyle/>
        <a:p>
          <a:r>
            <a:rPr lang="nl-NL" cap="small" baseline="0" dirty="0" smtClean="0"/>
            <a:t>Human </a:t>
          </a:r>
          <a:r>
            <a:rPr lang="nl-NL" cap="small" baseline="0" dirty="0" err="1" smtClean="0"/>
            <a:t>capital</a:t>
          </a:r>
          <a:endParaRPr lang="nl-NL" cap="small" baseline="0" dirty="0" smtClean="0"/>
        </a:p>
        <a:p>
          <a:r>
            <a:rPr lang="nl-NL" dirty="0" err="1" smtClean="0"/>
            <a:t>Ability</a:t>
          </a:r>
          <a:r>
            <a:rPr lang="nl-NL" dirty="0" smtClean="0"/>
            <a:t> </a:t>
          </a:r>
          <a:r>
            <a:rPr lang="nl-NL" dirty="0" err="1" smtClean="0"/>
            <a:t>to</a:t>
          </a:r>
          <a:r>
            <a:rPr lang="nl-NL" dirty="0" smtClean="0"/>
            <a:t> </a:t>
          </a:r>
          <a:r>
            <a:rPr lang="nl-NL" dirty="0" err="1" smtClean="0"/>
            <a:t>provide</a:t>
          </a:r>
          <a:r>
            <a:rPr lang="nl-NL" dirty="0" smtClean="0"/>
            <a:t> </a:t>
          </a:r>
          <a:r>
            <a:rPr lang="nl-NL" dirty="0" err="1" smtClean="0"/>
            <a:t>cognitive</a:t>
          </a:r>
          <a:r>
            <a:rPr lang="nl-NL" dirty="0" smtClean="0"/>
            <a:t>  </a:t>
          </a:r>
          <a:r>
            <a:rPr lang="nl-NL" dirty="0" err="1" smtClean="0"/>
            <a:t>stimulation</a:t>
          </a:r>
          <a:r>
            <a:rPr lang="nl-NL" dirty="0" smtClean="0"/>
            <a:t> </a:t>
          </a:r>
          <a:endParaRPr lang="nl-NL" dirty="0"/>
        </a:p>
      </dgm:t>
    </dgm:pt>
    <dgm:pt modelId="{6796125C-A6B6-4504-B34A-2CEB79DAF5A8}" type="parTrans" cxnId="{98E6806F-9253-46EB-A95D-A7BB9BE614FB}">
      <dgm:prSet/>
      <dgm:spPr/>
      <dgm:t>
        <a:bodyPr/>
        <a:lstStyle/>
        <a:p>
          <a:endParaRPr lang="nl-NL"/>
        </a:p>
      </dgm:t>
    </dgm:pt>
    <dgm:pt modelId="{AC12FA8C-9468-40A9-831D-4AD2C5D39E95}" type="sibTrans" cxnId="{98E6806F-9253-46EB-A95D-A7BB9BE614FB}">
      <dgm:prSet/>
      <dgm:spPr/>
      <dgm:t>
        <a:bodyPr/>
        <a:lstStyle/>
        <a:p>
          <a:endParaRPr lang="nl-NL"/>
        </a:p>
      </dgm:t>
    </dgm:pt>
    <dgm:pt modelId="{FA3CB523-2B60-4E64-A802-085E1CCE73BD}">
      <dgm:prSet phldrT="[Tekst]"/>
      <dgm:spPr/>
      <dgm:t>
        <a:bodyPr/>
        <a:lstStyle/>
        <a:p>
          <a:endParaRPr lang="nl-NL"/>
        </a:p>
      </dgm:t>
    </dgm:pt>
    <dgm:pt modelId="{4C5D8FC8-3456-414C-9DA3-1A8324B2519C}" type="sibTrans" cxnId="{C33C7BB4-54F5-418C-BF30-1F8EBC3E9FBA}">
      <dgm:prSet/>
      <dgm:spPr/>
      <dgm:t>
        <a:bodyPr/>
        <a:lstStyle/>
        <a:p>
          <a:endParaRPr lang="nl-NL"/>
        </a:p>
      </dgm:t>
    </dgm:pt>
    <dgm:pt modelId="{9FCFD384-E2CB-4E80-A54E-8597D353CABF}" type="parTrans" cxnId="{C33C7BB4-54F5-418C-BF30-1F8EBC3E9FBA}">
      <dgm:prSet/>
      <dgm:spPr/>
      <dgm:t>
        <a:bodyPr/>
        <a:lstStyle/>
        <a:p>
          <a:endParaRPr lang="nl-NL"/>
        </a:p>
      </dgm:t>
    </dgm:pt>
    <dgm:pt modelId="{DF8B2318-7C8C-401E-B86D-5322D9499220}">
      <dgm:prSet phldrT="[Tekst]"/>
      <dgm:spPr/>
      <dgm:t>
        <a:bodyPr/>
        <a:lstStyle/>
        <a:p>
          <a:r>
            <a:rPr lang="nl-NL" cap="small" baseline="0" dirty="0" err="1" smtClean="0"/>
            <a:t>Social</a:t>
          </a:r>
          <a:r>
            <a:rPr lang="nl-NL" cap="small" baseline="0" dirty="0" smtClean="0"/>
            <a:t> </a:t>
          </a:r>
          <a:r>
            <a:rPr lang="nl-NL" cap="small" baseline="0" dirty="0" err="1" smtClean="0"/>
            <a:t>capital</a:t>
          </a:r>
          <a:endParaRPr lang="nl-NL" cap="small" baseline="0" dirty="0" smtClean="0"/>
        </a:p>
        <a:p>
          <a:r>
            <a:rPr lang="nl-NL" dirty="0" err="1" smtClean="0"/>
            <a:t>Ability</a:t>
          </a:r>
          <a:r>
            <a:rPr lang="nl-NL" dirty="0" smtClean="0"/>
            <a:t> </a:t>
          </a:r>
          <a:r>
            <a:rPr lang="nl-NL" dirty="0" err="1" smtClean="0"/>
            <a:t>to</a:t>
          </a:r>
          <a:r>
            <a:rPr lang="nl-NL" dirty="0" smtClean="0"/>
            <a:t> </a:t>
          </a:r>
          <a:r>
            <a:rPr lang="nl-NL" dirty="0" err="1" smtClean="0"/>
            <a:t>transmit</a:t>
          </a:r>
          <a:r>
            <a:rPr lang="nl-NL" dirty="0" smtClean="0"/>
            <a:t> resources</a:t>
          </a:r>
        </a:p>
      </dgm:t>
    </dgm:pt>
    <dgm:pt modelId="{1D27F52F-B190-4CFB-AD9E-CBABD0474DFB}" type="parTrans" cxnId="{16388506-4179-4B20-9F27-99DAE00BC883}">
      <dgm:prSet/>
      <dgm:spPr/>
      <dgm:t>
        <a:bodyPr/>
        <a:lstStyle/>
        <a:p>
          <a:endParaRPr lang="nl-NL"/>
        </a:p>
      </dgm:t>
    </dgm:pt>
    <dgm:pt modelId="{A32148FD-FF34-444D-ADC5-EF285F16AFA7}" type="sibTrans" cxnId="{16388506-4179-4B20-9F27-99DAE00BC883}">
      <dgm:prSet/>
      <dgm:spPr/>
      <dgm:t>
        <a:bodyPr/>
        <a:lstStyle/>
        <a:p>
          <a:endParaRPr lang="nl-NL"/>
        </a:p>
      </dgm:t>
    </dgm:pt>
    <dgm:pt modelId="{1ABBF9CE-94BC-48CE-81F3-1352F2B7F99B}">
      <dgm:prSet phldrT="[Tekst]"/>
      <dgm:spPr/>
      <dgm:t>
        <a:bodyPr/>
        <a:lstStyle/>
        <a:p>
          <a:r>
            <a:rPr lang="nl-NL" cap="small" baseline="0" dirty="0" err="1" smtClean="0"/>
            <a:t>Cultural</a:t>
          </a:r>
          <a:r>
            <a:rPr lang="nl-NL" cap="small" baseline="0" dirty="0" smtClean="0"/>
            <a:t> </a:t>
          </a:r>
          <a:r>
            <a:rPr lang="nl-NL" cap="small" baseline="0" dirty="0" err="1" smtClean="0"/>
            <a:t>capital</a:t>
          </a:r>
          <a:endParaRPr lang="nl-NL" cap="small" baseline="0" dirty="0" smtClean="0"/>
        </a:p>
        <a:p>
          <a:r>
            <a:rPr lang="nl-NL" dirty="0" err="1" smtClean="0"/>
            <a:t>Ability</a:t>
          </a:r>
          <a:r>
            <a:rPr lang="nl-NL" dirty="0" smtClean="0"/>
            <a:t> </a:t>
          </a:r>
          <a:r>
            <a:rPr lang="nl-NL" dirty="0" err="1" smtClean="0"/>
            <a:t>to</a:t>
          </a:r>
          <a:r>
            <a:rPr lang="nl-NL" dirty="0" smtClean="0"/>
            <a:t> </a:t>
          </a:r>
          <a:r>
            <a:rPr lang="nl-NL" dirty="0" err="1" smtClean="0"/>
            <a:t>enable</a:t>
          </a:r>
          <a:r>
            <a:rPr lang="nl-NL" dirty="0" smtClean="0"/>
            <a:t> </a:t>
          </a:r>
          <a:r>
            <a:rPr lang="nl-NL" dirty="0" err="1" smtClean="0"/>
            <a:t>adjustment</a:t>
          </a:r>
          <a:r>
            <a:rPr lang="nl-NL" dirty="0" smtClean="0"/>
            <a:t> </a:t>
          </a:r>
          <a:r>
            <a:rPr lang="nl-NL" dirty="0" err="1" smtClean="0"/>
            <a:t>to</a:t>
          </a:r>
          <a:r>
            <a:rPr lang="nl-NL" dirty="0" smtClean="0"/>
            <a:t> dominant </a:t>
          </a:r>
          <a:r>
            <a:rPr lang="nl-NL" dirty="0" err="1" smtClean="0"/>
            <a:t>cognitive</a:t>
          </a:r>
          <a:r>
            <a:rPr lang="nl-NL" dirty="0" smtClean="0"/>
            <a:t> culture</a:t>
          </a:r>
          <a:endParaRPr lang="nl-NL" dirty="0"/>
        </a:p>
      </dgm:t>
    </dgm:pt>
    <dgm:pt modelId="{27B557AE-007E-4730-9902-133DFE5EF7B0}" type="parTrans" cxnId="{9BFA1E07-B33E-4883-AED2-5B9D88E9C824}">
      <dgm:prSet/>
      <dgm:spPr/>
      <dgm:t>
        <a:bodyPr/>
        <a:lstStyle/>
        <a:p>
          <a:endParaRPr lang="nl-NL"/>
        </a:p>
      </dgm:t>
    </dgm:pt>
    <dgm:pt modelId="{BEC71C6C-FDE6-4531-9874-95CB1C9C35C6}" type="sibTrans" cxnId="{9BFA1E07-B33E-4883-AED2-5B9D88E9C824}">
      <dgm:prSet/>
      <dgm:spPr/>
      <dgm:t>
        <a:bodyPr/>
        <a:lstStyle/>
        <a:p>
          <a:endParaRPr lang="nl-NL"/>
        </a:p>
      </dgm:t>
    </dgm:pt>
    <dgm:pt modelId="{5B6F1DDA-16D7-4D91-AC3A-244A1ACCF5E6}" type="pres">
      <dgm:prSet presAssocID="{771D521D-281E-4420-B711-9AF09424118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7724B73D-42E1-4364-8C9C-1174E9017A09}" type="pres">
      <dgm:prSet presAssocID="{771D521D-281E-4420-B711-9AF094241187}" presName="matrix" presStyleCnt="0"/>
      <dgm:spPr/>
    </dgm:pt>
    <dgm:pt modelId="{61A1B514-7A76-4174-A3F5-2410DA9E9D70}" type="pres">
      <dgm:prSet presAssocID="{771D521D-281E-4420-B711-9AF094241187}" presName="tile1" presStyleLbl="node1" presStyleIdx="0" presStyleCnt="4"/>
      <dgm:spPr/>
      <dgm:t>
        <a:bodyPr/>
        <a:lstStyle/>
        <a:p>
          <a:endParaRPr lang="nl-NL"/>
        </a:p>
      </dgm:t>
    </dgm:pt>
    <dgm:pt modelId="{AC5B502A-ACB3-482E-ADE1-C8C6A68BA051}" type="pres">
      <dgm:prSet presAssocID="{771D521D-281E-4420-B711-9AF09424118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D9545EC-8B5D-485D-B0EF-03E3CBDAC7CD}" type="pres">
      <dgm:prSet presAssocID="{771D521D-281E-4420-B711-9AF094241187}" presName="tile2" presStyleLbl="node1" presStyleIdx="1" presStyleCnt="4"/>
      <dgm:spPr/>
      <dgm:t>
        <a:bodyPr/>
        <a:lstStyle/>
        <a:p>
          <a:endParaRPr lang="nl-NL"/>
        </a:p>
      </dgm:t>
    </dgm:pt>
    <dgm:pt modelId="{04C882F5-6189-4EB2-BC90-1EA5CE89F129}" type="pres">
      <dgm:prSet presAssocID="{771D521D-281E-4420-B711-9AF09424118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70CE2C07-5381-4A7F-8819-41044B3AB2B6}" type="pres">
      <dgm:prSet presAssocID="{771D521D-281E-4420-B711-9AF094241187}" presName="tile3" presStyleLbl="node1" presStyleIdx="2" presStyleCnt="4"/>
      <dgm:spPr/>
      <dgm:t>
        <a:bodyPr/>
        <a:lstStyle/>
        <a:p>
          <a:endParaRPr lang="nl-NL"/>
        </a:p>
      </dgm:t>
    </dgm:pt>
    <dgm:pt modelId="{12B17D6F-7077-4DB3-8851-986B3AF1F4C6}" type="pres">
      <dgm:prSet presAssocID="{771D521D-281E-4420-B711-9AF09424118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9B8CE8E-BE89-4C7E-A570-DE4F30BF99E1}" type="pres">
      <dgm:prSet presAssocID="{771D521D-281E-4420-B711-9AF094241187}" presName="tile4" presStyleLbl="node1" presStyleIdx="3" presStyleCnt="4"/>
      <dgm:spPr/>
      <dgm:t>
        <a:bodyPr/>
        <a:lstStyle/>
        <a:p>
          <a:endParaRPr lang="nl-NL"/>
        </a:p>
      </dgm:t>
    </dgm:pt>
    <dgm:pt modelId="{AD256948-4BC5-4C5E-BD0E-2F764A7CF67C}" type="pres">
      <dgm:prSet presAssocID="{771D521D-281E-4420-B711-9AF09424118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3E7E347-3941-471C-AD4F-574F20398F3D}" type="pres">
      <dgm:prSet presAssocID="{771D521D-281E-4420-B711-9AF09424118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nl-NL"/>
        </a:p>
      </dgm:t>
    </dgm:pt>
  </dgm:ptLst>
  <dgm:cxnLst>
    <dgm:cxn modelId="{16388506-4179-4B20-9F27-99DAE00BC883}" srcId="{EA5434D1-383E-462B-8F67-8D66035D58CF}" destId="{DF8B2318-7C8C-401E-B86D-5322D9499220}" srcOrd="2" destOrd="0" parTransId="{1D27F52F-B190-4CFB-AD9E-CBABD0474DFB}" sibTransId="{A32148FD-FF34-444D-ADC5-EF285F16AFA7}"/>
    <dgm:cxn modelId="{9BFA1E07-B33E-4883-AED2-5B9D88E9C824}" srcId="{EA5434D1-383E-462B-8F67-8D66035D58CF}" destId="{1ABBF9CE-94BC-48CE-81F3-1352F2B7F99B}" srcOrd="3" destOrd="0" parTransId="{27B557AE-007E-4730-9902-133DFE5EF7B0}" sibTransId="{BEC71C6C-FDE6-4531-9874-95CB1C9C35C6}"/>
    <dgm:cxn modelId="{B0165E0C-70EA-4EB6-B5CE-1489FEF2579D}" srcId="{EA5434D1-383E-462B-8F67-8D66035D58CF}" destId="{D8E3692E-A54B-455A-A221-55CC39C8C174}" srcOrd="0" destOrd="0" parTransId="{17A84F0C-3F9A-4C0B-B302-61B33FB2BB55}" sibTransId="{2A413192-6FE7-4D33-944D-9347F846C59D}"/>
    <dgm:cxn modelId="{DF6E7527-D67C-4F3E-B494-440A8B03A919}" type="presOf" srcId="{DF8B2318-7C8C-401E-B86D-5322D9499220}" destId="{12B17D6F-7077-4DB3-8851-986B3AF1F4C6}" srcOrd="1" destOrd="0" presId="urn:microsoft.com/office/officeart/2005/8/layout/matrix1"/>
    <dgm:cxn modelId="{AE540603-5FBF-4931-9ED4-CDF7AAD3A2A9}" type="presOf" srcId="{D6D404C9-259D-498F-A35A-A8C6F7C8FC41}" destId="{AD9545EC-8B5D-485D-B0EF-03E3CBDAC7CD}" srcOrd="0" destOrd="0" presId="urn:microsoft.com/office/officeart/2005/8/layout/matrix1"/>
    <dgm:cxn modelId="{2D34AE52-6E9A-4BA8-A8E0-D412F7ACDB01}" type="presOf" srcId="{D8E3692E-A54B-455A-A221-55CC39C8C174}" destId="{AC5B502A-ACB3-482E-ADE1-C8C6A68BA051}" srcOrd="1" destOrd="0" presId="urn:microsoft.com/office/officeart/2005/8/layout/matrix1"/>
    <dgm:cxn modelId="{2DBEFD23-6B98-4323-85C6-A6CE2B234A76}" type="presOf" srcId="{771D521D-281E-4420-B711-9AF094241187}" destId="{5B6F1DDA-16D7-4D91-AC3A-244A1ACCF5E6}" srcOrd="0" destOrd="0" presId="urn:microsoft.com/office/officeart/2005/8/layout/matrix1"/>
    <dgm:cxn modelId="{CDBB1DED-A0DE-4F30-B630-B684E41DAA1B}" type="presOf" srcId="{D8E3692E-A54B-455A-A221-55CC39C8C174}" destId="{61A1B514-7A76-4174-A3F5-2410DA9E9D70}" srcOrd="0" destOrd="0" presId="urn:microsoft.com/office/officeart/2005/8/layout/matrix1"/>
    <dgm:cxn modelId="{6064AF86-2E04-4729-B8F2-A7FAE55264FB}" srcId="{771D521D-281E-4420-B711-9AF094241187}" destId="{EA5434D1-383E-462B-8F67-8D66035D58CF}" srcOrd="0" destOrd="0" parTransId="{11B9956A-EEA1-45AB-832A-2D9EDCB8EB90}" sibTransId="{5DD33E8F-F161-4A17-B5CE-C89549DA6E88}"/>
    <dgm:cxn modelId="{D6B3DBD0-3C67-4121-9227-3A8AF460D7C5}" srcId="{6CD9EFCA-E34F-415D-A5B3-01257D297E8B}" destId="{096195A7-75FF-4E46-B884-F8737B476165}" srcOrd="0" destOrd="0" parTransId="{E6EFC698-36E5-46B3-AC63-3541ACAA0F4F}" sibTransId="{0350D531-9BE6-4069-B73E-6BC7752B8244}"/>
    <dgm:cxn modelId="{8EB7679F-0187-404E-BB52-F4C2B6039B1B}" type="presOf" srcId="{1ABBF9CE-94BC-48CE-81F3-1352F2B7F99B}" destId="{AD256948-4BC5-4C5E-BD0E-2F764A7CF67C}" srcOrd="1" destOrd="0" presId="urn:microsoft.com/office/officeart/2005/8/layout/matrix1"/>
    <dgm:cxn modelId="{47B0FEB4-6540-4BA9-AE2F-2F110E7263AA}" srcId="{150EB7BC-4CC6-4619-BAF7-494D70DF61F5}" destId="{2CD3D1A3-FBE6-45C0-80E5-F4352130C39C}" srcOrd="0" destOrd="0" parTransId="{075B50C2-0975-4416-B363-A66887225A57}" sibTransId="{69533A01-A566-4193-B52F-B1D11DECE7C6}"/>
    <dgm:cxn modelId="{E092C67D-A251-42EB-9825-987BA62F51CF}" type="presOf" srcId="{D6D404C9-259D-498F-A35A-A8C6F7C8FC41}" destId="{04C882F5-6189-4EB2-BC90-1EA5CE89F129}" srcOrd="1" destOrd="0" presId="urn:microsoft.com/office/officeart/2005/8/layout/matrix1"/>
    <dgm:cxn modelId="{6660615D-B68F-4FCF-AAFE-BAA4CE991725}" type="presOf" srcId="{DF8B2318-7C8C-401E-B86D-5322D9499220}" destId="{70CE2C07-5381-4A7F-8819-41044B3AB2B6}" srcOrd="0" destOrd="0" presId="urn:microsoft.com/office/officeart/2005/8/layout/matrix1"/>
    <dgm:cxn modelId="{F0209811-0DC6-430C-BBE4-96C61CA51256}" srcId="{771D521D-281E-4420-B711-9AF094241187}" destId="{6CD9EFCA-E34F-415D-A5B3-01257D297E8B}" srcOrd="2" destOrd="0" parTransId="{2E69F0A4-2784-47BE-A1B3-B68026B8111F}" sibTransId="{5021F49B-0814-4076-A66B-B73E9DDD36CE}"/>
    <dgm:cxn modelId="{BB893661-B538-460F-ABBF-15A501F16AA0}" srcId="{771D521D-281E-4420-B711-9AF094241187}" destId="{150EB7BC-4CC6-4619-BAF7-494D70DF61F5}" srcOrd="4" destOrd="0" parTransId="{341D5CD7-E7FF-464A-9A60-549AEB9C4A15}" sibTransId="{08F96ADD-FC55-4896-BD19-AC430F4E95A1}"/>
    <dgm:cxn modelId="{12AF94C8-633A-4B53-A403-B79EDCB369E5}" srcId="{0ED3B816-683E-4E21-BFA3-3FF3AD3687B0}" destId="{26CDC4CB-0271-429B-A60B-EC32571133D1}" srcOrd="0" destOrd="0" parTransId="{E55AEDC6-4886-49AC-8027-D7834DFA3D88}" sibTransId="{6B0867C5-8C87-4765-9F0A-BBF96D311204}"/>
    <dgm:cxn modelId="{EF75466D-E483-4BEA-9888-52FD7E93ACE2}" type="presOf" srcId="{1ABBF9CE-94BC-48CE-81F3-1352F2B7F99B}" destId="{F9B8CE8E-BE89-4C7E-A570-DE4F30BF99E1}" srcOrd="0" destOrd="0" presId="urn:microsoft.com/office/officeart/2005/8/layout/matrix1"/>
    <dgm:cxn modelId="{98E6806F-9253-46EB-A95D-A7BB9BE614FB}" srcId="{EA5434D1-383E-462B-8F67-8D66035D58CF}" destId="{D6D404C9-259D-498F-A35A-A8C6F7C8FC41}" srcOrd="1" destOrd="0" parTransId="{6796125C-A6B6-4504-B34A-2CEB79DAF5A8}" sibTransId="{AC12FA8C-9468-40A9-831D-4AD2C5D39E95}"/>
    <dgm:cxn modelId="{C33C7BB4-54F5-418C-BF30-1F8EBC3E9FBA}" srcId="{771D521D-281E-4420-B711-9AF094241187}" destId="{FA3CB523-2B60-4E64-A802-085E1CCE73BD}" srcOrd="1" destOrd="0" parTransId="{9FCFD384-E2CB-4E80-A54E-8597D353CABF}" sibTransId="{4C5D8FC8-3456-414C-9DA3-1A8324B2519C}"/>
    <dgm:cxn modelId="{E28C6642-AC11-4398-806D-28B422099079}" type="presOf" srcId="{EA5434D1-383E-462B-8F67-8D66035D58CF}" destId="{E3E7E347-3941-471C-AD4F-574F20398F3D}" srcOrd="0" destOrd="0" presId="urn:microsoft.com/office/officeart/2005/8/layout/matrix1"/>
    <dgm:cxn modelId="{52885EA8-0FB6-4D9A-A382-1AA4F3A140C1}" srcId="{771D521D-281E-4420-B711-9AF094241187}" destId="{0ED3B816-683E-4E21-BFA3-3FF3AD3687B0}" srcOrd="3" destOrd="0" parTransId="{72B277EA-3B72-4B3B-BAC0-6A37924AF90D}" sibTransId="{300C2328-0F5F-4DF7-8CB3-F28F203833A3}"/>
    <dgm:cxn modelId="{AA584AD3-CBC2-4E13-9EB6-102A2C76B4B2}" type="presParOf" srcId="{5B6F1DDA-16D7-4D91-AC3A-244A1ACCF5E6}" destId="{7724B73D-42E1-4364-8C9C-1174E9017A09}" srcOrd="0" destOrd="0" presId="urn:microsoft.com/office/officeart/2005/8/layout/matrix1"/>
    <dgm:cxn modelId="{A3EFF64B-33C4-43F0-982E-394F6EFB6B3D}" type="presParOf" srcId="{7724B73D-42E1-4364-8C9C-1174E9017A09}" destId="{61A1B514-7A76-4174-A3F5-2410DA9E9D70}" srcOrd="0" destOrd="0" presId="urn:microsoft.com/office/officeart/2005/8/layout/matrix1"/>
    <dgm:cxn modelId="{012EE433-6797-49D1-9852-BEC8AFFFB72D}" type="presParOf" srcId="{7724B73D-42E1-4364-8C9C-1174E9017A09}" destId="{AC5B502A-ACB3-482E-ADE1-C8C6A68BA051}" srcOrd="1" destOrd="0" presId="urn:microsoft.com/office/officeart/2005/8/layout/matrix1"/>
    <dgm:cxn modelId="{C1124A4D-F21A-46DB-B1C8-CA87E537F374}" type="presParOf" srcId="{7724B73D-42E1-4364-8C9C-1174E9017A09}" destId="{AD9545EC-8B5D-485D-B0EF-03E3CBDAC7CD}" srcOrd="2" destOrd="0" presId="urn:microsoft.com/office/officeart/2005/8/layout/matrix1"/>
    <dgm:cxn modelId="{DCEBC09B-1E71-43D8-821A-F5FF55C06163}" type="presParOf" srcId="{7724B73D-42E1-4364-8C9C-1174E9017A09}" destId="{04C882F5-6189-4EB2-BC90-1EA5CE89F129}" srcOrd="3" destOrd="0" presId="urn:microsoft.com/office/officeart/2005/8/layout/matrix1"/>
    <dgm:cxn modelId="{3B9B7A7A-2727-405F-AD47-17B8C8F9F950}" type="presParOf" srcId="{7724B73D-42E1-4364-8C9C-1174E9017A09}" destId="{70CE2C07-5381-4A7F-8819-41044B3AB2B6}" srcOrd="4" destOrd="0" presId="urn:microsoft.com/office/officeart/2005/8/layout/matrix1"/>
    <dgm:cxn modelId="{B4B60E65-E5D2-4BAD-907F-93FA50C0A546}" type="presParOf" srcId="{7724B73D-42E1-4364-8C9C-1174E9017A09}" destId="{12B17D6F-7077-4DB3-8851-986B3AF1F4C6}" srcOrd="5" destOrd="0" presId="urn:microsoft.com/office/officeart/2005/8/layout/matrix1"/>
    <dgm:cxn modelId="{FC679D87-E6BC-478E-9822-AB426206377B}" type="presParOf" srcId="{7724B73D-42E1-4364-8C9C-1174E9017A09}" destId="{F9B8CE8E-BE89-4C7E-A570-DE4F30BF99E1}" srcOrd="6" destOrd="0" presId="urn:microsoft.com/office/officeart/2005/8/layout/matrix1"/>
    <dgm:cxn modelId="{E628FE3E-E85C-480D-8DCB-988B36E2E839}" type="presParOf" srcId="{7724B73D-42E1-4364-8C9C-1174E9017A09}" destId="{AD256948-4BC5-4C5E-BD0E-2F764A7CF67C}" srcOrd="7" destOrd="0" presId="urn:microsoft.com/office/officeart/2005/8/layout/matrix1"/>
    <dgm:cxn modelId="{A2EDA11D-0A5C-4ABC-BB0C-39C148518C70}" type="presParOf" srcId="{5B6F1DDA-16D7-4D91-AC3A-244A1ACCF5E6}" destId="{E3E7E347-3941-471C-AD4F-574F20398F3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1B514-7A76-4174-A3F5-2410DA9E9D70}">
      <dsp:nvSpPr>
        <dsp:cNvPr id="0" name=""/>
        <dsp:cNvSpPr/>
      </dsp:nvSpPr>
      <dsp:spPr>
        <a:xfrm rot="16200000">
          <a:off x="542032" y="-542032"/>
          <a:ext cx="1700076" cy="27841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l-NL" sz="1500" kern="1200" dirty="0" smtClean="0"/>
            <a:t> </a:t>
          </a:r>
          <a:r>
            <a:rPr lang="nl-NL" sz="1500" kern="1200" cap="small" baseline="0" dirty="0" err="1" smtClean="0"/>
            <a:t>Economic</a:t>
          </a:r>
          <a:r>
            <a:rPr lang="nl-NL" sz="1500" kern="1200" cap="small" baseline="0" dirty="0" smtClean="0"/>
            <a:t> </a:t>
          </a:r>
          <a:r>
            <a:rPr lang="nl-NL" sz="1500" kern="1200" cap="small" baseline="0" dirty="0" err="1" smtClean="0"/>
            <a:t>capital</a:t>
          </a:r>
          <a:endParaRPr lang="nl-NL" sz="1500" kern="1200" cap="small" baseline="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 smtClean="0"/>
            <a:t>Ability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to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provide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material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goods</a:t>
          </a:r>
          <a:endParaRPr lang="nl-NL" sz="1500" kern="1200" dirty="0"/>
        </a:p>
      </dsp:txBody>
      <dsp:txXfrm rot="5400000">
        <a:off x="0" y="0"/>
        <a:ext cx="2784140" cy="1275057"/>
      </dsp:txXfrm>
    </dsp:sp>
    <dsp:sp modelId="{AD9545EC-8B5D-485D-B0EF-03E3CBDAC7CD}">
      <dsp:nvSpPr>
        <dsp:cNvPr id="0" name=""/>
        <dsp:cNvSpPr/>
      </dsp:nvSpPr>
      <dsp:spPr>
        <a:xfrm>
          <a:off x="2784140" y="0"/>
          <a:ext cx="2784140" cy="170007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cap="small" baseline="0" dirty="0" smtClean="0"/>
            <a:t>Human </a:t>
          </a:r>
          <a:r>
            <a:rPr lang="nl-NL" sz="1500" kern="1200" cap="small" baseline="0" dirty="0" err="1" smtClean="0"/>
            <a:t>capital</a:t>
          </a:r>
          <a:endParaRPr lang="nl-NL" sz="1500" kern="1200" cap="small" baseline="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 smtClean="0"/>
            <a:t>Ability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to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provide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cognitive</a:t>
          </a:r>
          <a:r>
            <a:rPr lang="nl-NL" sz="1500" kern="1200" dirty="0" smtClean="0"/>
            <a:t>  </a:t>
          </a:r>
          <a:r>
            <a:rPr lang="nl-NL" sz="1500" kern="1200" dirty="0" err="1" smtClean="0"/>
            <a:t>stimulation</a:t>
          </a:r>
          <a:r>
            <a:rPr lang="nl-NL" sz="1500" kern="1200" dirty="0" smtClean="0"/>
            <a:t> </a:t>
          </a:r>
          <a:endParaRPr lang="nl-NL" sz="1500" kern="1200" dirty="0"/>
        </a:p>
      </dsp:txBody>
      <dsp:txXfrm>
        <a:off x="2784140" y="0"/>
        <a:ext cx="2784140" cy="1275057"/>
      </dsp:txXfrm>
    </dsp:sp>
    <dsp:sp modelId="{70CE2C07-5381-4A7F-8819-41044B3AB2B6}">
      <dsp:nvSpPr>
        <dsp:cNvPr id="0" name=""/>
        <dsp:cNvSpPr/>
      </dsp:nvSpPr>
      <dsp:spPr>
        <a:xfrm rot="10800000">
          <a:off x="0" y="1700076"/>
          <a:ext cx="2784140" cy="170007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cap="small" baseline="0" dirty="0" err="1" smtClean="0"/>
            <a:t>Social</a:t>
          </a:r>
          <a:r>
            <a:rPr lang="nl-NL" sz="1500" kern="1200" cap="small" baseline="0" dirty="0" smtClean="0"/>
            <a:t> </a:t>
          </a:r>
          <a:r>
            <a:rPr lang="nl-NL" sz="1500" kern="1200" cap="small" baseline="0" dirty="0" err="1" smtClean="0"/>
            <a:t>capital</a:t>
          </a:r>
          <a:endParaRPr lang="nl-NL" sz="1500" kern="1200" cap="small" baseline="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 smtClean="0"/>
            <a:t>Ability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to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transmit</a:t>
          </a:r>
          <a:r>
            <a:rPr lang="nl-NL" sz="1500" kern="1200" dirty="0" smtClean="0"/>
            <a:t> resources</a:t>
          </a:r>
        </a:p>
      </dsp:txBody>
      <dsp:txXfrm rot="10800000">
        <a:off x="0" y="2125094"/>
        <a:ext cx="2784140" cy="1275057"/>
      </dsp:txXfrm>
    </dsp:sp>
    <dsp:sp modelId="{F9B8CE8E-BE89-4C7E-A570-DE4F30BF99E1}">
      <dsp:nvSpPr>
        <dsp:cNvPr id="0" name=""/>
        <dsp:cNvSpPr/>
      </dsp:nvSpPr>
      <dsp:spPr>
        <a:xfrm rot="5400000">
          <a:off x="3326171" y="1158044"/>
          <a:ext cx="1700076" cy="27841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cap="small" baseline="0" dirty="0" err="1" smtClean="0"/>
            <a:t>Cultural</a:t>
          </a:r>
          <a:r>
            <a:rPr lang="nl-NL" sz="1500" kern="1200" cap="small" baseline="0" dirty="0" smtClean="0"/>
            <a:t> </a:t>
          </a:r>
          <a:r>
            <a:rPr lang="nl-NL" sz="1500" kern="1200" cap="small" baseline="0" dirty="0" err="1" smtClean="0"/>
            <a:t>capital</a:t>
          </a:r>
          <a:endParaRPr lang="nl-NL" sz="1500" kern="1200" cap="small" baseline="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 smtClean="0"/>
            <a:t>Ability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to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enable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adjustment</a:t>
          </a:r>
          <a:r>
            <a:rPr lang="nl-NL" sz="1500" kern="1200" dirty="0" smtClean="0"/>
            <a:t> </a:t>
          </a:r>
          <a:r>
            <a:rPr lang="nl-NL" sz="1500" kern="1200" dirty="0" err="1" smtClean="0"/>
            <a:t>to</a:t>
          </a:r>
          <a:r>
            <a:rPr lang="nl-NL" sz="1500" kern="1200" dirty="0" smtClean="0"/>
            <a:t> dominant </a:t>
          </a:r>
          <a:r>
            <a:rPr lang="nl-NL" sz="1500" kern="1200" dirty="0" err="1" smtClean="0"/>
            <a:t>cognitive</a:t>
          </a:r>
          <a:r>
            <a:rPr lang="nl-NL" sz="1500" kern="1200" dirty="0" smtClean="0"/>
            <a:t> culture</a:t>
          </a:r>
          <a:endParaRPr lang="nl-NL" sz="1500" kern="1200" dirty="0"/>
        </a:p>
      </dsp:txBody>
      <dsp:txXfrm rot="-5400000">
        <a:off x="2784140" y="2125094"/>
        <a:ext cx="2784140" cy="1275057"/>
      </dsp:txXfrm>
    </dsp:sp>
    <dsp:sp modelId="{E3E7E347-3941-471C-AD4F-574F20398F3D}">
      <dsp:nvSpPr>
        <dsp:cNvPr id="0" name=""/>
        <dsp:cNvSpPr/>
      </dsp:nvSpPr>
      <dsp:spPr>
        <a:xfrm>
          <a:off x="1948898" y="1275057"/>
          <a:ext cx="1670484" cy="85003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err="1" smtClean="0"/>
            <a:t>Intergenerational</a:t>
          </a:r>
          <a:r>
            <a:rPr lang="nl-NL" sz="1500" kern="1200" dirty="0" smtClean="0"/>
            <a:t> transmission of </a:t>
          </a:r>
          <a:r>
            <a:rPr lang="nl-NL" sz="1500" kern="1200" dirty="0" err="1" smtClean="0"/>
            <a:t>inequality</a:t>
          </a:r>
          <a:endParaRPr lang="nl-NL" sz="1500" kern="1200" dirty="0"/>
        </a:p>
      </dsp:txBody>
      <dsp:txXfrm>
        <a:off x="1990393" y="1316552"/>
        <a:ext cx="1587494" cy="767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698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698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8963A025-B680-4046-800B-5A6B5AC6AF73}" type="datetimeFigureOut">
              <a:rPr lang="nl-NL" smtClean="0"/>
              <a:t>27-11-2020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500" y="4756627"/>
            <a:ext cx="5507990" cy="4506278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1515"/>
            <a:ext cx="2983495" cy="500698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99900" y="9511515"/>
            <a:ext cx="2983495" cy="500698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643FEE08-4F1D-4773-84E0-0730640F7E2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30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noProof="0" dirty="0" smtClean="0"/>
          </a:p>
          <a:p>
            <a:endParaRPr lang="en-GB" baseline="0" noProof="0" dirty="0" smtClean="0"/>
          </a:p>
          <a:p>
            <a:endParaRPr lang="en-GB" baseline="0" noProof="0" dirty="0" smtClean="0"/>
          </a:p>
          <a:p>
            <a:endParaRPr lang="en-GB" baseline="0" noProof="0" dirty="0" smtClean="0"/>
          </a:p>
          <a:p>
            <a:r>
              <a:rPr lang="en-GB" baseline="0" noProof="0" dirty="0" smtClean="0"/>
              <a:t> </a:t>
            </a:r>
            <a:endParaRPr lang="en-GB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630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 smtClean="0"/>
              <a:t>https</a:t>
            </a:r>
            <a:r>
              <a:rPr lang="en-GB" noProof="0" dirty="0" smtClean="0"/>
              <a:t>://www.cbs.nl/nl-nl/nieuws/2011/51/een-op-de-drie-kinderen-volgt-ouders-in-opleiding</a:t>
            </a:r>
          </a:p>
          <a:p>
            <a:r>
              <a:rPr lang="en-GB" noProof="0" dirty="0" smtClean="0"/>
              <a:t>https://www.cbs.nl/nl-nl/nieuws/2018/41/schooladvies-vaker-bijgesteld-bij-lagere-inkomens</a:t>
            </a:r>
          </a:p>
          <a:p>
            <a:r>
              <a:rPr lang="en-GB" noProof="0" dirty="0" smtClean="0"/>
              <a:t>https://www.cbs.nl/nl-nl/achtergrond/2017/26/invloed-ouderlijk-opleidingsniveau</a:t>
            </a:r>
          </a:p>
          <a:p>
            <a:r>
              <a:rPr lang="en-GB" noProof="0" dirty="0" smtClean="0"/>
              <a:t>https://www.researchgate.net/publication/38957716_How_Much_Does_Education_Matter_and_Why_The_Effects_of_Education_on_Socio-economic_Outcomes_among_School-leavers_in_the_Netherlands</a:t>
            </a:r>
          </a:p>
          <a:p>
            <a:r>
              <a:rPr lang="en-GB" noProof="0" dirty="0" smtClean="0"/>
              <a:t>https://www.cbs.nl/nl-nl/achtergrond/2012/50/early-school-leaving-in-the-netherlands-a-multidisciplinary-study-of-risk-and-protective-factors-explaining-early-school-leaving</a:t>
            </a:r>
            <a:endParaRPr lang="en-GB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98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Chapter </a:t>
            </a:r>
            <a:r>
              <a:rPr lang="en-GB" dirty="0" smtClean="0"/>
              <a:t>2 of https://</a:t>
            </a:r>
            <a:r>
              <a:rPr lang="en-GB" dirty="0" smtClean="0"/>
              <a:t>www.cbs.nl/nl-nl/achtergrond/2012/50/early-school-leaving-in-the-netherlands-a-multidisciplinary-study-of-risk-and-protective-factors-explaining-early-school-leaving</a:t>
            </a:r>
            <a:endParaRPr lang="en-GB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703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2131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1560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470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https</a:t>
            </a:r>
            <a:r>
              <a:rPr lang="nl-NL" dirty="0" smtClean="0"/>
              <a:t>://www.cbs.nl/nl-nl/nieuws/2019/50/aantal-kinderen-in-armoede-bleef-in-2018-gelijk-langdurige-armoede-daalde </a:t>
            </a:r>
          </a:p>
          <a:p>
            <a:r>
              <a:rPr lang="en-US" dirty="0" smtClean="0"/>
              <a:t>https://www.cbs.nl/en-gb/news/2019/50/child-poverty-stable-in-2018-less-long-term-poverty </a:t>
            </a:r>
          </a:p>
          <a:p>
            <a:r>
              <a:rPr lang="en-US" dirty="0" smtClean="0"/>
              <a:t>https://longreads.cbs.nl/armoede-en-sociale-uitsluiting-2019/armoede-en-sociale-uitsluiting-bij-kinderen/ </a:t>
            </a:r>
          </a:p>
          <a:p>
            <a:endParaRPr lang="en-US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8817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1062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253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https</a:t>
            </a:r>
            <a:r>
              <a:rPr lang="en-US" dirty="0" smtClean="0"/>
              <a:t>://www.cbs.nl/nl-nl/achtergrond/2015/45/gezinsdynamiek-ouderlijk-opleidingsniveau-en-schoolniveau-van-vijftienjarigen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https://www.researchgate.net/publication/254297225_Early_school-leaving_in_the_Netherlands_The_role_of_family_resources_school_composition_and_background_characteristics_in_early_school-leaving_in_lower_secondary_education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939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 smtClean="0"/>
              <a:t>https</a:t>
            </a:r>
            <a:r>
              <a:rPr lang="en-GB" noProof="0" dirty="0" smtClean="0"/>
              <a:t>://www.cbs.nl/nl-nl/achtergrond/2015/45/gezinsdynamiek-ouderlijk-opleidingsniveau-en-schoolniveau-van-vijftienjarigen</a:t>
            </a:r>
            <a:endParaRPr lang="en-GB" baseline="0" noProof="0" dirty="0" smtClean="0"/>
          </a:p>
          <a:p>
            <a:r>
              <a:rPr lang="nl-NL" baseline="0" dirty="0" smtClean="0"/>
              <a:t>https</a:t>
            </a:r>
            <a:r>
              <a:rPr lang="nl-NL" baseline="0" dirty="0" smtClean="0"/>
              <a:t>://www.cbs.nl/nl-nl/nieuws/2020/40/ruim-een-half-miljoen-minderjarigen-in-complexe-gezinsverbanden</a:t>
            </a:r>
          </a:p>
          <a:p>
            <a:r>
              <a:rPr lang="nl-NL" baseline="0" dirty="0" smtClean="0"/>
              <a:t>https://www.cbs.nl/nl-nl/longread/statistische-trends/2020/kinderen-in-complexe-gezinsverbanden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FEE08-4F1D-4773-84E0-0730640F7E20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00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2201" y="766684"/>
            <a:ext cx="2236528" cy="343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433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e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203325"/>
            <a:ext cx="7704087" cy="3455988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itchFamily="34" charset="0"/>
              <a:buChar char="─"/>
              <a:defRPr lang="nl-NL" sz="2400" b="0" kern="1200" spc="40" baseline="0" dirty="0" smtClean="0">
                <a:solidFill>
                  <a:srgbClr val="271D6C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2pPr>
            <a:lvl3pPr marL="11430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3pPr>
            <a:lvl4pPr marL="16002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4pPr>
            <a:lvl5pPr marL="20574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5pPr>
          </a:lstStyle>
          <a:p>
            <a:pPr lvl="0"/>
            <a:r>
              <a:rPr lang="nl-NL" sz="2400" dirty="0" smtClean="0">
                <a:solidFill>
                  <a:srgbClr val="271D6C"/>
                </a:solidFill>
              </a:rPr>
              <a:t>Korte opsomming van conclusies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195263"/>
            <a:ext cx="7704087" cy="9363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Conclusie / trends / …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6824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nde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52914" y="1028651"/>
            <a:ext cx="1431167" cy="219893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300" y="3672000"/>
            <a:ext cx="7166794" cy="84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583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nde_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52914" y="1028651"/>
            <a:ext cx="1431167" cy="219893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35" y="3672000"/>
            <a:ext cx="7167542" cy="84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3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8890224" y="0"/>
            <a:ext cx="253776" cy="5143500"/>
          </a:xfrm>
          <a:prstGeom prst="rect">
            <a:avLst/>
          </a:prstGeom>
          <a:solidFill>
            <a:srgbClr val="00A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t="2279" r="85717" b="67123"/>
          <a:stretch/>
        </p:blipFill>
        <p:spPr>
          <a:xfrm>
            <a:off x="355278" y="121024"/>
            <a:ext cx="1511243" cy="2072915"/>
          </a:xfrm>
          <a:prstGeom prst="rect">
            <a:avLst/>
          </a:prstGeom>
        </p:spPr>
      </p:pic>
      <p:sp>
        <p:nvSpPr>
          <p:cNvPr id="9" name="Tijdelijke aanduiding voor tekst 6"/>
          <p:cNvSpPr>
            <a:spLocks noGrp="1"/>
          </p:cNvSpPr>
          <p:nvPr>
            <p:ph type="body" sz="quarter" idx="12" hasCustomPrompt="1"/>
          </p:nvPr>
        </p:nvSpPr>
        <p:spPr>
          <a:xfrm>
            <a:off x="539552" y="4227934"/>
            <a:ext cx="7992690" cy="288032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0"/>
              </a:spcBef>
              <a:buNone/>
              <a:defRPr lang="nl-NL" sz="1600" b="0" kern="1200" spc="40" baseline="0" dirty="0">
                <a:solidFill>
                  <a:srgbClr val="271D6C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Naam auteur</a:t>
            </a:r>
          </a:p>
        </p:txBody>
      </p:sp>
      <p:sp>
        <p:nvSpPr>
          <p:cNvPr id="10" name="Tijdelijke aanduiding vo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539552" y="4515966"/>
            <a:ext cx="7992690" cy="288032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0"/>
              </a:spcBef>
              <a:buNone/>
              <a:defRPr lang="nl-NL" sz="1600" b="0" kern="1200" spc="40" baseline="0" dirty="0">
                <a:solidFill>
                  <a:srgbClr val="271D6C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Optioneel datum</a:t>
            </a:r>
            <a:endParaRPr lang="nl-NL" dirty="0"/>
          </a:p>
        </p:txBody>
      </p:sp>
      <p:sp>
        <p:nvSpPr>
          <p:cNvPr id="11" name="Tijdelijke aanduiding voor tekst 6"/>
          <p:cNvSpPr>
            <a:spLocks noGrp="1"/>
          </p:cNvSpPr>
          <p:nvPr>
            <p:ph type="body" sz="quarter" idx="14" hasCustomPrompt="1"/>
          </p:nvPr>
        </p:nvSpPr>
        <p:spPr>
          <a:xfrm>
            <a:off x="539552" y="2283718"/>
            <a:ext cx="7992690" cy="1025897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0"/>
              </a:spcBef>
              <a:buNone/>
              <a:defRPr lang="nl-NL" sz="3000" b="1" kern="1200" spc="60" baseline="0" dirty="0">
                <a:solidFill>
                  <a:srgbClr val="271D6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</a:t>
            </a:r>
          </a:p>
          <a:p>
            <a:pPr lvl="0"/>
            <a:r>
              <a:rPr lang="nl-NL" dirty="0" smtClean="0"/>
              <a:t>regel2</a:t>
            </a:r>
            <a:endParaRPr lang="nl-NL" dirty="0"/>
          </a:p>
        </p:txBody>
      </p:sp>
      <p:sp>
        <p:nvSpPr>
          <p:cNvPr id="12" name="Tijdelijke aanduiding voor tekst 6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2" y="3363838"/>
            <a:ext cx="7992690" cy="792088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0"/>
              </a:spcBef>
              <a:buNone/>
              <a:defRPr lang="nl-NL" sz="2400" b="0" kern="1200" spc="40" baseline="0" dirty="0">
                <a:solidFill>
                  <a:srgbClr val="00A1CD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</a:t>
            </a:r>
          </a:p>
          <a:p>
            <a:pPr lvl="0"/>
            <a:r>
              <a:rPr lang="nl-NL" dirty="0" smtClean="0"/>
              <a:t>regel2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4125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 anchor="ctr"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059582"/>
            <a:ext cx="7776864" cy="936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Tekst</a:t>
            </a:r>
          </a:p>
        </p:txBody>
      </p:sp>
      <p:sp>
        <p:nvSpPr>
          <p:cNvPr id="12" name="Tijdelijke aanduiding voor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211710"/>
            <a:ext cx="7776864" cy="24482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Tekst</a:t>
            </a:r>
          </a:p>
        </p:txBody>
      </p:sp>
      <p:sp>
        <p:nvSpPr>
          <p:cNvPr id="13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339502"/>
            <a:ext cx="7776864" cy="576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08704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563638"/>
            <a:ext cx="7632848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Tekst</a:t>
            </a:r>
          </a:p>
        </p:txBody>
      </p:sp>
      <p:sp>
        <p:nvSpPr>
          <p:cNvPr id="13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339502"/>
            <a:ext cx="7632848" cy="10801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 over 2 regels</a:t>
            </a:r>
          </a:p>
          <a:p>
            <a:pPr lvl="0"/>
            <a:r>
              <a:rPr lang="nl-NL" dirty="0" err="1" smtClean="0"/>
              <a:t>Calibri</a:t>
            </a:r>
            <a:r>
              <a:rPr lang="nl-NL" dirty="0" smtClean="0"/>
              <a:t> </a:t>
            </a:r>
            <a:r>
              <a:rPr lang="nl-NL" dirty="0" err="1" smtClean="0"/>
              <a:t>bold</a:t>
            </a:r>
            <a:r>
              <a:rPr lang="nl-NL" dirty="0" smtClean="0"/>
              <a:t> 30</a:t>
            </a:r>
          </a:p>
        </p:txBody>
      </p:sp>
    </p:spTree>
    <p:extLst>
      <p:ext uri="{BB962C8B-B14F-4D97-AF65-F5344CB8AC3E}">
        <p14:creationId xmlns:p14="http://schemas.microsoft.com/office/powerpoint/2010/main" val="138938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987574"/>
            <a:ext cx="7632848" cy="36724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Tekst</a:t>
            </a:r>
          </a:p>
        </p:txBody>
      </p:sp>
      <p:sp>
        <p:nvSpPr>
          <p:cNvPr id="13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339502"/>
            <a:ext cx="7632848" cy="5040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 1 regel</a:t>
            </a:r>
          </a:p>
        </p:txBody>
      </p:sp>
    </p:spTree>
    <p:extLst>
      <p:ext uri="{BB962C8B-B14F-4D97-AF65-F5344CB8AC3E}">
        <p14:creationId xmlns:p14="http://schemas.microsoft.com/office/powerpoint/2010/main" val="2218985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ofdstuktitel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-3398" y="0"/>
            <a:ext cx="9144000" cy="5143500"/>
          </a:xfrm>
          <a:prstGeom prst="rect">
            <a:avLst/>
          </a:prstGeom>
          <a:solidFill>
            <a:srgbClr val="00A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5" name="Rechthoek 4"/>
          <p:cNvSpPr/>
          <p:nvPr userDrawn="1"/>
        </p:nvSpPr>
        <p:spPr>
          <a:xfrm>
            <a:off x="8890224" y="0"/>
            <a:ext cx="253776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494" y="4049744"/>
            <a:ext cx="589730" cy="546416"/>
          </a:xfrm>
          <a:prstGeom prst="rect">
            <a:avLst/>
          </a:prstGeom>
        </p:spPr>
      </p:pic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00494" y="4708252"/>
            <a:ext cx="589730" cy="324000"/>
          </a:xfrm>
          <a:prstGeom prst="rect">
            <a:avLst/>
          </a:prstGeom>
        </p:spPr>
        <p:txBody>
          <a:bodyPr/>
          <a:lstStyle/>
          <a:p>
            <a:pPr algn="ctr"/>
            <a:fld id="{845CA951-4815-4987-9CD6-BB5D6648C0B5}" type="slidenum">
              <a:rPr lang="nl-NL" sz="1200">
                <a:solidFill>
                  <a:schemeClr val="bg1"/>
                </a:solidFill>
              </a:rPr>
              <a:pPr algn="ctr"/>
              <a:t>‹nr.›</a:t>
            </a:fld>
            <a:endParaRPr lang="nl-NL" sz="1200" dirty="0">
              <a:solidFill>
                <a:schemeClr val="bg1"/>
              </a:solidFill>
            </a:endParaRP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611560" y="2006575"/>
            <a:ext cx="7776863" cy="565175"/>
          </a:xfrm>
          <a:prstGeom prst="rect">
            <a:avLst/>
          </a:prstGeom>
        </p:spPr>
        <p:txBody>
          <a:bodyPr/>
          <a:lstStyle>
            <a:lvl1pPr algn="l">
              <a:defRPr lang="nl-NL" sz="3000" b="1" kern="1200" spc="6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nl-NL" sz="3000" b="1" dirty="0" smtClean="0">
                <a:solidFill>
                  <a:schemeClr val="bg1"/>
                </a:solidFill>
              </a:rPr>
              <a:t>Hoofdstuk titel</a:t>
            </a:r>
            <a:endParaRPr lang="nl-NL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24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somming stre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203598"/>
            <a:ext cx="7632079" cy="3455715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itchFamily="34" charset="0"/>
              <a:buChar char="─"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742950" indent="-28575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2pPr>
            <a:lvl3pPr marL="11430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3pPr>
            <a:lvl4pPr marL="16002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4pPr>
            <a:lvl5pPr marL="20574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5pPr>
          </a:lstStyle>
          <a:p>
            <a:pPr lvl="0"/>
            <a:r>
              <a:rPr lang="nl-NL" sz="2400" dirty="0" smtClean="0">
                <a:solidFill>
                  <a:srgbClr val="271D6C"/>
                </a:solidFill>
              </a:rPr>
              <a:t>Opsomming tekst</a:t>
            </a:r>
          </a:p>
        </p:txBody>
      </p:sp>
      <p:sp>
        <p:nvSpPr>
          <p:cNvPr id="6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339502"/>
            <a:ext cx="7632848" cy="576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237399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somming numm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203599"/>
            <a:ext cx="7632079" cy="3455714"/>
          </a:xfrm>
          <a:prstGeom prst="rect">
            <a:avLst/>
          </a:prstGeom>
        </p:spPr>
        <p:txBody>
          <a:bodyPr/>
          <a:lstStyle>
            <a:lvl1pPr marL="457200" indent="-457200">
              <a:buFont typeface="+mj-lt"/>
              <a:buAutoNum type="arabicPeriod"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742950" indent="-28575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2pPr>
            <a:lvl3pPr marL="11430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3pPr>
            <a:lvl4pPr marL="16002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4pPr>
            <a:lvl5pPr marL="2057400" indent="-228600">
              <a:buFont typeface="Calibri" pitchFamily="34" charset="0"/>
              <a:buChar char="-"/>
              <a:defRPr sz="2400" baseline="0">
                <a:solidFill>
                  <a:srgbClr val="271D6C"/>
                </a:solidFill>
                <a:latin typeface="Calibri" pitchFamily="34" charset="0"/>
              </a:defRPr>
            </a:lvl5pPr>
          </a:lstStyle>
          <a:p>
            <a:pPr lvl="0"/>
            <a:r>
              <a:rPr lang="nl-NL" sz="2400" dirty="0" smtClean="0">
                <a:solidFill>
                  <a:srgbClr val="271D6C"/>
                </a:solidFill>
              </a:rPr>
              <a:t>Opsomming met nummering</a:t>
            </a:r>
          </a:p>
        </p:txBody>
      </p:sp>
      <p:sp>
        <p:nvSpPr>
          <p:cNvPr id="7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339502"/>
            <a:ext cx="7632848" cy="576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 smtClean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76121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e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A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5" name="Rechthoek 4"/>
          <p:cNvSpPr/>
          <p:nvPr userDrawn="1"/>
        </p:nvSpPr>
        <p:spPr>
          <a:xfrm>
            <a:off x="8890224" y="0"/>
            <a:ext cx="253776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494" y="4049744"/>
            <a:ext cx="589730" cy="546416"/>
          </a:xfrm>
          <a:prstGeom prst="rect">
            <a:avLst/>
          </a:prstGeom>
        </p:spPr>
      </p:pic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300494" y="4708252"/>
            <a:ext cx="589730" cy="324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6374"/>
            <a:ext cx="7715746" cy="936000"/>
          </a:xfrm>
          <a:prstGeom prst="rect">
            <a:avLst/>
          </a:prstGeom>
        </p:spPr>
        <p:txBody>
          <a:bodyPr/>
          <a:lstStyle>
            <a:lvl1pPr algn="l">
              <a:defRPr lang="nl-NL" sz="3000" b="1" kern="1200" spc="6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nl-NL" sz="3000" b="1" dirty="0" smtClean="0">
                <a:solidFill>
                  <a:schemeClr val="bg1"/>
                </a:solidFill>
              </a:rPr>
              <a:t>Conclusies / trends / …</a:t>
            </a:r>
            <a:endParaRPr lang="nl-NL" sz="3000" b="1" dirty="0">
              <a:solidFill>
                <a:schemeClr val="bg1"/>
              </a:solidFill>
            </a:endParaRP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1214041"/>
            <a:ext cx="7704137" cy="3382963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itchFamily="34" charset="0"/>
              <a:buChar char="─"/>
              <a:defRPr sz="2400" b="0">
                <a:solidFill>
                  <a:schemeClr val="bg1"/>
                </a:solidFill>
              </a:defRPr>
            </a:lvl1pPr>
            <a:lvl2pPr marL="457200" indent="0">
              <a:buFont typeface="Calibri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 typeface="Calibri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 typeface="Calibri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 typeface="Calibri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smtClean="0"/>
              <a:t>Korte opsomming van conclusies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6362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 userDrawn="1"/>
        </p:nvSpPr>
        <p:spPr>
          <a:xfrm>
            <a:off x="8890224" y="0"/>
            <a:ext cx="253776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4" name="Rechthoek 13"/>
          <p:cNvSpPr/>
          <p:nvPr userDrawn="1"/>
        </p:nvSpPr>
        <p:spPr>
          <a:xfrm>
            <a:off x="8890224" y="0"/>
            <a:ext cx="253776" cy="5143500"/>
          </a:xfrm>
          <a:prstGeom prst="rect">
            <a:avLst/>
          </a:prstGeom>
          <a:solidFill>
            <a:srgbClr val="00A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300494" y="4708252"/>
            <a:ext cx="589730" cy="324000"/>
          </a:xfrm>
          <a:prstGeom prst="rect">
            <a:avLst/>
          </a:prstGeom>
        </p:spPr>
        <p:txBody>
          <a:bodyPr anchor="ctr"/>
          <a:lstStyle>
            <a:lvl1pPr>
              <a:defRPr baseline="0">
                <a:solidFill>
                  <a:srgbClr val="271D6C"/>
                </a:solidFill>
              </a:defRPr>
            </a:lvl1pPr>
          </a:lstStyle>
          <a:p>
            <a:pPr algn="ctr"/>
            <a:fld id="{845CA951-4815-4987-9CD6-BB5D6648C0B5}" type="slidenum">
              <a:rPr lang="nl-NL" sz="1200" smtClean="0"/>
              <a:pPr algn="ctr"/>
              <a:t>‹nr.›</a:t>
            </a:fld>
            <a:endParaRPr lang="nl-NL" sz="1200" dirty="0"/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494" y="4049744"/>
            <a:ext cx="589730" cy="54641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55285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3" r:id="rId2"/>
    <p:sldLayoutId id="2147483660" r:id="rId3"/>
    <p:sldLayoutId id="2147483661" r:id="rId4"/>
    <p:sldLayoutId id="2147483665" r:id="rId5"/>
    <p:sldLayoutId id="2147483654" r:id="rId6"/>
    <p:sldLayoutId id="2147483662" r:id="rId7"/>
    <p:sldLayoutId id="2147483663" r:id="rId8"/>
    <p:sldLayoutId id="2147483656" r:id="rId9"/>
    <p:sldLayoutId id="2147483657" r:id="rId10"/>
    <p:sldLayoutId id="2147483655" r:id="rId11"/>
    <p:sldLayoutId id="214748366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049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10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Post-</a:t>
            </a:r>
            <a:r>
              <a:rPr lang="nl-NL" dirty="0" err="1" smtClean="0"/>
              <a:t>divorce</a:t>
            </a:r>
            <a:r>
              <a:rPr lang="nl-NL" dirty="0" smtClean="0"/>
              <a:t> family </a:t>
            </a:r>
            <a:r>
              <a:rPr lang="nl-NL" dirty="0" err="1" smtClean="0"/>
              <a:t>structures</a:t>
            </a:r>
            <a:endParaRPr lang="nl-NL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67544" y="4708252"/>
            <a:ext cx="6192688" cy="186574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761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r>
              <a:rPr kumimoji="0" lang="nl-NL" altLang="nl-NL" sz="9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unicipal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registries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Parent-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child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ties</a:t>
            </a:r>
            <a:r>
              <a:rPr kumimoji="0" lang="nl-NL" altLang="nl-NL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Grafiek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3003536"/>
              </p:ext>
            </p:extLst>
          </p:nvPr>
        </p:nvGraphicFramePr>
        <p:xfrm>
          <a:off x="467544" y="843558"/>
          <a:ext cx="7632848" cy="3864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90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11</a:t>
            </a:fld>
            <a:endParaRPr lang="nl-NL" sz="12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Human </a:t>
            </a:r>
            <a:r>
              <a:rPr lang="nl-NL" dirty="0" err="1" smtClean="0"/>
              <a:t>capital</a:t>
            </a:r>
            <a:r>
              <a:rPr lang="nl-NL" dirty="0" smtClean="0"/>
              <a:t>: </a:t>
            </a:r>
            <a:r>
              <a:rPr lang="nl-NL" dirty="0" err="1" smtClean="0"/>
              <a:t>parental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endParaRPr lang="nl-NL" dirty="0"/>
          </a:p>
        </p:txBody>
      </p:sp>
      <p:graphicFrame>
        <p:nvGraphicFramePr>
          <p:cNvPr id="5" name="Grafie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916884"/>
              </p:ext>
            </p:extLst>
          </p:nvPr>
        </p:nvGraphicFramePr>
        <p:xfrm>
          <a:off x="467544" y="987574"/>
          <a:ext cx="76328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7544" y="4691461"/>
            <a:ext cx="6192688" cy="186574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761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r>
              <a:rPr kumimoji="0" lang="nl-NL" altLang="nl-NL" sz="9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altLang="nl-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 force </a:t>
            </a:r>
            <a:r>
              <a:rPr lang="nl-NL" altLang="nl-NL" sz="90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</a:t>
            </a:r>
            <a:r>
              <a:rPr lang="nl-NL" altLang="nl-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2001-2009</a:t>
            </a:r>
          </a:p>
        </p:txBody>
      </p:sp>
    </p:spTree>
    <p:extLst>
      <p:ext uri="{BB962C8B-B14F-4D97-AF65-F5344CB8AC3E}">
        <p14:creationId xmlns:p14="http://schemas.microsoft.com/office/powerpoint/2010/main" val="64746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12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Cultural</a:t>
            </a:r>
            <a:r>
              <a:rPr lang="nl-NL" dirty="0" smtClean="0"/>
              <a:t> </a:t>
            </a:r>
            <a:r>
              <a:rPr lang="nl-NL" dirty="0" err="1" smtClean="0"/>
              <a:t>capital</a:t>
            </a:r>
            <a:endParaRPr lang="nl-NL" dirty="0"/>
          </a:p>
        </p:txBody>
      </p:sp>
      <p:pic>
        <p:nvPicPr>
          <p:cNvPr id="1026" name="Picture 2" descr="concept: cultural capital | Cultural capital, Social issues, Fun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36652"/>
            <a:ext cx="3408313" cy="375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43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4294967295"/>
          </p:nvPr>
        </p:nvSpPr>
        <p:spPr>
          <a:xfrm>
            <a:off x="8555038" y="4708525"/>
            <a:ext cx="588962" cy="323850"/>
          </a:xfrm>
        </p:spPr>
        <p:txBody>
          <a:bodyPr/>
          <a:lstStyle/>
          <a:p>
            <a:pPr algn="ctr"/>
            <a:fld id="{845CA951-4815-4987-9CD6-BB5D6648C0B5}" type="slidenum">
              <a:rPr lang="nl-NL" sz="1200" smtClean="0">
                <a:solidFill>
                  <a:schemeClr val="bg1"/>
                </a:solidFill>
              </a:rPr>
              <a:pPr algn="ctr"/>
              <a:t>13</a:t>
            </a:fld>
            <a:endParaRPr lang="nl-N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4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 smtClean="0"/>
              <a:t>Tanja Traag	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 smtClean="0"/>
              <a:t>November 12, 2020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3200" dirty="0"/>
              <a:t>Inequality in the </a:t>
            </a:r>
            <a:r>
              <a:rPr lang="en-US" sz="3200" dirty="0" smtClean="0"/>
              <a:t>life-course </a:t>
            </a:r>
            <a:endParaRPr lang="nl-NL" dirty="0"/>
          </a:p>
          <a:p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Who grows up to become what?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655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err="1"/>
              <a:t>Key</a:t>
            </a:r>
            <a:r>
              <a:rPr lang="nl-NL" dirty="0"/>
              <a:t> </a:t>
            </a:r>
            <a:r>
              <a:rPr lang="nl-NL" dirty="0" err="1"/>
              <a:t>moments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life </a:t>
            </a:r>
            <a:r>
              <a:rPr lang="nl-NL" dirty="0" smtClean="0"/>
              <a:t>course </a:t>
            </a:r>
          </a:p>
          <a:p>
            <a:r>
              <a:rPr lang="nl-NL" dirty="0" err="1" smtClean="0"/>
              <a:t>Mechanisms</a:t>
            </a:r>
            <a:r>
              <a:rPr lang="nl-NL" dirty="0" smtClean="0"/>
              <a:t> in </a:t>
            </a:r>
            <a:r>
              <a:rPr lang="nl-NL" dirty="0" err="1" smtClean="0"/>
              <a:t>the</a:t>
            </a:r>
            <a:r>
              <a:rPr lang="nl-NL" dirty="0" smtClean="0"/>
              <a:t> transmission of </a:t>
            </a:r>
            <a:r>
              <a:rPr lang="nl-NL" dirty="0" err="1" smtClean="0"/>
              <a:t>intergenerational</a:t>
            </a:r>
            <a:r>
              <a:rPr lang="nl-NL" dirty="0" smtClean="0"/>
              <a:t> </a:t>
            </a:r>
            <a:r>
              <a:rPr lang="nl-NL" dirty="0" err="1" smtClean="0"/>
              <a:t>inequality</a:t>
            </a:r>
            <a:endParaRPr lang="nl-NL" dirty="0" smtClean="0"/>
          </a:p>
          <a:p>
            <a:r>
              <a:rPr lang="nl-NL" dirty="0" err="1" smtClean="0"/>
              <a:t>Economic</a:t>
            </a:r>
            <a:r>
              <a:rPr lang="nl-NL" dirty="0" smtClean="0"/>
              <a:t> </a:t>
            </a:r>
            <a:r>
              <a:rPr lang="nl-NL" dirty="0" err="1" smtClean="0"/>
              <a:t>capital</a:t>
            </a:r>
            <a:r>
              <a:rPr lang="nl-NL" dirty="0" smtClean="0"/>
              <a:t>: </a:t>
            </a:r>
            <a:r>
              <a:rPr lang="nl-NL" dirty="0" err="1" smtClean="0"/>
              <a:t>Growing</a:t>
            </a:r>
            <a:r>
              <a:rPr lang="nl-NL" dirty="0" smtClean="0"/>
              <a:t> up in </a:t>
            </a:r>
            <a:r>
              <a:rPr lang="nl-NL" dirty="0" err="1" smtClean="0"/>
              <a:t>poverty</a:t>
            </a:r>
            <a:endParaRPr lang="nl-NL" dirty="0" smtClean="0"/>
          </a:p>
          <a:p>
            <a:r>
              <a:rPr lang="nl-NL" dirty="0" err="1" smtClean="0"/>
              <a:t>Social</a:t>
            </a:r>
            <a:r>
              <a:rPr lang="nl-NL" dirty="0" smtClean="0"/>
              <a:t> </a:t>
            </a:r>
            <a:r>
              <a:rPr lang="nl-NL" dirty="0" err="1" smtClean="0"/>
              <a:t>capital</a:t>
            </a:r>
            <a:r>
              <a:rPr lang="nl-NL" dirty="0" smtClean="0"/>
              <a:t>: Family </a:t>
            </a:r>
            <a:r>
              <a:rPr lang="nl-NL" dirty="0" err="1" smtClean="0"/>
              <a:t>structures</a:t>
            </a:r>
            <a:endParaRPr lang="nl-NL" dirty="0" smtClean="0"/>
          </a:p>
          <a:p>
            <a:r>
              <a:rPr lang="nl-NL" dirty="0" smtClean="0"/>
              <a:t>Human </a:t>
            </a:r>
            <a:r>
              <a:rPr lang="nl-NL" dirty="0" err="1" smtClean="0"/>
              <a:t>capital</a:t>
            </a:r>
            <a:r>
              <a:rPr lang="nl-NL" dirty="0" smtClean="0"/>
              <a:t>: </a:t>
            </a:r>
            <a:r>
              <a:rPr lang="nl-NL" dirty="0" err="1" smtClean="0"/>
              <a:t>Parental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endParaRPr lang="nl-NL" dirty="0" smtClean="0"/>
          </a:p>
          <a:p>
            <a:r>
              <a:rPr lang="nl-NL" dirty="0" err="1" smtClean="0"/>
              <a:t>Cultural</a:t>
            </a:r>
            <a:r>
              <a:rPr lang="nl-NL" dirty="0" smtClean="0"/>
              <a:t> </a:t>
            </a:r>
            <a:r>
              <a:rPr lang="nl-NL" dirty="0" err="1" smtClean="0"/>
              <a:t>capital</a:t>
            </a:r>
            <a:r>
              <a:rPr lang="nl-NL" dirty="0" smtClean="0"/>
              <a:t>: elite </a:t>
            </a:r>
            <a:r>
              <a:rPr lang="nl-NL" dirty="0" err="1" smtClean="0"/>
              <a:t>behaviour</a:t>
            </a:r>
            <a:endParaRPr lang="nl-NL" dirty="0" smtClean="0"/>
          </a:p>
          <a:p>
            <a:r>
              <a:rPr lang="nl-NL" dirty="0" smtClean="0"/>
              <a:t>Time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asking</a:t>
            </a:r>
            <a:r>
              <a:rPr lang="nl-NL" dirty="0" smtClean="0"/>
              <a:t> </a:t>
            </a:r>
            <a:r>
              <a:rPr lang="nl-NL" dirty="0" err="1" smtClean="0"/>
              <a:t>questions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In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presentation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157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4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Key</a:t>
            </a:r>
            <a:r>
              <a:rPr lang="nl-NL" dirty="0" smtClean="0"/>
              <a:t> </a:t>
            </a:r>
            <a:r>
              <a:rPr lang="nl-NL" dirty="0" err="1" smtClean="0"/>
              <a:t>moments</a:t>
            </a:r>
            <a:r>
              <a:rPr lang="nl-NL" dirty="0" smtClean="0"/>
              <a:t> in </a:t>
            </a:r>
            <a:r>
              <a:rPr lang="nl-NL" dirty="0" err="1" smtClean="0"/>
              <a:t>the</a:t>
            </a:r>
            <a:r>
              <a:rPr lang="nl-NL" dirty="0" smtClean="0"/>
              <a:t> life-course</a:t>
            </a:r>
            <a:endParaRPr lang="nl-NL" dirty="0"/>
          </a:p>
        </p:txBody>
      </p:sp>
      <p:graphicFrame>
        <p:nvGraphicFramePr>
          <p:cNvPr id="9" name="Grafiek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4377873"/>
              </p:ext>
            </p:extLst>
          </p:nvPr>
        </p:nvGraphicFramePr>
        <p:xfrm>
          <a:off x="467544" y="987574"/>
          <a:ext cx="7632848" cy="3604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67544" y="4708252"/>
            <a:ext cx="6192688" cy="186574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761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r>
              <a:rPr kumimoji="0" lang="nl-NL" altLang="nl-NL" sz="9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altLang="nl-NL" sz="90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registries</a:t>
            </a:r>
            <a:r>
              <a:rPr kumimoji="0" lang="nl-NL" altLang="nl-NL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94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5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Intergenerational</a:t>
            </a:r>
            <a:r>
              <a:rPr lang="nl-NL" dirty="0" smtClean="0"/>
              <a:t> transmission of </a:t>
            </a:r>
            <a:r>
              <a:rPr lang="nl-NL" dirty="0" err="1" smtClean="0"/>
              <a:t>inequality</a:t>
            </a:r>
            <a:endParaRPr lang="nl-NL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94699662"/>
              </p:ext>
            </p:extLst>
          </p:nvPr>
        </p:nvGraphicFramePr>
        <p:xfrm>
          <a:off x="1524000" y="1203598"/>
          <a:ext cx="5568280" cy="340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297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6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/>
              <a:t>Growing</a:t>
            </a:r>
            <a:r>
              <a:rPr lang="nl-NL" dirty="0"/>
              <a:t> up in </a:t>
            </a:r>
            <a:r>
              <a:rPr lang="nl-NL" dirty="0" err="1"/>
              <a:t>poverty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67544" y="4708252"/>
            <a:ext cx="76328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Union Statistics on Income and Living Conditions (EU-SILC)</a:t>
            </a:r>
            <a:endParaRPr lang="nl-NL" sz="9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Grafiek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00042"/>
              </p:ext>
            </p:extLst>
          </p:nvPr>
        </p:nvGraphicFramePr>
        <p:xfrm>
          <a:off x="467544" y="843558"/>
          <a:ext cx="783295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55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7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Growing</a:t>
            </a:r>
            <a:r>
              <a:rPr lang="nl-NL" dirty="0" smtClean="0"/>
              <a:t> up in </a:t>
            </a:r>
            <a:r>
              <a:rPr lang="nl-NL" dirty="0" err="1" smtClean="0"/>
              <a:t>poverty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467544" y="4708252"/>
            <a:ext cx="76328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Union Statistics on Income and Living Conditions (EU-SILC)</a:t>
            </a:r>
            <a:endParaRPr lang="nl-NL" sz="9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afiek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7110"/>
              </p:ext>
            </p:extLst>
          </p:nvPr>
        </p:nvGraphicFramePr>
        <p:xfrm>
          <a:off x="467544" y="843558"/>
          <a:ext cx="7832950" cy="3864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60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8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7544" y="483554"/>
            <a:ext cx="7632848" cy="504056"/>
          </a:xfrm>
        </p:spPr>
        <p:txBody>
          <a:bodyPr/>
          <a:lstStyle/>
          <a:p>
            <a:r>
              <a:rPr lang="nl-NL" dirty="0" err="1" smtClean="0"/>
              <a:t>Consequences</a:t>
            </a:r>
            <a:r>
              <a:rPr lang="nl-NL" dirty="0" smtClean="0"/>
              <a:t> of </a:t>
            </a:r>
            <a:r>
              <a:rPr lang="nl-NL" dirty="0" err="1" smtClean="0"/>
              <a:t>poverty</a:t>
            </a:r>
            <a:endParaRPr lang="nl-NL" dirty="0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544597"/>
              </p:ext>
            </p:extLst>
          </p:nvPr>
        </p:nvGraphicFramePr>
        <p:xfrm>
          <a:off x="467544" y="1059582"/>
          <a:ext cx="7832950" cy="3648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611560" y="4708252"/>
            <a:ext cx="76328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9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Union Statistics on Income and Living Conditions (EU-SILC)</a:t>
            </a:r>
            <a:endParaRPr lang="nl-NL" sz="9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9</a:t>
            </a:fld>
            <a:endParaRPr lang="nl-NL" sz="12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Disadvantaged</a:t>
            </a:r>
            <a:r>
              <a:rPr lang="nl-NL" dirty="0" smtClean="0"/>
              <a:t> at </a:t>
            </a:r>
            <a:r>
              <a:rPr lang="nl-NL" dirty="0" err="1" smtClean="0"/>
              <a:t>birth</a:t>
            </a:r>
            <a:r>
              <a:rPr lang="nl-NL" dirty="0" smtClean="0"/>
              <a:t>?</a:t>
            </a:r>
            <a:endParaRPr lang="nl-NL" dirty="0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193180"/>
              </p:ext>
            </p:extLst>
          </p:nvPr>
        </p:nvGraphicFramePr>
        <p:xfrm>
          <a:off x="611560" y="987574"/>
          <a:ext cx="7488831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7544" y="4708252"/>
            <a:ext cx="6192688" cy="186574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761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r>
              <a:rPr kumimoji="0" lang="nl-NL" altLang="nl-NL" sz="9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altLang="nl-NL" sz="90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altLang="nl-NL" sz="9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registries</a:t>
            </a:r>
            <a:r>
              <a:rPr kumimoji="0" lang="nl-NL" altLang="nl-NL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37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S Powerpoint sjabloon.potx" id="{3F84EC74-2453-4463-BD10-B2CF18A54BA4}" vid="{0E4E9784-1400-4F35-9B79-2A92AF0134E7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CBS Powerpoint sjabloon</Template>
  <TotalTime>0</TotalTime>
  <Words>317</Words>
  <Application>Microsoft Office PowerPoint</Application>
  <PresentationFormat>Diavoorstelling (16:9)</PresentationFormat>
  <Paragraphs>93</Paragraphs>
  <Slides>13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1_Aangepast 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CBS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Traag, T. (Tanja)</dc:creator>
  <cp:lastModifiedBy>Traag, T. (Tanja)</cp:lastModifiedBy>
  <cp:revision>167</cp:revision>
  <cp:lastPrinted>2020-10-19T06:34:29Z</cp:lastPrinted>
  <dcterms:created xsi:type="dcterms:W3CDTF">2020-10-16T06:44:30Z</dcterms:created>
  <dcterms:modified xsi:type="dcterms:W3CDTF">2020-11-27T07:42:47Z</dcterms:modified>
</cp:coreProperties>
</file>