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9" r:id="rId4"/>
    <p:sldId id="258" r:id="rId5"/>
    <p:sldId id="260" r:id="rId6"/>
    <p:sldId id="261" r:id="rId7"/>
    <p:sldId id="267" r:id="rId8"/>
    <p:sldId id="278" r:id="rId9"/>
    <p:sldId id="266" r:id="rId10"/>
    <p:sldId id="273" r:id="rId11"/>
    <p:sldId id="263" r:id="rId12"/>
    <p:sldId id="269" r:id="rId13"/>
    <p:sldId id="271" r:id="rId14"/>
    <p:sldId id="272" r:id="rId15"/>
    <p:sldId id="268" r:id="rId16"/>
    <p:sldId id="26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muns\AppData\Local\Packages\Microsoft.MicrosoftEdge_8wekyb3d8bbwe\TempState\Downloads\Welvaart__grenzen_van_10__groepen_inkomen___vermogen_09112020_100218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Sander\TiU4\CBS\output20200501\figure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Sander\TiU4\Verslag\ESB20201016_Muns_VanVuure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5"/>
          <c:order val="1"/>
          <c:tx>
            <c:strRef>
              <c:f>Welvaart__grenzen_van_10__groep!$M$20</c:f>
              <c:strCache>
                <c:ptCount val="1"/>
                <c:pt idx="0">
                  <c:v>2018 (inkomen uit arbeid en eigen onderneming)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Welvaart__grenzen_van_10__groep!$D$4:$L$4</c:f>
              <c:numCache>
                <c:formatCode>General</c:formatCode>
                <c:ptCount val="8"/>
                <c:pt idx="0">
                  <c:v>10</c:v>
                </c:pt>
                <c:pt idx="1">
                  <c:v>20</c:v>
                </c:pt>
                <c:pt idx="2">
                  <c:v>40</c:v>
                </c:pt>
                <c:pt idx="3">
                  <c:v>50</c:v>
                </c:pt>
                <c:pt idx="4">
                  <c:v>60</c:v>
                </c:pt>
                <c:pt idx="5">
                  <c:v>70</c:v>
                </c:pt>
                <c:pt idx="6">
                  <c:v>80</c:v>
                </c:pt>
                <c:pt idx="7">
                  <c:v>90</c:v>
                </c:pt>
              </c:numCache>
              <c:extLst/>
            </c:numRef>
          </c:cat>
          <c:val>
            <c:numRef>
              <c:f>Welvaart__grenzen_van_10__groep!$D$20:$L$20</c:f>
              <c:numCache>
                <c:formatCode>General</c:formatCode>
                <c:ptCount val="8"/>
                <c:pt idx="0">
                  <c:v>0</c:v>
                </c:pt>
                <c:pt idx="1">
                  <c:v>2.2000000000000002</c:v>
                </c:pt>
                <c:pt idx="2">
                  <c:v>19.100000000000001</c:v>
                </c:pt>
                <c:pt idx="3">
                  <c:v>37.5</c:v>
                </c:pt>
                <c:pt idx="4">
                  <c:v>54.4</c:v>
                </c:pt>
                <c:pt idx="5">
                  <c:v>72.3</c:v>
                </c:pt>
                <c:pt idx="6">
                  <c:v>93.3</c:v>
                </c:pt>
                <c:pt idx="7">
                  <c:v>125.4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7058-46F2-9F9E-627744F1BC24}"/>
            </c:ext>
          </c:extLst>
        </c:ser>
        <c:ser>
          <c:idx val="7"/>
          <c:order val="3"/>
          <c:tx>
            <c:strRef>
              <c:f>Welvaart__grenzen_van_10__groep!$M$12</c:f>
              <c:strCache>
                <c:ptCount val="1"/>
                <c:pt idx="0">
                  <c:v>2018 (besteedbaar inkomen)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Welvaart__grenzen_van_10__groep!$D$4:$L$4</c:f>
              <c:numCache>
                <c:formatCode>General</c:formatCode>
                <c:ptCount val="8"/>
                <c:pt idx="0">
                  <c:v>10</c:v>
                </c:pt>
                <c:pt idx="1">
                  <c:v>20</c:v>
                </c:pt>
                <c:pt idx="2">
                  <c:v>40</c:v>
                </c:pt>
                <c:pt idx="3">
                  <c:v>50</c:v>
                </c:pt>
                <c:pt idx="4">
                  <c:v>60</c:v>
                </c:pt>
                <c:pt idx="5">
                  <c:v>70</c:v>
                </c:pt>
                <c:pt idx="6">
                  <c:v>80</c:v>
                </c:pt>
                <c:pt idx="7">
                  <c:v>90</c:v>
                </c:pt>
              </c:numCache>
              <c:extLst/>
            </c:numRef>
          </c:cat>
          <c:val>
            <c:numRef>
              <c:f>Welvaart__grenzen_van_10__groep!$D$12:$L$12</c:f>
              <c:numCache>
                <c:formatCode>General</c:formatCode>
                <c:ptCount val="8"/>
                <c:pt idx="0">
                  <c:v>15.4</c:v>
                </c:pt>
                <c:pt idx="1">
                  <c:v>20.2</c:v>
                </c:pt>
                <c:pt idx="2">
                  <c:v>29.4</c:v>
                </c:pt>
                <c:pt idx="3">
                  <c:v>34.9</c:v>
                </c:pt>
                <c:pt idx="4">
                  <c:v>41.8</c:v>
                </c:pt>
                <c:pt idx="5">
                  <c:v>49.6</c:v>
                </c:pt>
                <c:pt idx="6">
                  <c:v>58.9</c:v>
                </c:pt>
                <c:pt idx="7">
                  <c:v>73.8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7058-46F2-9F9E-627744F1BC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5865984"/>
        <c:axId val="255859424"/>
        <c:extLst>
          <c:ext xmlns:c15="http://schemas.microsoft.com/office/drawing/2012/chart" uri="{02D57815-91ED-43cb-92C2-25804820EDAC}">
            <c15:filteredLineSeries>
              <c15:ser>
                <c:idx val="8"/>
                <c:order val="0"/>
                <c:tx>
                  <c:strRef>
                    <c:extLst>
                      <c:ext uri="{02D57815-91ED-43cb-92C2-25804820EDAC}">
                        <c15:formulaRef>
                          <c15:sqref>Welvaart__grenzen_van_10__groep!$M$13</c15:sqref>
                        </c15:formulaRef>
                      </c:ext>
                    </c:extLst>
                    <c:strCache>
                      <c:ptCount val="1"/>
                      <c:pt idx="0">
                        <c:v>2011 (inkomen uit arbeid en eigen onderneming)</c:v>
                      </c:pt>
                    </c:strCache>
                  </c:strRef>
                </c:tx>
                <c:spPr>
                  <a:ln w="28575" cap="rnd">
                    <a:solidFill>
                      <a:srgbClr val="0070C0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Welvaart__grenzen_van_10__groep!$D$4:$L$4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10</c:v>
                      </c:pt>
                      <c:pt idx="1">
                        <c:v>20</c:v>
                      </c:pt>
                      <c:pt idx="2">
                        <c:v>40</c:v>
                      </c:pt>
                      <c:pt idx="3">
                        <c:v>50</c:v>
                      </c:pt>
                      <c:pt idx="4">
                        <c:v>60</c:v>
                      </c:pt>
                      <c:pt idx="5">
                        <c:v>70</c:v>
                      </c:pt>
                      <c:pt idx="6">
                        <c:v>80</c:v>
                      </c:pt>
                      <c:pt idx="7">
                        <c:v>90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Welvaart__grenzen_van_10__groep!$D$13:$L$13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1.6</c:v>
                      </c:pt>
                      <c:pt idx="2">
                        <c:v>18.2</c:v>
                      </c:pt>
                      <c:pt idx="3">
                        <c:v>34.9</c:v>
                      </c:pt>
                      <c:pt idx="4">
                        <c:v>49</c:v>
                      </c:pt>
                      <c:pt idx="5">
                        <c:v>63.6</c:v>
                      </c:pt>
                      <c:pt idx="6">
                        <c:v>81.099999999999994</c:v>
                      </c:pt>
                      <c:pt idx="7">
                        <c:v>108.3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7058-46F2-9F9E-627744F1BC24}"/>
                  </c:ext>
                </c:extLst>
              </c15:ser>
            </c15:filteredLineSeries>
            <c15:filteredLineSeries>
              <c15:ser>
                <c:idx val="0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Welvaart__grenzen_van_10__groep!$M$5</c15:sqref>
                        </c15:formulaRef>
                      </c:ext>
                    </c:extLst>
                    <c:strCache>
                      <c:ptCount val="1"/>
                      <c:pt idx="0">
                        <c:v>2011 (besteedbaar inkomen)</c:v>
                      </c:pt>
                    </c:strCache>
                  </c:strRef>
                </c:tx>
                <c:spPr>
                  <a:ln w="28575" cap="rnd">
                    <a:solidFill>
                      <a:srgbClr val="0070C0"/>
                    </a:solidFill>
                    <a:prstDash val="sys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Welvaart__grenzen_van_10__groep!$D$4:$L$4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10</c:v>
                      </c:pt>
                      <c:pt idx="1">
                        <c:v>20</c:v>
                      </c:pt>
                      <c:pt idx="2">
                        <c:v>40</c:v>
                      </c:pt>
                      <c:pt idx="3">
                        <c:v>50</c:v>
                      </c:pt>
                      <c:pt idx="4">
                        <c:v>60</c:v>
                      </c:pt>
                      <c:pt idx="5">
                        <c:v>70</c:v>
                      </c:pt>
                      <c:pt idx="6">
                        <c:v>80</c:v>
                      </c:pt>
                      <c:pt idx="7">
                        <c:v>90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Welvaart__grenzen_van_10__groep!$D$5:$L$5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13.7</c:v>
                      </c:pt>
                      <c:pt idx="1">
                        <c:v>18.100000000000001</c:v>
                      </c:pt>
                      <c:pt idx="2">
                        <c:v>26.4</c:v>
                      </c:pt>
                      <c:pt idx="3">
                        <c:v>31.3</c:v>
                      </c:pt>
                      <c:pt idx="4">
                        <c:v>36.9</c:v>
                      </c:pt>
                      <c:pt idx="5">
                        <c:v>42.9</c:v>
                      </c:pt>
                      <c:pt idx="6">
                        <c:v>50.7</c:v>
                      </c:pt>
                      <c:pt idx="7">
                        <c:v>63.4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7058-46F2-9F9E-627744F1BC24}"/>
                  </c:ext>
                </c:extLst>
              </c15:ser>
            </c15:filteredLineSeries>
            <c15:filteredLineSeries>
              <c15:ser>
                <c:idx val="1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Welvaart__grenzen_van_10__groep!$B$6</c15:sqref>
                        </c15:formulaRef>
                      </c:ext>
                    </c:extLst>
                    <c:strCache>
                      <c:ptCount val="1"/>
                      <c:pt idx="0">
                        <c:v>2012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Welvaart__grenzen_van_10__groep!$D$4:$L$4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10</c:v>
                      </c:pt>
                      <c:pt idx="1">
                        <c:v>20</c:v>
                      </c:pt>
                      <c:pt idx="2">
                        <c:v>40</c:v>
                      </c:pt>
                      <c:pt idx="3">
                        <c:v>50</c:v>
                      </c:pt>
                      <c:pt idx="4">
                        <c:v>60</c:v>
                      </c:pt>
                      <c:pt idx="5">
                        <c:v>70</c:v>
                      </c:pt>
                      <c:pt idx="6">
                        <c:v>80</c:v>
                      </c:pt>
                      <c:pt idx="7">
                        <c:v>90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Welvaart__grenzen_van_10__groep!$D$6:$L$6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13.7</c:v>
                      </c:pt>
                      <c:pt idx="1">
                        <c:v>18.100000000000001</c:v>
                      </c:pt>
                      <c:pt idx="2">
                        <c:v>26.5</c:v>
                      </c:pt>
                      <c:pt idx="3">
                        <c:v>31.4</c:v>
                      </c:pt>
                      <c:pt idx="4">
                        <c:v>36.9</c:v>
                      </c:pt>
                      <c:pt idx="5">
                        <c:v>43.1</c:v>
                      </c:pt>
                      <c:pt idx="6">
                        <c:v>50.9</c:v>
                      </c:pt>
                      <c:pt idx="7">
                        <c:v>63.7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7058-46F2-9F9E-627744F1BC24}"/>
                  </c:ext>
                </c:extLst>
              </c15:ser>
            </c15:filteredLineSeries>
            <c15:filteredLineSeries>
              <c15:ser>
                <c:idx val="2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Welvaart__grenzen_van_10__groep!$B$7</c15:sqref>
                        </c15:formulaRef>
                      </c:ext>
                    </c:extLst>
                    <c:strCache>
                      <c:ptCount val="1"/>
                      <c:pt idx="0">
                        <c:v>2013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Welvaart__grenzen_van_10__groep!$D$4:$L$4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10</c:v>
                      </c:pt>
                      <c:pt idx="1">
                        <c:v>20</c:v>
                      </c:pt>
                      <c:pt idx="2">
                        <c:v>40</c:v>
                      </c:pt>
                      <c:pt idx="3">
                        <c:v>50</c:v>
                      </c:pt>
                      <c:pt idx="4">
                        <c:v>60</c:v>
                      </c:pt>
                      <c:pt idx="5">
                        <c:v>70</c:v>
                      </c:pt>
                      <c:pt idx="6">
                        <c:v>80</c:v>
                      </c:pt>
                      <c:pt idx="7">
                        <c:v>90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Welvaart__grenzen_van_10__groep!$D$7:$L$7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13.7</c:v>
                      </c:pt>
                      <c:pt idx="1">
                        <c:v>18.100000000000001</c:v>
                      </c:pt>
                      <c:pt idx="2">
                        <c:v>26.5</c:v>
                      </c:pt>
                      <c:pt idx="3">
                        <c:v>31.4</c:v>
                      </c:pt>
                      <c:pt idx="4">
                        <c:v>37.1</c:v>
                      </c:pt>
                      <c:pt idx="5">
                        <c:v>43.5</c:v>
                      </c:pt>
                      <c:pt idx="6">
                        <c:v>51.5</c:v>
                      </c:pt>
                      <c:pt idx="7">
                        <c:v>64.5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7058-46F2-9F9E-627744F1BC24}"/>
                  </c:ext>
                </c:extLst>
              </c15:ser>
            </c15:filteredLineSeries>
            <c15:filteredLineSeries>
              <c15:ser>
                <c:idx val="3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Welvaart__grenzen_van_10__groep!$B$8</c15:sqref>
                        </c15:formulaRef>
                      </c:ext>
                    </c:extLst>
                    <c:strCache>
                      <c:ptCount val="1"/>
                      <c:pt idx="0">
                        <c:v>2014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Welvaart__grenzen_van_10__groep!$D$4:$L$4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10</c:v>
                      </c:pt>
                      <c:pt idx="1">
                        <c:v>20</c:v>
                      </c:pt>
                      <c:pt idx="2">
                        <c:v>40</c:v>
                      </c:pt>
                      <c:pt idx="3">
                        <c:v>50</c:v>
                      </c:pt>
                      <c:pt idx="4">
                        <c:v>60</c:v>
                      </c:pt>
                      <c:pt idx="5">
                        <c:v>70</c:v>
                      </c:pt>
                      <c:pt idx="6">
                        <c:v>80</c:v>
                      </c:pt>
                      <c:pt idx="7">
                        <c:v>90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Welvaart__grenzen_van_10__groep!$D$8:$L$8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14.2</c:v>
                      </c:pt>
                      <c:pt idx="1">
                        <c:v>18.7</c:v>
                      </c:pt>
                      <c:pt idx="2">
                        <c:v>27.2</c:v>
                      </c:pt>
                      <c:pt idx="3">
                        <c:v>32.200000000000003</c:v>
                      </c:pt>
                      <c:pt idx="4">
                        <c:v>38.1</c:v>
                      </c:pt>
                      <c:pt idx="5">
                        <c:v>44.8</c:v>
                      </c:pt>
                      <c:pt idx="6">
                        <c:v>53.1</c:v>
                      </c:pt>
                      <c:pt idx="7">
                        <c:v>66.7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7058-46F2-9F9E-627744F1BC24}"/>
                  </c:ext>
                </c:extLst>
              </c15:ser>
            </c15:filteredLineSeries>
            <c15:filteredLineSeries>
              <c15:ser>
                <c:idx val="4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Welvaart__grenzen_van_10__groep!$B$9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Welvaart__grenzen_van_10__groep!$D$4:$L$4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10</c:v>
                      </c:pt>
                      <c:pt idx="1">
                        <c:v>20</c:v>
                      </c:pt>
                      <c:pt idx="2">
                        <c:v>40</c:v>
                      </c:pt>
                      <c:pt idx="3">
                        <c:v>50</c:v>
                      </c:pt>
                      <c:pt idx="4">
                        <c:v>60</c:v>
                      </c:pt>
                      <c:pt idx="5">
                        <c:v>70</c:v>
                      </c:pt>
                      <c:pt idx="6">
                        <c:v>80</c:v>
                      </c:pt>
                      <c:pt idx="7">
                        <c:v>90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Welvaart__grenzen_van_10__groep!$D$9:$L$9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14.4</c:v>
                      </c:pt>
                      <c:pt idx="1">
                        <c:v>18.8</c:v>
                      </c:pt>
                      <c:pt idx="2">
                        <c:v>27.4</c:v>
                      </c:pt>
                      <c:pt idx="3">
                        <c:v>32.5</c:v>
                      </c:pt>
                      <c:pt idx="4">
                        <c:v>38.6</c:v>
                      </c:pt>
                      <c:pt idx="5">
                        <c:v>45.5</c:v>
                      </c:pt>
                      <c:pt idx="6">
                        <c:v>54</c:v>
                      </c:pt>
                      <c:pt idx="7">
                        <c:v>67.5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7058-46F2-9F9E-627744F1BC24}"/>
                  </c:ext>
                </c:extLst>
              </c15:ser>
            </c15:filteredLineSeries>
            <c15:filteredLineSeries>
              <c15:ser>
                <c:idx val="5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Welvaart__grenzen_van_10__groep!$B$10</c15:sqref>
                        </c15:formulaRef>
                      </c:ext>
                    </c:extLst>
                    <c:strCache>
                      <c:ptCount val="1"/>
                      <c:pt idx="0">
                        <c:v>2016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Welvaart__grenzen_van_10__groep!$D$4:$L$4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10</c:v>
                      </c:pt>
                      <c:pt idx="1">
                        <c:v>20</c:v>
                      </c:pt>
                      <c:pt idx="2">
                        <c:v>40</c:v>
                      </c:pt>
                      <c:pt idx="3">
                        <c:v>50</c:v>
                      </c:pt>
                      <c:pt idx="4">
                        <c:v>60</c:v>
                      </c:pt>
                      <c:pt idx="5">
                        <c:v>70</c:v>
                      </c:pt>
                      <c:pt idx="6">
                        <c:v>80</c:v>
                      </c:pt>
                      <c:pt idx="7">
                        <c:v>90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Welvaart__grenzen_van_10__groep!$D$10:$L$10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14.8</c:v>
                      </c:pt>
                      <c:pt idx="1">
                        <c:v>19.399999999999999</c:v>
                      </c:pt>
                      <c:pt idx="2">
                        <c:v>28.2</c:v>
                      </c:pt>
                      <c:pt idx="3">
                        <c:v>33.4</c:v>
                      </c:pt>
                      <c:pt idx="4">
                        <c:v>39.9</c:v>
                      </c:pt>
                      <c:pt idx="5">
                        <c:v>47.3</c:v>
                      </c:pt>
                      <c:pt idx="6">
                        <c:v>56.2</c:v>
                      </c:pt>
                      <c:pt idx="7">
                        <c:v>70.400000000000006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7058-46F2-9F9E-627744F1BC24}"/>
                  </c:ext>
                </c:extLst>
              </c15:ser>
            </c15:filteredLineSeries>
            <c15:filteredLineSeries>
              <c15:ser>
                <c:idx val="6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Welvaart__grenzen_van_10__groep!$B$11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Welvaart__grenzen_van_10__groep!$D$4:$L$4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10</c:v>
                      </c:pt>
                      <c:pt idx="1">
                        <c:v>20</c:v>
                      </c:pt>
                      <c:pt idx="2">
                        <c:v>40</c:v>
                      </c:pt>
                      <c:pt idx="3">
                        <c:v>50</c:v>
                      </c:pt>
                      <c:pt idx="4">
                        <c:v>60</c:v>
                      </c:pt>
                      <c:pt idx="5">
                        <c:v>70</c:v>
                      </c:pt>
                      <c:pt idx="6">
                        <c:v>80</c:v>
                      </c:pt>
                      <c:pt idx="7">
                        <c:v>90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Welvaart__grenzen_van_10__groep!$D$11:$L$11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15.1</c:v>
                      </c:pt>
                      <c:pt idx="1">
                        <c:v>19.8</c:v>
                      </c:pt>
                      <c:pt idx="2">
                        <c:v>28.8</c:v>
                      </c:pt>
                      <c:pt idx="3">
                        <c:v>34.1</c:v>
                      </c:pt>
                      <c:pt idx="4">
                        <c:v>40.799999999999997</c:v>
                      </c:pt>
                      <c:pt idx="5">
                        <c:v>48.4</c:v>
                      </c:pt>
                      <c:pt idx="6">
                        <c:v>57.6</c:v>
                      </c:pt>
                      <c:pt idx="7">
                        <c:v>72.400000000000006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7058-46F2-9F9E-627744F1BC24}"/>
                  </c:ext>
                </c:extLst>
              </c15:ser>
            </c15:filteredLineSeries>
            <c15:filteredLineSeries>
              <c15:ser>
                <c:idx val="9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Welvaart__grenzen_van_10__groep!$B$14</c15:sqref>
                        </c15:formulaRef>
                      </c:ext>
                    </c:extLst>
                    <c:strCache>
                      <c:ptCount val="1"/>
                      <c:pt idx="0">
                        <c:v>2012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Welvaart__grenzen_van_10__groep!$D$4:$L$4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10</c:v>
                      </c:pt>
                      <c:pt idx="1">
                        <c:v>20</c:v>
                      </c:pt>
                      <c:pt idx="2">
                        <c:v>40</c:v>
                      </c:pt>
                      <c:pt idx="3">
                        <c:v>50</c:v>
                      </c:pt>
                      <c:pt idx="4">
                        <c:v>60</c:v>
                      </c:pt>
                      <c:pt idx="5">
                        <c:v>70</c:v>
                      </c:pt>
                      <c:pt idx="6">
                        <c:v>80</c:v>
                      </c:pt>
                      <c:pt idx="7">
                        <c:v>90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Welvaart__grenzen_van_10__groep!$D$14:$L$14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1.5</c:v>
                      </c:pt>
                      <c:pt idx="2">
                        <c:v>17.2</c:v>
                      </c:pt>
                      <c:pt idx="3">
                        <c:v>34.1</c:v>
                      </c:pt>
                      <c:pt idx="4">
                        <c:v>48.8</c:v>
                      </c:pt>
                      <c:pt idx="5">
                        <c:v>64.099999999999994</c:v>
                      </c:pt>
                      <c:pt idx="6">
                        <c:v>82.5</c:v>
                      </c:pt>
                      <c:pt idx="7">
                        <c:v>110.7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7058-46F2-9F9E-627744F1BC24}"/>
                  </c:ext>
                </c:extLst>
              </c15:ser>
            </c15:filteredLineSeries>
            <c15:filteredLineSeries>
              <c15:ser>
                <c:idx val="10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Welvaart__grenzen_van_10__groep!$B$15</c15:sqref>
                        </c15:formulaRef>
                      </c:ext>
                    </c:extLst>
                    <c:strCache>
                      <c:ptCount val="1"/>
                      <c:pt idx="0">
                        <c:v>2013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Welvaart__grenzen_van_10__groep!$D$4:$L$4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10</c:v>
                      </c:pt>
                      <c:pt idx="1">
                        <c:v>20</c:v>
                      </c:pt>
                      <c:pt idx="2">
                        <c:v>40</c:v>
                      </c:pt>
                      <c:pt idx="3">
                        <c:v>50</c:v>
                      </c:pt>
                      <c:pt idx="4">
                        <c:v>60</c:v>
                      </c:pt>
                      <c:pt idx="5">
                        <c:v>70</c:v>
                      </c:pt>
                      <c:pt idx="6">
                        <c:v>80</c:v>
                      </c:pt>
                      <c:pt idx="7">
                        <c:v>90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Welvaart__grenzen_van_10__groep!$D$15:$L$15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1.4</c:v>
                      </c:pt>
                      <c:pt idx="2">
                        <c:v>16.100000000000001</c:v>
                      </c:pt>
                      <c:pt idx="3">
                        <c:v>33.299999999999997</c:v>
                      </c:pt>
                      <c:pt idx="4">
                        <c:v>48.5</c:v>
                      </c:pt>
                      <c:pt idx="5">
                        <c:v>64.099999999999994</c:v>
                      </c:pt>
                      <c:pt idx="6">
                        <c:v>82.9</c:v>
                      </c:pt>
                      <c:pt idx="7">
                        <c:v>111.6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7058-46F2-9F9E-627744F1BC24}"/>
                  </c:ext>
                </c:extLst>
              </c15:ser>
            </c15:filteredLineSeries>
            <c15:filteredLineSeries>
              <c15:ser>
                <c:idx val="11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Welvaart__grenzen_van_10__groep!$B$16</c15:sqref>
                        </c15:formulaRef>
                      </c:ext>
                    </c:extLst>
                    <c:strCache>
                      <c:ptCount val="1"/>
                      <c:pt idx="0">
                        <c:v>2014</c:v>
                      </c:pt>
                    </c:strCache>
                  </c:strRef>
                </c:tx>
                <c:spPr>
                  <a:ln w="28575" cap="rnd">
                    <a:solidFill>
                      <a:schemeClr val="accent6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Welvaart__grenzen_van_10__groep!$D$4:$L$4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10</c:v>
                      </c:pt>
                      <c:pt idx="1">
                        <c:v>20</c:v>
                      </c:pt>
                      <c:pt idx="2">
                        <c:v>40</c:v>
                      </c:pt>
                      <c:pt idx="3">
                        <c:v>50</c:v>
                      </c:pt>
                      <c:pt idx="4">
                        <c:v>60</c:v>
                      </c:pt>
                      <c:pt idx="5">
                        <c:v>70</c:v>
                      </c:pt>
                      <c:pt idx="6">
                        <c:v>80</c:v>
                      </c:pt>
                      <c:pt idx="7">
                        <c:v>90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Welvaart__grenzen_van_10__groep!$D$16:$L$16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1.4</c:v>
                      </c:pt>
                      <c:pt idx="2">
                        <c:v>16</c:v>
                      </c:pt>
                      <c:pt idx="3">
                        <c:v>33.700000000000003</c:v>
                      </c:pt>
                      <c:pt idx="4">
                        <c:v>49.3</c:v>
                      </c:pt>
                      <c:pt idx="5">
                        <c:v>65.400000000000006</c:v>
                      </c:pt>
                      <c:pt idx="6">
                        <c:v>84.9</c:v>
                      </c:pt>
                      <c:pt idx="7">
                        <c:v>115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7058-46F2-9F9E-627744F1BC24}"/>
                  </c:ext>
                </c:extLst>
              </c15:ser>
            </c15:filteredLineSeries>
            <c15:filteredLineSeries>
              <c15:ser>
                <c:idx val="12"/>
                <c:order val="1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Welvaart__grenzen_van_10__groep!$B$17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Welvaart__grenzen_van_10__groep!$D$4:$L$4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10</c:v>
                      </c:pt>
                      <c:pt idx="1">
                        <c:v>20</c:v>
                      </c:pt>
                      <c:pt idx="2">
                        <c:v>40</c:v>
                      </c:pt>
                      <c:pt idx="3">
                        <c:v>50</c:v>
                      </c:pt>
                      <c:pt idx="4">
                        <c:v>60</c:v>
                      </c:pt>
                      <c:pt idx="5">
                        <c:v>70</c:v>
                      </c:pt>
                      <c:pt idx="6">
                        <c:v>80</c:v>
                      </c:pt>
                      <c:pt idx="7">
                        <c:v>90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Welvaart__grenzen_van_10__groep!$D$17:$L$17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1.3</c:v>
                      </c:pt>
                      <c:pt idx="2">
                        <c:v>15.8</c:v>
                      </c:pt>
                      <c:pt idx="3">
                        <c:v>33.4</c:v>
                      </c:pt>
                      <c:pt idx="4">
                        <c:v>49.1</c:v>
                      </c:pt>
                      <c:pt idx="5">
                        <c:v>65.2</c:v>
                      </c:pt>
                      <c:pt idx="6">
                        <c:v>84.6</c:v>
                      </c:pt>
                      <c:pt idx="7">
                        <c:v>114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7058-46F2-9F9E-627744F1BC24}"/>
                  </c:ext>
                </c:extLst>
              </c15:ser>
            </c15:filteredLineSeries>
            <c15:filteredLineSeries>
              <c15:ser>
                <c:idx val="13"/>
                <c:order val="1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Welvaart__grenzen_van_10__groep!$B$18</c15:sqref>
                        </c15:formulaRef>
                      </c:ext>
                    </c:extLst>
                    <c:strCache>
                      <c:ptCount val="1"/>
                      <c:pt idx="0">
                        <c:v>2016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Welvaart__grenzen_van_10__groep!$D$4:$L$4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10</c:v>
                      </c:pt>
                      <c:pt idx="1">
                        <c:v>20</c:v>
                      </c:pt>
                      <c:pt idx="2">
                        <c:v>40</c:v>
                      </c:pt>
                      <c:pt idx="3">
                        <c:v>50</c:v>
                      </c:pt>
                      <c:pt idx="4">
                        <c:v>60</c:v>
                      </c:pt>
                      <c:pt idx="5">
                        <c:v>70</c:v>
                      </c:pt>
                      <c:pt idx="6">
                        <c:v>80</c:v>
                      </c:pt>
                      <c:pt idx="7">
                        <c:v>90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Welvaart__grenzen_van_10__groep!$D$18:$L$18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1.4</c:v>
                      </c:pt>
                      <c:pt idx="2">
                        <c:v>16.5</c:v>
                      </c:pt>
                      <c:pt idx="3">
                        <c:v>34.4</c:v>
                      </c:pt>
                      <c:pt idx="4">
                        <c:v>50.5</c:v>
                      </c:pt>
                      <c:pt idx="5">
                        <c:v>67.2</c:v>
                      </c:pt>
                      <c:pt idx="6">
                        <c:v>87.2</c:v>
                      </c:pt>
                      <c:pt idx="7">
                        <c:v>117.6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7058-46F2-9F9E-627744F1BC24}"/>
                  </c:ext>
                </c:extLst>
              </c15:ser>
            </c15:filteredLineSeries>
            <c15:filteredLineSeries>
              <c15:ser>
                <c:idx val="14"/>
                <c:order val="1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Welvaart__grenzen_van_10__groep!$B$19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Welvaart__grenzen_van_10__groep!$D$4:$L$4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10</c:v>
                      </c:pt>
                      <c:pt idx="1">
                        <c:v>20</c:v>
                      </c:pt>
                      <c:pt idx="2">
                        <c:v>40</c:v>
                      </c:pt>
                      <c:pt idx="3">
                        <c:v>50</c:v>
                      </c:pt>
                      <c:pt idx="4">
                        <c:v>60</c:v>
                      </c:pt>
                      <c:pt idx="5">
                        <c:v>70</c:v>
                      </c:pt>
                      <c:pt idx="6">
                        <c:v>80</c:v>
                      </c:pt>
                      <c:pt idx="7">
                        <c:v>90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Welvaart__grenzen_van_10__groep!$D$19:$L$19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1.6</c:v>
                      </c:pt>
                      <c:pt idx="2">
                        <c:v>17.5</c:v>
                      </c:pt>
                      <c:pt idx="3">
                        <c:v>35.799999999999997</c:v>
                      </c:pt>
                      <c:pt idx="4">
                        <c:v>52.4</c:v>
                      </c:pt>
                      <c:pt idx="5">
                        <c:v>69.7</c:v>
                      </c:pt>
                      <c:pt idx="6">
                        <c:v>90.3</c:v>
                      </c:pt>
                      <c:pt idx="7">
                        <c:v>121.6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F-7058-46F2-9F9E-627744F1BC24}"/>
                  </c:ext>
                </c:extLst>
              </c15:ser>
            </c15:filteredLineSeries>
          </c:ext>
        </c:extLst>
      </c:lineChart>
      <c:catAx>
        <c:axId val="2558659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inkomenspercentiel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5859424"/>
        <c:crosses val="autoZero"/>
        <c:auto val="1"/>
        <c:lblAlgn val="ctr"/>
        <c:lblOffset val="100"/>
        <c:noMultiLvlLbl val="0"/>
      </c:catAx>
      <c:valAx>
        <c:axId val="255859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(</a:t>
                </a:r>
                <a:r>
                  <a:rPr lang="en-US" sz="1000" b="0" i="0" u="none" strike="noStrike" baseline="0" dirty="0" smtClean="0">
                    <a:effectLst/>
                  </a:rPr>
                  <a:t>× 1000</a:t>
                </a:r>
                <a:r>
                  <a:rPr lang="en-US" dirty="0" smtClean="0"/>
                  <a:t> euro)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586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verdelingsfunctie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'figuur 6-11'!$BB$1</c:f>
              <c:strCache>
                <c:ptCount val="1"/>
                <c:pt idx="0">
                  <c:v>WW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'figuur 6-11'!$BA$2:$BA$17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'figuur 6-11'!$BB$2:$BB$17</c:f>
              <c:numCache>
                <c:formatCode>General</c:formatCode>
                <c:ptCount val="16"/>
                <c:pt idx="0">
                  <c:v>0.63491152098736603</c:v>
                </c:pt>
                <c:pt idx="1">
                  <c:v>0.78696149368644797</c:v>
                </c:pt>
                <c:pt idx="2">
                  <c:v>0.88061154056160895</c:v>
                </c:pt>
                <c:pt idx="3">
                  <c:v>0.9440952750524555</c:v>
                </c:pt>
                <c:pt idx="4">
                  <c:v>0.9729298520942723</c:v>
                </c:pt>
                <c:pt idx="5">
                  <c:v>0.98682344376182607</c:v>
                </c:pt>
                <c:pt idx="6">
                  <c:v>0.99364626938966127</c:v>
                </c:pt>
                <c:pt idx="7">
                  <c:v>0.99698762701794985</c:v>
                </c:pt>
                <c:pt idx="8">
                  <c:v>0.99857691818996619</c:v>
                </c:pt>
                <c:pt idx="9">
                  <c:v>0.99927815686180232</c:v>
                </c:pt>
                <c:pt idx="10">
                  <c:v>0.99964903725630916</c:v>
                </c:pt>
                <c:pt idx="11">
                  <c:v>0.99985302147328792</c:v>
                </c:pt>
                <c:pt idx="12">
                  <c:v>0.99993956023200614</c:v>
                </c:pt>
                <c:pt idx="13">
                  <c:v>0.99997046693154834</c:v>
                </c:pt>
                <c:pt idx="14">
                  <c:v>0.99999175821345521</c:v>
                </c:pt>
                <c:pt idx="15">
                  <c:v>0.99999862636890902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DA-4B78-8CD5-A10EC87F4471}"/>
            </c:ext>
          </c:extLst>
        </c:ser>
        <c:ser>
          <c:idx val="1"/>
          <c:order val="1"/>
          <c:tx>
            <c:strRef>
              <c:f>'figuur 6-11'!$BC$1</c:f>
              <c:strCache>
                <c:ptCount val="1"/>
                <c:pt idx="0">
                  <c:v>WIA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'figuur 6-11'!$BA$2:$BA$17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'figuur 6-11'!$BC$2:$BC$17</c:f>
              <c:numCache>
                <c:formatCode>General</c:formatCode>
                <c:ptCount val="16"/>
                <c:pt idx="0">
                  <c:v>0.80007692334108305</c:v>
                </c:pt>
                <c:pt idx="1">
                  <c:v>0.83511893928207181</c:v>
                </c:pt>
                <c:pt idx="2">
                  <c:v>0.85793563851524224</c:v>
                </c:pt>
                <c:pt idx="3">
                  <c:v>0.87413280952201089</c:v>
                </c:pt>
                <c:pt idx="4">
                  <c:v>0.88661911613707478</c:v>
                </c:pt>
                <c:pt idx="5">
                  <c:v>0.89739593885968028</c:v>
                </c:pt>
                <c:pt idx="6">
                  <c:v>0.90611025449950044</c:v>
                </c:pt>
                <c:pt idx="7">
                  <c:v>0.91587471110821128</c:v>
                </c:pt>
                <c:pt idx="8">
                  <c:v>0.92218860641691769</c:v>
                </c:pt>
                <c:pt idx="9">
                  <c:v>0.92806293977657894</c:v>
                </c:pt>
                <c:pt idx="10">
                  <c:v>0.93365361831599702</c:v>
                </c:pt>
                <c:pt idx="11">
                  <c:v>0.93858358030075661</c:v>
                </c:pt>
                <c:pt idx="12">
                  <c:v>0.94295516124711976</c:v>
                </c:pt>
                <c:pt idx="13">
                  <c:v>0.94690709789525385</c:v>
                </c:pt>
                <c:pt idx="14">
                  <c:v>0.95077592986239656</c:v>
                </c:pt>
                <c:pt idx="15">
                  <c:v>0.9542155021136749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DA-4B78-8CD5-A10EC87F4471}"/>
            </c:ext>
          </c:extLst>
        </c:ser>
        <c:ser>
          <c:idx val="2"/>
          <c:order val="2"/>
          <c:tx>
            <c:strRef>
              <c:f>'figuur 6-11'!$BD$1</c:f>
              <c:strCache>
                <c:ptCount val="1"/>
                <c:pt idx="0">
                  <c:v>bijstand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'figuur 6-11'!$BA$2:$BA$17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'figuur 6-11'!$BD$2:$BD$17</c:f>
              <c:numCache>
                <c:formatCode>General</c:formatCode>
                <c:ptCount val="16"/>
                <c:pt idx="0">
                  <c:v>0.76599988324135704</c:v>
                </c:pt>
                <c:pt idx="1">
                  <c:v>0.82817180004052182</c:v>
                </c:pt>
                <c:pt idx="2">
                  <c:v>0.85906270282521546</c:v>
                </c:pt>
                <c:pt idx="3">
                  <c:v>0.87689243438335951</c:v>
                </c:pt>
                <c:pt idx="4">
                  <c:v>0.88928670771534213</c:v>
                </c:pt>
                <c:pt idx="5">
                  <c:v>0.89985473851215125</c:v>
                </c:pt>
                <c:pt idx="6">
                  <c:v>0.90888292885621147</c:v>
                </c:pt>
                <c:pt idx="7">
                  <c:v>0.91644957571969654</c:v>
                </c:pt>
                <c:pt idx="8">
                  <c:v>0.92379094708429599</c:v>
                </c:pt>
                <c:pt idx="9">
                  <c:v>0.93062201449867588</c:v>
                </c:pt>
                <c:pt idx="10">
                  <c:v>0.93639263871098433</c:v>
                </c:pt>
                <c:pt idx="11">
                  <c:v>0.94164265673989245</c:v>
                </c:pt>
                <c:pt idx="12">
                  <c:v>0.94636176635221947</c:v>
                </c:pt>
                <c:pt idx="13">
                  <c:v>0.95089543576729296</c:v>
                </c:pt>
                <c:pt idx="14">
                  <c:v>0.95479792169615951</c:v>
                </c:pt>
                <c:pt idx="15">
                  <c:v>0.95877870459719972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DA-4B78-8CD5-A10EC87F4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3378272"/>
        <c:axId val="583378600"/>
      </c:lineChart>
      <c:catAx>
        <c:axId val="5833782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aantal jaar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3378600"/>
        <c:crosses val="autoZero"/>
        <c:auto val="1"/>
        <c:lblAlgn val="ctr"/>
        <c:lblOffset val="100"/>
        <c:tickLblSkip val="5"/>
        <c:noMultiLvlLbl val="0"/>
      </c:catAx>
      <c:valAx>
        <c:axId val="583378600"/>
        <c:scaling>
          <c:orientation val="minMax"/>
          <c:max val="1"/>
          <c:min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337827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AOW - mannen en vrouwen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Data2!$C$16</c:f>
              <c:strCache>
                <c:ptCount val="1"/>
                <c:pt idx="0">
                  <c:v>AOW-uitkering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Data2!$B$17:$B$26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Data2!$C$17:$C$26</c:f>
              <c:numCache>
                <c:formatCode>General</c:formatCode>
                <c:ptCount val="10"/>
                <c:pt idx="0">
                  <c:v>135.588886940603</c:v>
                </c:pt>
                <c:pt idx="1">
                  <c:v>178.13541196483999</c:v>
                </c:pt>
                <c:pt idx="2">
                  <c:v>197.91791168225299</c:v>
                </c:pt>
                <c:pt idx="3">
                  <c:v>210.72626623417901</c:v>
                </c:pt>
                <c:pt idx="4">
                  <c:v>217.57734000072702</c:v>
                </c:pt>
                <c:pt idx="5">
                  <c:v>219.828632592346</c:v>
                </c:pt>
                <c:pt idx="6">
                  <c:v>221.49674893354901</c:v>
                </c:pt>
                <c:pt idx="7">
                  <c:v>223.25690530719601</c:v>
                </c:pt>
                <c:pt idx="8">
                  <c:v>223.61795523635701</c:v>
                </c:pt>
                <c:pt idx="9">
                  <c:v>222.74541527107201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97-48DA-8B4C-075F406E597D}"/>
            </c:ext>
          </c:extLst>
        </c:ser>
        <c:ser>
          <c:idx val="1"/>
          <c:order val="1"/>
          <c:tx>
            <c:strRef>
              <c:f>Data2!$D$16</c:f>
              <c:strCache>
                <c:ptCount val="1"/>
                <c:pt idx="0">
                  <c:v>AOW-premie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Data2!$B$17:$B$26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Data2!$D$17:$D$26</c:f>
              <c:numCache>
                <c:formatCode>General</c:formatCode>
                <c:ptCount val="10"/>
                <c:pt idx="0">
                  <c:v>-19.574155821640002</c:v>
                </c:pt>
                <c:pt idx="1">
                  <c:v>-30.4385411615282</c:v>
                </c:pt>
                <c:pt idx="2">
                  <c:v>-45.437039094526995</c:v>
                </c:pt>
                <c:pt idx="3">
                  <c:v>-63.73328987635</c:v>
                </c:pt>
                <c:pt idx="4">
                  <c:v>-84.775410338158395</c:v>
                </c:pt>
                <c:pt idx="5">
                  <c:v>-107.867060545022</c:v>
                </c:pt>
                <c:pt idx="6">
                  <c:v>-129.926215690096</c:v>
                </c:pt>
                <c:pt idx="7">
                  <c:v>-150.00465739132699</c:v>
                </c:pt>
                <c:pt idx="8">
                  <c:v>-169.627512832604</c:v>
                </c:pt>
                <c:pt idx="9">
                  <c:v>-193.59370615285999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97-48DA-8B4C-075F406E597D}"/>
            </c:ext>
          </c:extLst>
        </c:ser>
        <c:ser>
          <c:idx val="2"/>
          <c:order val="2"/>
          <c:tx>
            <c:strRef>
              <c:f>Data2!$E$16</c:f>
              <c:strCache>
                <c:ptCount val="1"/>
                <c:pt idx="0">
                  <c:v>Overige AOW-bijdrage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Data2!$E$17:$E$26</c:f>
              <c:numCache>
                <c:formatCode>General</c:formatCode>
                <c:ptCount val="10"/>
                <c:pt idx="0">
                  <c:v>-42.470896666376596</c:v>
                </c:pt>
                <c:pt idx="1">
                  <c:v>-44.630536509461592</c:v>
                </c:pt>
                <c:pt idx="2">
                  <c:v>-51.471558541857178</c:v>
                </c:pt>
                <c:pt idx="3">
                  <c:v>-60.223592713964486</c:v>
                </c:pt>
                <c:pt idx="4">
                  <c:v>-75.43990377769434</c:v>
                </c:pt>
                <c:pt idx="5">
                  <c:v>-84.651626161382708</c:v>
                </c:pt>
                <c:pt idx="6">
                  <c:v>-104.0048579797344</c:v>
                </c:pt>
                <c:pt idx="7">
                  <c:v>-120.13196499111318</c:v>
                </c:pt>
                <c:pt idx="8">
                  <c:v>-158.28743778827746</c:v>
                </c:pt>
                <c:pt idx="9">
                  <c:v>-314.60151012914753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97-48DA-8B4C-075F406E59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3681496"/>
        <c:axId val="513672312"/>
      </c:barChart>
      <c:lineChart>
        <c:grouping val="standard"/>
        <c:varyColors val="0"/>
        <c:ser>
          <c:idx val="3"/>
          <c:order val="3"/>
          <c:tx>
            <c:strRef>
              <c:f>Data2!$K$16</c:f>
              <c:strCache>
                <c:ptCount val="1"/>
                <c:pt idx="0">
                  <c:v>Saldo AOW-uitkering en AOW-bijdrage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1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val>
            <c:numRef>
              <c:f>Data2!$K$17:$K$26</c:f>
              <c:numCache>
                <c:formatCode>General</c:formatCode>
                <c:ptCount val="10"/>
                <c:pt idx="0">
                  <c:v>73.54383445258641</c:v>
                </c:pt>
                <c:pt idx="1">
                  <c:v>103.06633429385019</c:v>
                </c:pt>
                <c:pt idx="2">
                  <c:v>101.00931404586882</c:v>
                </c:pt>
                <c:pt idx="3">
                  <c:v>86.769383643864529</c:v>
                </c:pt>
                <c:pt idx="4">
                  <c:v>57.362025884874299</c:v>
                </c:pt>
                <c:pt idx="5">
                  <c:v>27.309945885941289</c:v>
                </c:pt>
                <c:pt idx="6">
                  <c:v>-12.434324736281383</c:v>
                </c:pt>
                <c:pt idx="7">
                  <c:v>-46.879717075244173</c:v>
                </c:pt>
                <c:pt idx="8">
                  <c:v>-104.29699538452442</c:v>
                </c:pt>
                <c:pt idx="9">
                  <c:v>-285.44980101093552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C97-48DA-8B4C-075F406E59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3681496"/>
        <c:axId val="513672312"/>
      </c:lineChart>
      <c:catAx>
        <c:axId val="513681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/>
                  <a:t>inkomensdeciel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672312"/>
        <c:crosses val="autoZero"/>
        <c:auto val="1"/>
        <c:lblAlgn val="ctr"/>
        <c:lblOffset val="100"/>
        <c:noMultiLvlLbl val="0"/>
      </c:catAx>
      <c:valAx>
        <c:axId val="513672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euro (x 1000)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681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ADD7-C4A2-45E5-8E30-E24349B55D3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6BF6-6E4A-4EA3-A1AD-893FA378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2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ADD7-C4A2-45E5-8E30-E24349B55D3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6BF6-6E4A-4EA3-A1AD-893FA378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3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ADD7-C4A2-45E5-8E30-E24349B55D3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6BF6-6E4A-4EA3-A1AD-893FA378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7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ADD7-C4A2-45E5-8E30-E24349B55D3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6BF6-6E4A-4EA3-A1AD-893FA378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4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ADD7-C4A2-45E5-8E30-E24349B55D3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6BF6-6E4A-4EA3-A1AD-893FA378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6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ADD7-C4A2-45E5-8E30-E24349B55D3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6BF6-6E4A-4EA3-A1AD-893FA378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3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ADD7-C4A2-45E5-8E30-E24349B55D3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6BF6-6E4A-4EA3-A1AD-893FA378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0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ADD7-C4A2-45E5-8E30-E24349B55D3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6BF6-6E4A-4EA3-A1AD-893FA378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0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ADD7-C4A2-45E5-8E30-E24349B55D3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6BF6-6E4A-4EA3-A1AD-893FA378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ADD7-C4A2-45E5-8E30-E24349B55D3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6BF6-6E4A-4EA3-A1AD-893FA378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91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ADD7-C4A2-45E5-8E30-E24349B55D3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6BF6-6E4A-4EA3-A1AD-893FA378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3ADD7-C4A2-45E5-8E30-E24349B55D3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C6BF6-6E4A-4EA3-A1AD-893FA378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7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Inkomensongelijkheid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over </a:t>
            </a:r>
            <a:r>
              <a:rPr lang="en-US" dirty="0"/>
              <a:t>de </a:t>
            </a:r>
            <a:r>
              <a:rPr lang="en-US" dirty="0" err="1"/>
              <a:t>levensloop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23890"/>
          </a:xfrm>
        </p:spPr>
        <p:txBody>
          <a:bodyPr>
            <a:normAutofit/>
          </a:bodyPr>
          <a:lstStyle/>
          <a:p>
            <a:r>
              <a:rPr lang="en-US" dirty="0" smtClean="0"/>
              <a:t>Sander </a:t>
            </a:r>
            <a:r>
              <a:rPr lang="en-US" dirty="0" err="1" smtClean="0"/>
              <a:t>Muns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gezamenlijk</a:t>
            </a:r>
            <a:r>
              <a:rPr lang="en-US" dirty="0" smtClean="0"/>
              <a:t> </a:t>
            </a:r>
            <a:r>
              <a:rPr lang="en-US" dirty="0" err="1" smtClean="0"/>
              <a:t>onderzoek</a:t>
            </a:r>
            <a:r>
              <a:rPr lang="en-US" dirty="0" smtClean="0"/>
              <a:t> </a:t>
            </a:r>
            <a:r>
              <a:rPr lang="en-US" dirty="0" smtClean="0"/>
              <a:t>met </a:t>
            </a:r>
            <a:r>
              <a:rPr lang="en-US" dirty="0" err="1" smtClean="0"/>
              <a:t>Daniël</a:t>
            </a:r>
            <a:r>
              <a:rPr lang="en-US" dirty="0" smtClean="0"/>
              <a:t> van </a:t>
            </a:r>
            <a:r>
              <a:rPr lang="en-US" dirty="0" err="1" smtClean="0"/>
              <a:t>Vuuren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gefinancierd</a:t>
            </a:r>
            <a:r>
              <a:rPr lang="en-US" dirty="0" smtClean="0"/>
              <a:t> door </a:t>
            </a:r>
            <a:r>
              <a:rPr lang="en-US" dirty="0" err="1" smtClean="0"/>
              <a:t>Instituut</a:t>
            </a:r>
            <a:r>
              <a:rPr lang="en-US" dirty="0" smtClean="0"/>
              <a:t> </a:t>
            </a:r>
            <a:r>
              <a:rPr lang="en-US" dirty="0" err="1" smtClean="0"/>
              <a:t>Gak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80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Levenslooppaden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79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Meer </a:t>
            </a:r>
            <a:r>
              <a:rPr lang="en-US" dirty="0" err="1"/>
              <a:t>koppelingskenmerken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realistischere</a:t>
            </a:r>
            <a:r>
              <a:rPr lang="en-US" dirty="0"/>
              <a:t> </a:t>
            </a:r>
            <a:r>
              <a:rPr lang="en-US" dirty="0" err="1"/>
              <a:t>paden</a:t>
            </a:r>
            <a:r>
              <a:rPr lang="en-US" dirty="0"/>
              <a:t>, maar minder </a:t>
            </a:r>
            <a:r>
              <a:rPr lang="en-US" dirty="0" err="1"/>
              <a:t>koppelingskandidaten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minder </a:t>
            </a:r>
            <a:r>
              <a:rPr lang="en-US" dirty="0" err="1" smtClean="0"/>
              <a:t>paden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Gebruikte</a:t>
            </a:r>
            <a:r>
              <a:rPr lang="en-US" dirty="0" smtClean="0"/>
              <a:t> </a:t>
            </a:r>
            <a:r>
              <a:rPr lang="en-US" dirty="0" err="1" smtClean="0"/>
              <a:t>microdatabestanden</a:t>
            </a:r>
            <a:r>
              <a:rPr lang="en-US" dirty="0" smtClean="0"/>
              <a:t> (tot nu toe):</a:t>
            </a:r>
            <a:br>
              <a:rPr lang="en-US" dirty="0" smtClean="0"/>
            </a:br>
            <a:r>
              <a:rPr lang="en-US" dirty="0" smtClean="0"/>
              <a:t>GBAHUISHOUDENS, GBAPERSOON, INPATAB, SPOLISBUS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2011-2018: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verleden</a:t>
            </a:r>
            <a:r>
              <a:rPr lang="en-US" dirty="0" smtClean="0"/>
              <a:t> </a:t>
            </a:r>
            <a:r>
              <a:rPr lang="en-US" dirty="0" err="1" smtClean="0"/>
              <a:t>starten</a:t>
            </a:r>
            <a:r>
              <a:rPr lang="en-US" dirty="0" smtClean="0"/>
              <a:t> </a:t>
            </a:r>
            <a:r>
              <a:rPr lang="en-US" dirty="0" err="1" smtClean="0"/>
              <a:t>onwenselijk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Wijzigingen</a:t>
            </a:r>
            <a:r>
              <a:rPr lang="en-US" dirty="0" smtClean="0"/>
              <a:t> in </a:t>
            </a:r>
            <a:r>
              <a:rPr lang="en-US" dirty="0" err="1" smtClean="0"/>
              <a:t>regelingen</a:t>
            </a:r>
            <a:endParaRPr lang="en-US" dirty="0" smtClean="0"/>
          </a:p>
          <a:p>
            <a:pPr lvl="2"/>
            <a:r>
              <a:rPr lang="en-US" dirty="0" smtClean="0"/>
              <a:t>INPATAB start per 2011</a:t>
            </a:r>
          </a:p>
          <a:p>
            <a:pPr lvl="1"/>
            <a:r>
              <a:rPr lang="en-US" dirty="0" smtClean="0"/>
              <a:t>INPATAB in 2019 </a:t>
            </a:r>
            <a:r>
              <a:rPr lang="en-US" dirty="0"/>
              <a:t>nog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 smtClean="0"/>
              <a:t>beschikbaar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466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Resultaten</a:t>
            </a:r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032" y="1819274"/>
            <a:ext cx="5986768" cy="435133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4781" y="1947860"/>
            <a:ext cx="475225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1,5 </a:t>
            </a:r>
            <a:r>
              <a:rPr lang="en-US" sz="2200" dirty="0" err="1" smtClean="0"/>
              <a:t>miljoen</a:t>
            </a:r>
            <a:r>
              <a:rPr lang="en-US" sz="2200" dirty="0" smtClean="0"/>
              <a:t> </a:t>
            </a:r>
            <a:r>
              <a:rPr lang="en-US" sz="2200" dirty="0" err="1" smtClean="0"/>
              <a:t>levenslooppaden</a:t>
            </a:r>
            <a:endParaRPr lang="en-US" sz="2200" dirty="0"/>
          </a:p>
          <a:p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 smtClean="0"/>
              <a:t>Ongeveer</a:t>
            </a:r>
            <a:r>
              <a:rPr lang="en-US" sz="2200" dirty="0" smtClean="0"/>
              <a:t> </a:t>
            </a:r>
            <a:r>
              <a:rPr lang="en-US" sz="2200" dirty="0" err="1" smtClean="0"/>
              <a:t>evenveel</a:t>
            </a:r>
            <a:r>
              <a:rPr lang="en-US" sz="2200" dirty="0" smtClean="0"/>
              <a:t> </a:t>
            </a:r>
            <a:r>
              <a:rPr lang="en-US" sz="2200" dirty="0" err="1" smtClean="0"/>
              <a:t>mannen</a:t>
            </a:r>
            <a:r>
              <a:rPr lang="en-US" sz="2200" dirty="0" smtClean="0"/>
              <a:t> </a:t>
            </a:r>
            <a:r>
              <a:rPr lang="en-US" sz="2200" dirty="0" err="1" smtClean="0"/>
              <a:t>als</a:t>
            </a:r>
            <a:r>
              <a:rPr lang="en-US" sz="2200" dirty="0" smtClean="0"/>
              <a:t> </a:t>
            </a:r>
            <a:r>
              <a:rPr lang="en-US" sz="2200" dirty="0" err="1" smtClean="0"/>
              <a:t>vrouwen</a:t>
            </a:r>
            <a:endParaRPr lang="en-US" sz="2200" dirty="0" smtClean="0"/>
          </a:p>
          <a:p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m</a:t>
            </a:r>
            <a:r>
              <a:rPr lang="en-US" sz="2200" dirty="0" smtClean="0"/>
              <a:t>/v-</a:t>
            </a:r>
            <a:r>
              <a:rPr lang="en-US" sz="2200" dirty="0" err="1" smtClean="0"/>
              <a:t>inkomensverschil</a:t>
            </a:r>
            <a:r>
              <a:rPr lang="en-US" sz="2200" dirty="0" smtClean="0"/>
              <a:t> </a:t>
            </a:r>
            <a:r>
              <a:rPr lang="en-US" sz="2200" dirty="0" err="1"/>
              <a:t>kleiner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eerder</a:t>
            </a:r>
            <a:r>
              <a:rPr lang="en-US" sz="2200" dirty="0"/>
              <a:t> </a:t>
            </a:r>
            <a:r>
              <a:rPr lang="en-US" sz="2200" dirty="0" err="1"/>
              <a:t>onderzoek</a:t>
            </a:r>
            <a:r>
              <a:rPr lang="en-US" sz="2200" dirty="0"/>
              <a:t> over 1999-2005.</a:t>
            </a:r>
          </a:p>
          <a:p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 smtClean="0"/>
              <a:t>Mannen</a:t>
            </a:r>
            <a:r>
              <a:rPr lang="en-US" sz="2200" dirty="0" smtClean="0"/>
              <a:t> </a:t>
            </a:r>
            <a:r>
              <a:rPr lang="en-US" sz="2200" dirty="0" err="1" smtClean="0"/>
              <a:t>hoger</a:t>
            </a:r>
            <a:r>
              <a:rPr lang="en-US" sz="2200" dirty="0" smtClean="0"/>
              <a:t> </a:t>
            </a:r>
            <a:r>
              <a:rPr lang="en-US" sz="2200" dirty="0" err="1" smtClean="0"/>
              <a:t>levensloopinkomen</a:t>
            </a:r>
            <a:r>
              <a:rPr lang="en-US" sz="2200" dirty="0" smtClean="0"/>
              <a:t> door </a:t>
            </a:r>
            <a:r>
              <a:rPr lang="en-US" sz="2200" dirty="0" err="1" smtClean="0"/>
              <a:t>hoger</a:t>
            </a:r>
            <a:r>
              <a:rPr lang="en-US" sz="2200" dirty="0" smtClean="0"/>
              <a:t> </a:t>
            </a:r>
            <a:r>
              <a:rPr lang="en-US" sz="2200" dirty="0" err="1" smtClean="0"/>
              <a:t>arbeidsinkomen</a:t>
            </a:r>
            <a:r>
              <a:rPr lang="en-US" sz="2200" dirty="0" smtClean="0"/>
              <a:t> (loon, </a:t>
            </a:r>
            <a:r>
              <a:rPr lang="en-US" sz="2200" dirty="0" err="1" smtClean="0"/>
              <a:t>winst</a:t>
            </a:r>
            <a:r>
              <a:rPr lang="en-US" sz="2200" dirty="0" smtClean="0"/>
              <a:t> </a:t>
            </a:r>
            <a:r>
              <a:rPr lang="en-US" sz="2200" dirty="0" err="1" smtClean="0"/>
              <a:t>en</a:t>
            </a:r>
            <a:r>
              <a:rPr lang="en-US" sz="2200" dirty="0" smtClean="0"/>
              <a:t> later 2e </a:t>
            </a:r>
            <a:r>
              <a:rPr lang="en-US" sz="2200" dirty="0" err="1" smtClean="0"/>
              <a:t>pijlerpensioen</a:t>
            </a:r>
            <a:r>
              <a:rPr lang="en-US" sz="2200" dirty="0" smtClean="0"/>
              <a:t>)</a:t>
            </a:r>
            <a:br>
              <a:rPr lang="en-US" sz="2200" dirty="0" smtClean="0"/>
            </a:br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 smtClean="0"/>
              <a:t>Vrouwen</a:t>
            </a:r>
            <a:r>
              <a:rPr lang="en-US" sz="2200" dirty="0" smtClean="0"/>
              <a:t> </a:t>
            </a:r>
            <a:r>
              <a:rPr lang="en-US" sz="2200" dirty="0" err="1" smtClean="0"/>
              <a:t>meer</a:t>
            </a:r>
            <a:r>
              <a:rPr lang="en-US" sz="2200" dirty="0" smtClean="0"/>
              <a:t> AOW-</a:t>
            </a:r>
            <a:r>
              <a:rPr lang="en-US" sz="2200" dirty="0" err="1" smtClean="0"/>
              <a:t>ontvangsten</a:t>
            </a:r>
            <a:r>
              <a:rPr lang="en-US" sz="2200" dirty="0" smtClean="0"/>
              <a:t> door </a:t>
            </a:r>
            <a:r>
              <a:rPr lang="en-US" sz="2200" dirty="0" err="1" smtClean="0"/>
              <a:t>hogere</a:t>
            </a:r>
            <a:r>
              <a:rPr lang="en-US" sz="2200" dirty="0" smtClean="0"/>
              <a:t> </a:t>
            </a:r>
            <a:r>
              <a:rPr lang="en-US" sz="2200" dirty="0" err="1" smtClean="0"/>
              <a:t>levensverwachting</a:t>
            </a:r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5609596" y="1449942"/>
            <a:ext cx="550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inkomen</a:t>
            </a:r>
            <a:r>
              <a:rPr lang="en-US" dirty="0" smtClean="0"/>
              <a:t> per </a:t>
            </a:r>
            <a:r>
              <a:rPr lang="en-US" dirty="0" err="1" smtClean="0"/>
              <a:t>geslacht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belangrijkste</a:t>
            </a:r>
            <a:r>
              <a:rPr lang="en-US" dirty="0" smtClean="0"/>
              <a:t> </a:t>
            </a:r>
            <a:r>
              <a:rPr lang="en-US" dirty="0" err="1" smtClean="0"/>
              <a:t>inkomensbron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91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812" y="1607059"/>
            <a:ext cx="7900938" cy="5008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Belangrijkste inkomensbron naar leeftijd</a:t>
            </a:r>
            <a:endParaRPr lang="en-US" sz="2000" dirty="0"/>
          </a:p>
        </p:txBody>
      </p:sp>
      <p:pic>
        <p:nvPicPr>
          <p:cNvPr id="4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12" y="1992429"/>
            <a:ext cx="6520847" cy="426330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987942" y="1992429"/>
            <a:ext cx="48030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Werknemer</a:t>
            </a:r>
            <a:r>
              <a:rPr lang="en-US" dirty="0" smtClean="0"/>
              <a:t> </a:t>
            </a:r>
            <a:r>
              <a:rPr lang="en-US" dirty="0" err="1" smtClean="0"/>
              <a:t>vooral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begin van </a:t>
            </a:r>
            <a:r>
              <a:rPr lang="en-US" dirty="0" err="1" smtClean="0"/>
              <a:t>loopbaan</a:t>
            </a:r>
            <a:r>
              <a:rPr lang="en-US" dirty="0" smtClean="0"/>
              <a:t>, </a:t>
            </a:r>
            <a:r>
              <a:rPr lang="en-US" dirty="0" err="1" smtClean="0"/>
              <a:t>neemt</a:t>
            </a:r>
            <a:r>
              <a:rPr lang="en-US" dirty="0" smtClean="0"/>
              <a:t> </a:t>
            </a:r>
            <a:r>
              <a:rPr lang="en-US" dirty="0" err="1" smtClean="0"/>
              <a:t>daarna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Inkomen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winst</a:t>
            </a:r>
            <a:r>
              <a:rPr lang="en-US" dirty="0" smtClean="0"/>
              <a:t> </a:t>
            </a:r>
            <a:r>
              <a:rPr lang="en-US" dirty="0" err="1" smtClean="0"/>
              <a:t>vooral</a:t>
            </a:r>
            <a:r>
              <a:rPr lang="en-US" dirty="0" smtClean="0"/>
              <a:t> </a:t>
            </a:r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 err="1" smtClean="0"/>
              <a:t>tussen</a:t>
            </a:r>
            <a:r>
              <a:rPr lang="en-US" dirty="0" smtClean="0"/>
              <a:t> 40 </a:t>
            </a:r>
            <a:r>
              <a:rPr lang="en-US" dirty="0" err="1" smtClean="0"/>
              <a:t>en</a:t>
            </a:r>
            <a:r>
              <a:rPr lang="en-US" dirty="0" smtClean="0"/>
              <a:t> 60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Bijstand</a:t>
            </a:r>
            <a:r>
              <a:rPr lang="en-US" dirty="0" smtClean="0"/>
              <a:t> </a:t>
            </a:r>
            <a:r>
              <a:rPr lang="en-US" dirty="0" err="1" smtClean="0"/>
              <a:t>vrij</a:t>
            </a:r>
            <a:r>
              <a:rPr lang="en-US" dirty="0" smtClean="0"/>
              <a:t> constant (tot AOW-</a:t>
            </a:r>
            <a:r>
              <a:rPr lang="en-US" dirty="0" err="1" smtClean="0"/>
              <a:t>leeftijd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WIA-</a:t>
            </a:r>
            <a:r>
              <a:rPr lang="en-US" dirty="0" err="1" smtClean="0"/>
              <a:t>gebruik</a:t>
            </a:r>
            <a:r>
              <a:rPr lang="en-US" dirty="0" smtClean="0"/>
              <a:t> </a:t>
            </a:r>
            <a:r>
              <a:rPr lang="en-US" dirty="0" err="1" smtClean="0"/>
              <a:t>neemt</a:t>
            </a:r>
            <a:r>
              <a:rPr lang="en-US" dirty="0" smtClean="0"/>
              <a:t> toe met </a:t>
            </a:r>
            <a:r>
              <a:rPr lang="en-US" dirty="0" err="1" smtClean="0"/>
              <a:t>leeftijd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‘</a:t>
            </a:r>
            <a:r>
              <a:rPr lang="en-US" dirty="0" err="1" smtClean="0"/>
              <a:t>aow</a:t>
            </a:r>
            <a:r>
              <a:rPr lang="en-US" dirty="0" smtClean="0"/>
              <a:t>/</a:t>
            </a:r>
            <a:r>
              <a:rPr lang="en-US" dirty="0" err="1" smtClean="0"/>
              <a:t>pensioen</a:t>
            </a:r>
            <a:r>
              <a:rPr lang="en-US" dirty="0" smtClean="0"/>
              <a:t>’ is </a:t>
            </a:r>
            <a:r>
              <a:rPr lang="en-US" dirty="0" err="1" smtClean="0"/>
              <a:t>incl</a:t>
            </a:r>
            <a:r>
              <a:rPr lang="en-US" dirty="0" smtClean="0"/>
              <a:t> </a:t>
            </a:r>
            <a:r>
              <a:rPr lang="en-US" dirty="0" err="1" smtClean="0"/>
              <a:t>nabestaandenpensioen</a:t>
            </a:r>
            <a:r>
              <a:rPr lang="en-US" dirty="0" smtClean="0"/>
              <a:t> op </a:t>
            </a:r>
            <a:r>
              <a:rPr lang="en-US" dirty="0" err="1" smtClean="0"/>
              <a:t>jonge</a:t>
            </a:r>
            <a:r>
              <a:rPr lang="en-US" dirty="0" smtClean="0"/>
              <a:t> </a:t>
            </a:r>
            <a:r>
              <a:rPr lang="en-US" dirty="0" err="1" smtClean="0"/>
              <a:t>leeftijd</a:t>
            </a:r>
            <a:endParaRPr lang="en-US" dirty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inkomen</a:t>
            </a:r>
            <a:r>
              <a:rPr lang="en-US" dirty="0" smtClean="0"/>
              <a:t> </a:t>
            </a:r>
            <a:r>
              <a:rPr lang="en-US" dirty="0" err="1" smtClean="0"/>
              <a:t>relatief</a:t>
            </a:r>
            <a:r>
              <a:rPr lang="en-US" dirty="0" smtClean="0"/>
              <a:t> </a:t>
            </a:r>
            <a:r>
              <a:rPr lang="en-US" dirty="0" err="1" smtClean="0"/>
              <a:t>vaak</a:t>
            </a:r>
            <a:r>
              <a:rPr lang="en-US" dirty="0"/>
              <a:t> </a:t>
            </a:r>
            <a:r>
              <a:rPr lang="en-US" dirty="0" err="1"/>
              <a:t>dertigers</a:t>
            </a:r>
            <a:r>
              <a:rPr lang="en-US" dirty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vlak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AOW-</a:t>
            </a:r>
            <a:r>
              <a:rPr lang="en-US" dirty="0" err="1" smtClean="0"/>
              <a:t>leeftijd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5812" y="6271769"/>
            <a:ext cx="7743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wijkt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van cross-</a:t>
            </a:r>
            <a:r>
              <a:rPr lang="en-US" dirty="0" err="1" smtClean="0"/>
              <a:t>sectie</a:t>
            </a:r>
            <a:r>
              <a:rPr lang="en-US" dirty="0" smtClean="0"/>
              <a:t> </a:t>
            </a:r>
            <a:r>
              <a:rPr lang="en-US" dirty="0" err="1" smtClean="0"/>
              <a:t>doordat</a:t>
            </a:r>
            <a:r>
              <a:rPr lang="en-US" dirty="0" smtClean="0"/>
              <a:t> 40 </a:t>
            </a:r>
            <a:r>
              <a:rPr lang="en-US" dirty="0" err="1" smtClean="0"/>
              <a:t>jaar</a:t>
            </a:r>
            <a:r>
              <a:rPr lang="en-US" dirty="0" smtClean="0"/>
              <a:t> </a:t>
            </a:r>
            <a:r>
              <a:rPr lang="en-US" dirty="0" err="1" smtClean="0"/>
              <a:t>centrale</a:t>
            </a:r>
            <a:r>
              <a:rPr lang="en-US" dirty="0" smtClean="0"/>
              <a:t> </a:t>
            </a:r>
            <a:r>
              <a:rPr lang="en-US" dirty="0" err="1" smtClean="0"/>
              <a:t>leeftijd</a:t>
            </a:r>
            <a:r>
              <a:rPr lang="en-US" dirty="0" smtClean="0"/>
              <a:t> is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basispad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0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Per </a:t>
            </a:r>
            <a:r>
              <a:rPr lang="en-US" sz="2000" dirty="0" err="1" smtClean="0"/>
              <a:t>levensloopinkomensdeciel</a:t>
            </a:r>
            <a:endParaRPr lang="en-US" sz="2000" dirty="0"/>
          </a:p>
        </p:txBody>
      </p:sp>
      <p:pic>
        <p:nvPicPr>
          <p:cNvPr id="1025" name="Afbeelding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73" y="2410710"/>
            <a:ext cx="5462954" cy="356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48154" y="6176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2427" y="2478831"/>
            <a:ext cx="5105400" cy="32615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57950" y="1825624"/>
            <a:ext cx="4895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Ter</a:t>
            </a:r>
            <a:r>
              <a:rPr lang="en-US" sz="2000" dirty="0" smtClean="0"/>
              <a:t> </a:t>
            </a:r>
            <a:r>
              <a:rPr lang="en-US" sz="2000" dirty="0" err="1" smtClean="0"/>
              <a:t>vergelijking</a:t>
            </a:r>
            <a:r>
              <a:rPr lang="en-US" sz="2000" dirty="0"/>
              <a:t> </a:t>
            </a:r>
            <a:r>
              <a:rPr lang="en-US" sz="2000" dirty="0" smtClean="0"/>
              <a:t>in </a:t>
            </a:r>
            <a:r>
              <a:rPr lang="en-US" sz="2000" dirty="0" smtClean="0"/>
              <a:t>cross-</a:t>
            </a:r>
            <a:r>
              <a:rPr lang="en-US" sz="2000" dirty="0" err="1" smtClean="0"/>
              <a:t>sectie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49898" y="6115717"/>
            <a:ext cx="8958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Bijstand</a:t>
            </a:r>
            <a:r>
              <a:rPr lang="en-US" dirty="0" smtClean="0"/>
              <a:t> </a:t>
            </a:r>
            <a:r>
              <a:rPr lang="en-US" dirty="0" err="1" smtClean="0"/>
              <a:t>sterk</a:t>
            </a:r>
            <a:r>
              <a:rPr lang="en-US" dirty="0" smtClean="0"/>
              <a:t> </a:t>
            </a:r>
            <a:r>
              <a:rPr lang="en-US" dirty="0" err="1" smtClean="0"/>
              <a:t>geconcentreerd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laagste</a:t>
            </a:r>
            <a:r>
              <a:rPr lang="en-US" dirty="0" smtClean="0"/>
              <a:t> </a:t>
            </a:r>
            <a:r>
              <a:rPr lang="en-US" dirty="0" err="1" smtClean="0"/>
              <a:t>deciel</a:t>
            </a:r>
            <a:r>
              <a:rPr lang="en-US" dirty="0" smtClean="0"/>
              <a:t>. </a:t>
            </a:r>
            <a:r>
              <a:rPr lang="en-US" dirty="0" smtClean="0"/>
              <a:t>WIA in </a:t>
            </a:r>
            <a:r>
              <a:rPr lang="en-US" dirty="0" err="1" smtClean="0"/>
              <a:t>iets</a:t>
            </a:r>
            <a:r>
              <a:rPr lang="en-US" dirty="0" smtClean="0"/>
              <a:t> </a:t>
            </a:r>
            <a:r>
              <a:rPr lang="en-US" dirty="0" err="1" smtClean="0"/>
              <a:t>mindere</a:t>
            </a:r>
            <a:r>
              <a:rPr lang="en-US" dirty="0" smtClean="0"/>
              <a:t> mate.</a:t>
            </a:r>
          </a:p>
          <a:p>
            <a:r>
              <a:rPr lang="en-US" dirty="0" err="1" smtClean="0"/>
              <a:t>Hoog</a:t>
            </a:r>
            <a:r>
              <a:rPr lang="en-US" dirty="0" smtClean="0"/>
              <a:t> </a:t>
            </a:r>
            <a:r>
              <a:rPr lang="en-US" dirty="0" err="1" smtClean="0"/>
              <a:t>inkomen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onderneming</a:t>
            </a:r>
            <a:r>
              <a:rPr lang="en-US" dirty="0" smtClean="0"/>
              <a:t> (</a:t>
            </a:r>
            <a:r>
              <a:rPr lang="en-US" dirty="0" err="1" smtClean="0"/>
              <a:t>winst</a:t>
            </a:r>
            <a:r>
              <a:rPr lang="en-US" dirty="0" smtClean="0"/>
              <a:t>) </a:t>
            </a:r>
            <a:r>
              <a:rPr lang="en-US" dirty="0" err="1" smtClean="0"/>
              <a:t>blijkbaar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heel </a:t>
            </a:r>
            <a:r>
              <a:rPr lang="en-US" dirty="0" err="1" smtClean="0"/>
              <a:t>langdurig</a:t>
            </a:r>
            <a:r>
              <a:rPr lang="en-US" dirty="0" smtClean="0"/>
              <a:t> </a:t>
            </a:r>
            <a:r>
              <a:rPr lang="en-US" dirty="0" err="1" smtClean="0"/>
              <a:t>dezelfde</a:t>
            </a:r>
            <a:r>
              <a:rPr lang="en-US" dirty="0" smtClean="0"/>
              <a:t> </a:t>
            </a:r>
            <a:r>
              <a:rPr lang="en-US" dirty="0" err="1" smtClean="0"/>
              <a:t>personen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83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Resultaten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76324" y="5208708"/>
            <a:ext cx="9058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lijn</a:t>
            </a:r>
            <a:r>
              <a:rPr lang="en-US" dirty="0" smtClean="0"/>
              <a:t> met stylized fact </a:t>
            </a:r>
            <a:r>
              <a:rPr lang="en-US" dirty="0" err="1" smtClean="0"/>
              <a:t>dat</a:t>
            </a:r>
            <a:r>
              <a:rPr lang="en-US" dirty="0" smtClean="0"/>
              <a:t> het </a:t>
            </a:r>
            <a:r>
              <a:rPr lang="en-US" dirty="0" err="1" smtClean="0"/>
              <a:t>moeilijk</a:t>
            </a:r>
            <a:r>
              <a:rPr lang="en-US" dirty="0" smtClean="0"/>
              <a:t> is </a:t>
            </a:r>
            <a:r>
              <a:rPr lang="en-US" dirty="0" smtClean="0"/>
              <a:t>om </a:t>
            </a:r>
            <a:r>
              <a:rPr lang="en-US" dirty="0" err="1" smtClean="0"/>
              <a:t>uit</a:t>
            </a:r>
            <a:r>
              <a:rPr lang="en-US" dirty="0" smtClean="0"/>
              <a:t> de </a:t>
            </a:r>
            <a:r>
              <a:rPr lang="en-US" dirty="0" err="1" smtClean="0"/>
              <a:t>bijstand</a:t>
            </a:r>
            <a:r>
              <a:rPr lang="en-US" dirty="0" smtClean="0"/>
              <a:t> of WIA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stromen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WW </a:t>
            </a:r>
            <a:r>
              <a:rPr lang="en-US" dirty="0" smtClean="0"/>
              <a:t>door </a:t>
            </a:r>
            <a:r>
              <a:rPr lang="en-US" dirty="0" err="1" smtClean="0"/>
              <a:t>relatief</a:t>
            </a:r>
            <a:r>
              <a:rPr lang="en-US" dirty="0" smtClean="0"/>
              <a:t>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personen</a:t>
            </a:r>
            <a:r>
              <a:rPr lang="en-US" dirty="0" smtClean="0"/>
              <a:t> </a:t>
            </a:r>
            <a:r>
              <a:rPr lang="en-US" dirty="0" err="1" smtClean="0"/>
              <a:t>ontvangen</a:t>
            </a:r>
            <a:r>
              <a:rPr lang="en-US" dirty="0" smtClean="0"/>
              <a:t>, </a:t>
            </a:r>
            <a:r>
              <a:rPr lang="en-US" dirty="0" smtClean="0"/>
              <a:t>maar </a:t>
            </a:r>
            <a:r>
              <a:rPr lang="en-US" dirty="0" smtClean="0"/>
              <a:t>over </a:t>
            </a:r>
            <a:r>
              <a:rPr lang="en-US" dirty="0" err="1" smtClean="0"/>
              <a:t>levensloop</a:t>
            </a:r>
            <a:r>
              <a:rPr lang="en-US" dirty="0" smtClean="0"/>
              <a:t> </a:t>
            </a:r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 err="1" smtClean="0"/>
              <a:t>korter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6356721"/>
              </p:ext>
            </p:extLst>
          </p:nvPr>
        </p:nvGraphicFramePr>
        <p:xfrm>
          <a:off x="2876550" y="1943100"/>
          <a:ext cx="5238750" cy="3265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6324" y="1657351"/>
            <a:ext cx="3524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</a:t>
            </a:r>
            <a:r>
              <a:rPr lang="en-US" dirty="0" err="1" smtClean="0"/>
              <a:t>elangrijkste</a:t>
            </a:r>
            <a:r>
              <a:rPr lang="en-US" dirty="0" smtClean="0"/>
              <a:t> </a:t>
            </a:r>
            <a:r>
              <a:rPr lang="en-US" dirty="0" err="1" smtClean="0"/>
              <a:t>inkomensbron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3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Resultaten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203840095"/>
              </p:ext>
            </p:extLst>
          </p:nvPr>
        </p:nvGraphicFramePr>
        <p:xfrm>
          <a:off x="5695950" y="1896887"/>
          <a:ext cx="5657850" cy="416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3045" y="1896887"/>
            <a:ext cx="524387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AOW </a:t>
            </a:r>
            <a:r>
              <a:rPr lang="en-US" sz="2000" dirty="0" err="1" smtClean="0"/>
              <a:t>herverdeelt</a:t>
            </a:r>
            <a:r>
              <a:rPr lang="en-US" sz="2000" dirty="0" smtClean="0"/>
              <a:t> van </a:t>
            </a:r>
            <a:r>
              <a:rPr lang="en-US" sz="2000" dirty="0" err="1" smtClean="0"/>
              <a:t>rijk</a:t>
            </a:r>
            <a:r>
              <a:rPr lang="en-US" sz="2000" dirty="0" smtClean="0"/>
              <a:t> </a:t>
            </a:r>
            <a:r>
              <a:rPr lang="en-US" sz="2000" dirty="0" err="1" smtClean="0"/>
              <a:t>naar</a:t>
            </a:r>
            <a:r>
              <a:rPr lang="en-US" sz="2000" dirty="0" smtClean="0"/>
              <a:t> </a:t>
            </a:r>
            <a:r>
              <a:rPr lang="en-US" sz="2000" dirty="0" smtClean="0"/>
              <a:t>arm (</a:t>
            </a:r>
            <a:r>
              <a:rPr lang="en-US" sz="2000" dirty="0" err="1" smtClean="0"/>
              <a:t>zwarte</a:t>
            </a:r>
            <a:r>
              <a:rPr lang="en-US" sz="2000" dirty="0" smtClean="0"/>
              <a:t> </a:t>
            </a:r>
            <a:r>
              <a:rPr lang="en-US" sz="2000" dirty="0" err="1" smtClean="0"/>
              <a:t>lijn</a:t>
            </a:r>
            <a:r>
              <a:rPr lang="en-US" sz="2000" dirty="0" smtClean="0"/>
              <a:t>): </a:t>
            </a:r>
            <a:r>
              <a:rPr lang="en-US" sz="2000" dirty="0" err="1" smtClean="0"/>
              <a:t>niet</a:t>
            </a:r>
            <a:r>
              <a:rPr lang="en-US" sz="2000" dirty="0" smtClean="0"/>
              <a:t> </a:t>
            </a:r>
            <a:r>
              <a:rPr lang="en-US" sz="2000" dirty="0" smtClean="0"/>
              <a:t>door </a:t>
            </a:r>
            <a:r>
              <a:rPr lang="en-US" sz="2000" dirty="0" smtClean="0"/>
              <a:t>AOW-</a:t>
            </a:r>
            <a:r>
              <a:rPr lang="en-US" sz="2000" dirty="0" err="1" smtClean="0"/>
              <a:t>uitkeringen</a:t>
            </a:r>
            <a:r>
              <a:rPr lang="en-US" sz="2000" dirty="0" smtClean="0"/>
              <a:t>, maar AOW-financiering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 smtClean="0"/>
              <a:t>Grijze</a:t>
            </a:r>
            <a:r>
              <a:rPr lang="en-US" sz="2000" dirty="0" smtClean="0"/>
              <a:t> </a:t>
            </a:r>
            <a:r>
              <a:rPr lang="en-US" sz="2000" dirty="0" err="1" smtClean="0"/>
              <a:t>druk</a:t>
            </a:r>
            <a:r>
              <a:rPr lang="en-US" sz="2000" dirty="0" smtClean="0"/>
              <a:t> </a:t>
            </a:r>
            <a:r>
              <a:rPr lang="en-US" sz="2000" dirty="0" err="1" smtClean="0"/>
              <a:t>neemt</a:t>
            </a:r>
            <a:r>
              <a:rPr lang="en-US" sz="2000" dirty="0" smtClean="0"/>
              <a:t> </a:t>
            </a:r>
            <a:r>
              <a:rPr lang="en-US" sz="2000" dirty="0" err="1" smtClean="0"/>
              <a:t>verder</a:t>
            </a:r>
            <a:r>
              <a:rPr lang="en-US" sz="2000" dirty="0" smtClean="0"/>
              <a:t> toe, </a:t>
            </a:r>
            <a:r>
              <a:rPr lang="en-US" sz="2000" dirty="0" err="1" smtClean="0"/>
              <a:t>dus</a:t>
            </a:r>
            <a:r>
              <a:rPr lang="en-US" sz="2000" dirty="0" smtClean="0"/>
              <a:t> </a:t>
            </a:r>
            <a:r>
              <a:rPr lang="en-US" sz="2000" dirty="0" err="1" smtClean="0"/>
              <a:t>meer</a:t>
            </a:r>
            <a:r>
              <a:rPr lang="en-US" sz="2000" dirty="0" smtClean="0"/>
              <a:t> </a:t>
            </a:r>
            <a:r>
              <a:rPr lang="en-US" sz="2000" dirty="0" err="1" smtClean="0"/>
              <a:t>fiscalisering</a:t>
            </a:r>
            <a:r>
              <a:rPr lang="en-US" sz="2000" dirty="0" smtClean="0"/>
              <a:t> </a:t>
            </a:r>
            <a:r>
              <a:rPr lang="en-US" sz="2000" dirty="0" smtClean="0"/>
              <a:t>om AOW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financieren</a:t>
            </a:r>
            <a:r>
              <a:rPr lang="en-US" sz="2000" dirty="0" smtClean="0"/>
              <a:t> (</a:t>
            </a:r>
            <a:r>
              <a:rPr lang="en-US" sz="2000" dirty="0" err="1" smtClean="0"/>
              <a:t>grijze</a:t>
            </a:r>
            <a:r>
              <a:rPr lang="en-US" sz="2000" dirty="0" smtClean="0"/>
              <a:t> </a:t>
            </a:r>
            <a:r>
              <a:rPr lang="en-US" sz="2000" dirty="0" err="1" smtClean="0"/>
              <a:t>vlakken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→ </a:t>
            </a:r>
            <a:r>
              <a:rPr lang="en-US" sz="2000" dirty="0" err="1" smtClean="0"/>
              <a:t>enige</a:t>
            </a:r>
            <a:r>
              <a:rPr lang="en-US" sz="2000" dirty="0" smtClean="0"/>
              <a:t> </a:t>
            </a:r>
            <a:r>
              <a:rPr lang="en-US" sz="2000" dirty="0" err="1" smtClean="0"/>
              <a:t>verschuiving</a:t>
            </a:r>
            <a:r>
              <a:rPr lang="en-US" sz="2000" dirty="0" smtClean="0"/>
              <a:t>: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toenemende</a:t>
            </a:r>
            <a:r>
              <a:rPr lang="en-US" sz="2000" dirty="0" smtClean="0"/>
              <a:t> AOW-</a:t>
            </a:r>
            <a:r>
              <a:rPr lang="en-US" sz="2000" dirty="0" err="1" smtClean="0"/>
              <a:t>bijdrage</a:t>
            </a:r>
            <a:r>
              <a:rPr lang="en-US" sz="2000" dirty="0" smtClean="0"/>
              <a:t> </a:t>
            </a:r>
            <a:r>
              <a:rPr lang="en-US" sz="2000" dirty="0" smtClean="0"/>
              <a:t>van </a:t>
            </a:r>
            <a:r>
              <a:rPr lang="en-US" sz="2000" dirty="0" err="1" smtClean="0"/>
              <a:t>lage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</a:t>
            </a:r>
            <a:r>
              <a:rPr lang="en-US" sz="2000" dirty="0" err="1" smtClean="0"/>
              <a:t>hoge</a:t>
            </a:r>
            <a:r>
              <a:rPr lang="en-US" sz="2000" dirty="0" smtClean="0"/>
              <a:t> </a:t>
            </a:r>
            <a:r>
              <a:rPr lang="en-US" sz="2000" dirty="0" err="1" smtClean="0"/>
              <a:t>levensloopinkomens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a</a:t>
            </a:r>
            <a:r>
              <a:rPr lang="en-US" sz="2000" dirty="0" err="1" smtClean="0"/>
              <a:t>fnemende</a:t>
            </a:r>
            <a:r>
              <a:rPr lang="en-US" sz="2000" dirty="0" smtClean="0"/>
              <a:t> </a:t>
            </a:r>
            <a:r>
              <a:rPr lang="en-US" sz="2000" dirty="0" err="1" smtClean="0"/>
              <a:t>bijdrage</a:t>
            </a:r>
            <a:r>
              <a:rPr lang="en-US" sz="2000" dirty="0" smtClean="0"/>
              <a:t> </a:t>
            </a:r>
            <a:r>
              <a:rPr lang="en-US" sz="2000" dirty="0" err="1" smtClean="0"/>
              <a:t>middelste</a:t>
            </a:r>
            <a:r>
              <a:rPr lang="en-US" sz="2000" dirty="0" smtClean="0"/>
              <a:t> </a:t>
            </a:r>
            <a:r>
              <a:rPr lang="en-US" sz="2000" dirty="0" err="1" smtClean="0"/>
              <a:t>inkomens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8543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Voorlopige</a:t>
            </a:r>
            <a:r>
              <a:rPr lang="en-US" dirty="0" smtClean="0"/>
              <a:t> </a:t>
            </a:r>
            <a:r>
              <a:rPr lang="en-US" dirty="0" err="1" smtClean="0"/>
              <a:t>conclusies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Levensloopperspectief</a:t>
            </a:r>
            <a:r>
              <a:rPr lang="en-US" dirty="0" smtClean="0"/>
              <a:t> </a:t>
            </a:r>
            <a:r>
              <a:rPr lang="en-US" dirty="0" err="1" smtClean="0"/>
              <a:t>brengt</a:t>
            </a:r>
            <a:r>
              <a:rPr lang="en-US" dirty="0" smtClean="0"/>
              <a:t> </a:t>
            </a:r>
            <a:r>
              <a:rPr lang="en-US" dirty="0" err="1" smtClean="0"/>
              <a:t>ongelijkheid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herverdeling</a:t>
            </a:r>
            <a:r>
              <a:rPr lang="en-US" dirty="0" smtClean="0"/>
              <a:t> </a:t>
            </a:r>
            <a:r>
              <a:rPr lang="en-US" dirty="0" smtClean="0"/>
              <a:t>over </a:t>
            </a:r>
            <a:r>
              <a:rPr lang="en-US" dirty="0" err="1" smtClean="0"/>
              <a:t>levensloop</a:t>
            </a:r>
            <a:r>
              <a:rPr lang="en-US" dirty="0" smtClean="0"/>
              <a:t> </a:t>
            </a:r>
            <a:r>
              <a:rPr lang="en-US" dirty="0" err="1" smtClean="0"/>
              <a:t>beter</a:t>
            </a:r>
            <a:r>
              <a:rPr lang="en-US" dirty="0" smtClean="0"/>
              <a:t> in </a:t>
            </a:r>
            <a:r>
              <a:rPr lang="en-US" dirty="0" err="1" smtClean="0"/>
              <a:t>kaart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cross-</a:t>
            </a:r>
            <a:r>
              <a:rPr lang="en-US" dirty="0" err="1" smtClean="0"/>
              <a:t>sectie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de </a:t>
            </a:r>
            <a:r>
              <a:rPr lang="en-US" dirty="0" err="1" smtClean="0"/>
              <a:t>construeerde</a:t>
            </a:r>
            <a:r>
              <a:rPr lang="en-US" dirty="0" smtClean="0"/>
              <a:t> </a:t>
            </a:r>
            <a:r>
              <a:rPr lang="en-US" dirty="0" err="1" smtClean="0"/>
              <a:t>levenslopen</a:t>
            </a:r>
            <a:r>
              <a:rPr lang="en-US" dirty="0"/>
              <a:t>:</a:t>
            </a:r>
            <a:endParaRPr lang="en-US" dirty="0" smtClean="0"/>
          </a:p>
          <a:p>
            <a:r>
              <a:rPr lang="en-US" dirty="0" err="1" smtClean="0"/>
              <a:t>Bijstand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WIA </a:t>
            </a:r>
            <a:r>
              <a:rPr lang="en-US" dirty="0" err="1" smtClean="0"/>
              <a:t>vaker</a:t>
            </a:r>
            <a:r>
              <a:rPr lang="en-US" dirty="0" smtClean="0"/>
              <a:t> </a:t>
            </a:r>
            <a:r>
              <a:rPr lang="en-US" dirty="0" err="1" smtClean="0"/>
              <a:t>langdurig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WW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Vrouwen</a:t>
            </a:r>
            <a:r>
              <a:rPr lang="en-US" dirty="0" smtClean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smtClean="0"/>
              <a:t>AOW-</a:t>
            </a:r>
            <a:r>
              <a:rPr lang="en-US" dirty="0" err="1" smtClean="0"/>
              <a:t>ontvangsten</a:t>
            </a:r>
            <a:r>
              <a:rPr lang="en-US" dirty="0" smtClean="0"/>
              <a:t>, </a:t>
            </a:r>
            <a:r>
              <a:rPr lang="en-US" dirty="0" err="1" smtClean="0"/>
              <a:t>mannen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arbeidsinkomen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AOW </a:t>
            </a:r>
            <a:r>
              <a:rPr lang="en-US" dirty="0" err="1" smtClean="0"/>
              <a:t>herverdeelt</a:t>
            </a:r>
            <a:r>
              <a:rPr lang="en-US" dirty="0" smtClean="0"/>
              <a:t> van </a:t>
            </a:r>
            <a:r>
              <a:rPr lang="en-US" dirty="0" err="1" smtClean="0"/>
              <a:t>rijk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arm, </a:t>
            </a:r>
            <a:r>
              <a:rPr lang="en-US" dirty="0" err="1" smtClean="0"/>
              <a:t>vooral</a:t>
            </a:r>
            <a:r>
              <a:rPr lang="en-US" dirty="0" smtClean="0"/>
              <a:t> door AOW-financiering</a:t>
            </a:r>
          </a:p>
        </p:txBody>
      </p:sp>
    </p:spTree>
    <p:extLst>
      <p:ext uri="{BB962C8B-B14F-4D97-AF65-F5344CB8AC3E}">
        <p14:creationId xmlns:p14="http://schemas.microsoft.com/office/powerpoint/2010/main" val="400445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Inleiding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1524" y="1690688"/>
            <a:ext cx="107537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Arbeidsinkomens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(</a:t>
            </a:r>
            <a:r>
              <a:rPr lang="en-US" dirty="0" err="1" smtClean="0"/>
              <a:t>uiteraard</a:t>
            </a:r>
            <a:r>
              <a:rPr lang="en-US" dirty="0" smtClean="0"/>
              <a:t>)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hetzelfde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iedereen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Inkomensongelijkheid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err="1"/>
              <a:t>onvermijdelijk</a:t>
            </a:r>
            <a:r>
              <a:rPr lang="en-US" dirty="0"/>
              <a:t> </a:t>
            </a:r>
            <a:r>
              <a:rPr lang="en-US" dirty="0" err="1"/>
              <a:t>ivm</a:t>
            </a:r>
            <a:r>
              <a:rPr lang="en-US" dirty="0"/>
              <a:t> </a:t>
            </a:r>
            <a:r>
              <a:rPr lang="en-US" dirty="0" err="1"/>
              <a:t>arbeidsprikkel</a:t>
            </a:r>
            <a:r>
              <a:rPr lang="en-US" dirty="0"/>
              <a:t>, </a:t>
            </a:r>
            <a:r>
              <a:rPr lang="en-US" dirty="0" err="1"/>
              <a:t>teveel</a:t>
            </a:r>
            <a:r>
              <a:rPr lang="en-US" dirty="0"/>
              <a:t> is </a:t>
            </a:r>
            <a:r>
              <a:rPr lang="en-US" dirty="0" err="1"/>
              <a:t>ongewenst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/>
              <a:t>De </a:t>
            </a:r>
            <a:r>
              <a:rPr lang="en-US" dirty="0" err="1"/>
              <a:t>ongelijkheid</a:t>
            </a:r>
            <a:r>
              <a:rPr lang="en-US" dirty="0"/>
              <a:t> is </a:t>
            </a:r>
            <a:r>
              <a:rPr lang="en-US" dirty="0" err="1"/>
              <a:t>kleiner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herverdeling</a:t>
            </a:r>
            <a:r>
              <a:rPr lang="en-US" dirty="0" smtClean="0"/>
              <a:t>, </a:t>
            </a:r>
            <a:r>
              <a:rPr lang="en-US" dirty="0" err="1" smtClean="0"/>
              <a:t>zoals</a:t>
            </a:r>
            <a:r>
              <a:rPr lang="en-US" dirty="0" smtClean="0"/>
              <a:t> </a:t>
            </a:r>
            <a:r>
              <a:rPr lang="en-US" dirty="0" err="1" smtClean="0"/>
              <a:t>belastingen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uitkeringen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91525" y="6426397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Bron</a:t>
            </a:r>
            <a:r>
              <a:rPr lang="en-US" sz="1000" dirty="0" smtClean="0"/>
              <a:t>: CBS </a:t>
            </a:r>
            <a:r>
              <a:rPr lang="en-US" sz="1000" dirty="0" err="1" smtClean="0"/>
              <a:t>Statline</a:t>
            </a:r>
            <a:endParaRPr lang="en-US" sz="10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5861382"/>
              </p:ext>
            </p:extLst>
          </p:nvPr>
        </p:nvGraphicFramePr>
        <p:xfrm>
          <a:off x="2724149" y="3016251"/>
          <a:ext cx="6429376" cy="3758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598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Herverdeling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Herverdeling door </a:t>
            </a:r>
            <a:r>
              <a:rPr lang="nl-NL" dirty="0" err="1" smtClean="0"/>
              <a:t>bijv</a:t>
            </a:r>
            <a:r>
              <a:rPr lang="nl-NL" dirty="0" smtClean="0"/>
              <a:t>:</a:t>
            </a:r>
          </a:p>
          <a:p>
            <a:pPr>
              <a:buFontTx/>
              <a:buChar char="-"/>
            </a:pPr>
            <a:r>
              <a:rPr lang="nl-NL" dirty="0" smtClean="0"/>
              <a:t>Directe belastingen </a:t>
            </a:r>
            <a:r>
              <a:rPr lang="nl-NL" sz="2000" dirty="0" smtClean="0"/>
              <a:t>inkomstenbelasting, erfbelasting</a:t>
            </a:r>
            <a:br>
              <a:rPr lang="nl-NL" sz="2000" dirty="0" smtClean="0"/>
            </a:br>
            <a:endParaRPr lang="nl-NL" sz="2000" dirty="0" smtClean="0"/>
          </a:p>
          <a:p>
            <a:pPr>
              <a:buFontTx/>
              <a:buChar char="-"/>
            </a:pPr>
            <a:r>
              <a:rPr lang="nl-NL" dirty="0" smtClean="0"/>
              <a:t>Indirecte belastingen </a:t>
            </a:r>
            <a:r>
              <a:rPr lang="nl-NL" sz="2000" dirty="0" smtClean="0"/>
              <a:t>accijnzen, btw, motorrijtuigenbelasting, ozb</a:t>
            </a:r>
            <a:br>
              <a:rPr lang="nl-NL" sz="2000" dirty="0" smtClean="0"/>
            </a:br>
            <a:endParaRPr lang="nl-NL" sz="2000" dirty="0" smtClean="0"/>
          </a:p>
          <a:p>
            <a:pPr>
              <a:buFontTx/>
              <a:buChar char="-"/>
            </a:pPr>
            <a:r>
              <a:rPr lang="nl-NL" dirty="0" smtClean="0"/>
              <a:t>Onderwijs </a:t>
            </a:r>
            <a:r>
              <a:rPr lang="nl-NL" sz="2000" dirty="0" smtClean="0"/>
              <a:t>onderwijsfinanciering en latere baten</a:t>
            </a:r>
            <a:br>
              <a:rPr lang="nl-NL" sz="2000" dirty="0" smtClean="0"/>
            </a:br>
            <a:endParaRPr lang="nl-NL" sz="2000" dirty="0" smtClean="0"/>
          </a:p>
          <a:p>
            <a:pPr>
              <a:buFontTx/>
              <a:buChar char="-"/>
            </a:pPr>
            <a:r>
              <a:rPr lang="nl-NL" dirty="0" smtClean="0"/>
              <a:t>Sociale zekerheid</a:t>
            </a:r>
            <a:r>
              <a:rPr lang="nl-NL" sz="2000" dirty="0" smtClean="0"/>
              <a:t> AOW, bijstand, WIA, WW</a:t>
            </a:r>
            <a:br>
              <a:rPr lang="nl-NL" sz="2000" dirty="0" smtClean="0"/>
            </a:br>
            <a:endParaRPr lang="nl-NL" sz="2000" dirty="0" smtClean="0"/>
          </a:p>
          <a:p>
            <a:pPr>
              <a:buFontTx/>
              <a:buChar char="-"/>
            </a:pPr>
            <a:r>
              <a:rPr lang="nl-NL" dirty="0" smtClean="0"/>
              <a:t>Woningmarktbeleid </a:t>
            </a:r>
            <a:r>
              <a:rPr lang="nl-NL" sz="2100" dirty="0" smtClean="0"/>
              <a:t>huurtoeslag, hypotheekrenteaftrek</a:t>
            </a:r>
            <a:br>
              <a:rPr lang="nl-NL" sz="2100" dirty="0" smtClean="0"/>
            </a:br>
            <a:endParaRPr lang="nl-NL" sz="2100" dirty="0" smtClean="0"/>
          </a:p>
          <a:p>
            <a:pPr>
              <a:buFontTx/>
              <a:buChar char="-"/>
            </a:pPr>
            <a:r>
              <a:rPr lang="nl-NL" dirty="0" smtClean="0"/>
              <a:t>Zorg</a:t>
            </a:r>
            <a:r>
              <a:rPr lang="nl-NL" sz="2000" dirty="0" smtClean="0"/>
              <a:t> zorgtoeslag, zorgpremie, jeugdzorg, </a:t>
            </a:r>
            <a:r>
              <a:rPr lang="nl-NL" sz="2000" dirty="0" err="1" smtClean="0"/>
              <a:t>Wlz</a:t>
            </a:r>
            <a:r>
              <a:rPr lang="nl-NL" sz="2000" dirty="0" smtClean="0"/>
              <a:t>, </a:t>
            </a:r>
            <a:r>
              <a:rPr lang="nl-NL" sz="2000" dirty="0" err="1" smtClean="0"/>
              <a:t>Wmo</a:t>
            </a:r>
            <a:endParaRPr lang="nl-NL" sz="2000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17808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Ongelijkheid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0675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/>
              <a:t>Leeftijdsverschillen</a:t>
            </a:r>
            <a:r>
              <a:rPr lang="en-US" sz="2400" dirty="0"/>
              <a:t> </a:t>
            </a:r>
            <a:r>
              <a:rPr lang="en-US" sz="2400" dirty="0" err="1"/>
              <a:t>verklaren</a:t>
            </a:r>
            <a:r>
              <a:rPr lang="en-US" sz="2400" dirty="0"/>
              <a:t> </a:t>
            </a:r>
            <a:r>
              <a:rPr lang="en-US" sz="2400" dirty="0" err="1"/>
              <a:t>groot</a:t>
            </a:r>
            <a:r>
              <a:rPr lang="en-US" sz="2400" dirty="0"/>
              <a:t> </a:t>
            </a:r>
            <a:r>
              <a:rPr lang="en-US" sz="2400" dirty="0" err="1"/>
              <a:t>deel</a:t>
            </a:r>
            <a:r>
              <a:rPr lang="en-US" sz="2400" dirty="0"/>
              <a:t> van </a:t>
            </a:r>
            <a:r>
              <a:rPr lang="en-US" sz="2400" dirty="0" err="1" smtClean="0"/>
              <a:t>inkomensongelijkheid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→ </a:t>
            </a:r>
            <a:r>
              <a:rPr lang="en-US" sz="2400" dirty="0" err="1"/>
              <a:t>kijk</a:t>
            </a:r>
            <a:r>
              <a:rPr lang="en-US" sz="2400" dirty="0"/>
              <a:t> </a:t>
            </a:r>
            <a:r>
              <a:rPr lang="en-US" sz="2400" dirty="0" err="1"/>
              <a:t>naar</a:t>
            </a:r>
            <a:r>
              <a:rPr lang="en-US" sz="2400" dirty="0"/>
              <a:t> </a:t>
            </a:r>
            <a:r>
              <a:rPr lang="en-US" sz="2400" dirty="0" err="1"/>
              <a:t>verdeling</a:t>
            </a:r>
            <a:r>
              <a:rPr lang="en-US" sz="2400" dirty="0"/>
              <a:t> van </a:t>
            </a:r>
            <a:r>
              <a:rPr lang="en-US" sz="2400" dirty="0" err="1"/>
              <a:t>levensloopinkomens</a:t>
            </a:r>
            <a:r>
              <a:rPr lang="en-US" sz="2400" dirty="0"/>
              <a:t> </a:t>
            </a:r>
            <a:r>
              <a:rPr lang="en-US" sz="2400" dirty="0" err="1"/>
              <a:t>ipv</a:t>
            </a:r>
            <a:r>
              <a:rPr lang="en-US" sz="2400" dirty="0"/>
              <a:t> </a:t>
            </a:r>
            <a:r>
              <a:rPr lang="en-US" sz="2400" dirty="0" err="1" smtClean="0"/>
              <a:t>inkomens</a:t>
            </a:r>
            <a:r>
              <a:rPr lang="en-US" sz="2400" dirty="0" smtClean="0"/>
              <a:t> in cross-</a:t>
            </a:r>
            <a:r>
              <a:rPr lang="en-US" sz="2400" dirty="0" err="1" smtClean="0"/>
              <a:t>sectie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7028" y="2893205"/>
            <a:ext cx="5697944" cy="37835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1638" y="6430492"/>
            <a:ext cx="25067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Bron</a:t>
            </a:r>
            <a:r>
              <a:rPr lang="en-US" sz="1000" dirty="0" smtClean="0"/>
              <a:t>: CBS (2019). </a:t>
            </a:r>
            <a:r>
              <a:rPr lang="en-US" sz="1000" dirty="0" err="1" smtClean="0"/>
              <a:t>Welvaart</a:t>
            </a:r>
            <a:r>
              <a:rPr lang="en-US" sz="1000" dirty="0" smtClean="0"/>
              <a:t> in Nederland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0189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Levensloopperspectief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152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Voordelen</a:t>
            </a:r>
            <a:r>
              <a:rPr lang="en-US" dirty="0"/>
              <a:t> </a:t>
            </a:r>
            <a:r>
              <a:rPr lang="en-US" dirty="0" err="1" smtClean="0"/>
              <a:t>levensloopperspectief</a:t>
            </a:r>
            <a:r>
              <a:rPr lang="en-US" dirty="0" smtClean="0"/>
              <a:t> </a:t>
            </a:r>
            <a:r>
              <a:rPr lang="en-US" dirty="0"/>
              <a:t>tov </a:t>
            </a:r>
            <a:r>
              <a:rPr lang="en-US" dirty="0" smtClean="0"/>
              <a:t>cross-</a:t>
            </a:r>
            <a:r>
              <a:rPr lang="en-US" dirty="0" err="1" smtClean="0"/>
              <a:t>sectie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Premies</a:t>
            </a:r>
            <a:r>
              <a:rPr lang="en-US" dirty="0" smtClean="0"/>
              <a:t> </a:t>
            </a:r>
            <a:r>
              <a:rPr lang="en-US" dirty="0" err="1" smtClean="0"/>
              <a:t>beïnvloeden</a:t>
            </a:r>
            <a:r>
              <a:rPr lang="en-US" dirty="0" smtClean="0"/>
              <a:t> </a:t>
            </a:r>
            <a:r>
              <a:rPr lang="en-US" dirty="0" err="1" smtClean="0"/>
              <a:t>latere</a:t>
            </a:r>
            <a:r>
              <a:rPr lang="en-US" dirty="0" smtClean="0"/>
              <a:t> </a:t>
            </a:r>
            <a:r>
              <a:rPr lang="en-US" dirty="0" err="1" smtClean="0"/>
              <a:t>uitkeringen</a:t>
            </a:r>
            <a:r>
              <a:rPr lang="en-US" dirty="0" smtClean="0"/>
              <a:t> (</a:t>
            </a:r>
            <a:r>
              <a:rPr lang="en-US" dirty="0" err="1" smtClean="0"/>
              <a:t>bijv</a:t>
            </a:r>
            <a:r>
              <a:rPr lang="en-US" dirty="0" smtClean="0"/>
              <a:t> </a:t>
            </a:r>
            <a:r>
              <a:rPr lang="en-US" dirty="0" err="1" smtClean="0"/>
              <a:t>pensioen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/>
              <a:t>→ </a:t>
            </a:r>
            <a:r>
              <a:rPr lang="en-US" dirty="0" smtClean="0"/>
              <a:t>minder </a:t>
            </a:r>
            <a:r>
              <a:rPr lang="en-US" dirty="0" err="1" smtClean="0"/>
              <a:t>herverdeling</a:t>
            </a:r>
            <a:r>
              <a:rPr lang="en-US" dirty="0" smtClean="0"/>
              <a:t> over </a:t>
            </a:r>
            <a:r>
              <a:rPr lang="en-US" dirty="0" err="1" smtClean="0"/>
              <a:t>levensloop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/>
              <a:t>in cross-</a:t>
            </a:r>
            <a:r>
              <a:rPr lang="en-US" dirty="0" err="1" smtClean="0"/>
              <a:t>sectie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Jaarlijkse</a:t>
            </a:r>
            <a:r>
              <a:rPr lang="en-US" dirty="0" smtClean="0"/>
              <a:t> </a:t>
            </a:r>
            <a:r>
              <a:rPr lang="en-US" dirty="0" err="1" smtClean="0"/>
              <a:t>fluctuaties</a:t>
            </a:r>
            <a:r>
              <a:rPr lang="en-US" dirty="0" smtClean="0"/>
              <a:t> in </a:t>
            </a:r>
            <a:r>
              <a:rPr lang="en-US" dirty="0" err="1" smtClean="0"/>
              <a:t>inkomen</a:t>
            </a:r>
            <a:r>
              <a:rPr lang="en-US" dirty="0" smtClean="0"/>
              <a:t>, </a:t>
            </a:r>
            <a:r>
              <a:rPr lang="en-US" dirty="0" err="1" smtClean="0"/>
              <a:t>bijv</a:t>
            </a:r>
            <a:r>
              <a:rPr lang="en-US" dirty="0" smtClean="0"/>
              <a:t> door </a:t>
            </a:r>
            <a:r>
              <a:rPr lang="en-US" dirty="0" err="1" smtClean="0"/>
              <a:t>vroegpensioen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→ </a:t>
            </a:r>
            <a:r>
              <a:rPr lang="en-US" dirty="0" err="1" smtClean="0"/>
              <a:t>levensloopinkomens</a:t>
            </a:r>
            <a:r>
              <a:rPr lang="en-US" dirty="0" smtClean="0"/>
              <a:t> minder </a:t>
            </a:r>
            <a:r>
              <a:rPr lang="en-US" dirty="0" err="1" smtClean="0"/>
              <a:t>sterk</a:t>
            </a:r>
            <a:r>
              <a:rPr lang="en-US" dirty="0" smtClean="0"/>
              <a:t> </a:t>
            </a:r>
            <a:r>
              <a:rPr lang="en-US" dirty="0" err="1" smtClean="0"/>
              <a:t>gespreid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cross-</a:t>
            </a:r>
            <a:r>
              <a:rPr lang="en-US" dirty="0" err="1" smtClean="0"/>
              <a:t>sectie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</a:t>
            </a:r>
            <a:r>
              <a:rPr lang="en-US" dirty="0" err="1"/>
              <a:t>levensloop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meegenomen</a:t>
            </a:r>
            <a:r>
              <a:rPr lang="en-US" dirty="0"/>
              <a:t> of </a:t>
            </a:r>
            <a:r>
              <a:rPr lang="en-US" dirty="0" err="1"/>
              <a:t>kleine</a:t>
            </a:r>
            <a:r>
              <a:rPr lang="en-US" dirty="0"/>
              <a:t> </a:t>
            </a:r>
            <a:r>
              <a:rPr lang="en-US" dirty="0" err="1"/>
              <a:t>groep</a:t>
            </a:r>
            <a:r>
              <a:rPr lang="en-US" dirty="0"/>
              <a:t> </a:t>
            </a:r>
            <a:r>
              <a:rPr lang="en-US" dirty="0" err="1"/>
              <a:t>langdurig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uitkering</a:t>
            </a:r>
            <a:r>
              <a:rPr lang="en-US" dirty="0"/>
              <a:t> </a:t>
            </a:r>
            <a:r>
              <a:rPr lang="en-US" dirty="0" err="1"/>
              <a:t>ontvangt</a:t>
            </a:r>
            <a:r>
              <a:rPr lang="en-US" dirty="0"/>
              <a:t>, of 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groep</a:t>
            </a:r>
            <a:r>
              <a:rPr lang="en-US" dirty="0"/>
              <a:t> </a:t>
            </a:r>
            <a:r>
              <a:rPr lang="en-US" dirty="0" err="1"/>
              <a:t>kortdurend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 err="1" smtClean="0"/>
              <a:t>levensloopperspectief</a:t>
            </a:r>
            <a:r>
              <a:rPr lang="en-US" dirty="0" smtClean="0"/>
              <a:t> </a:t>
            </a:r>
            <a:r>
              <a:rPr lang="en-US" dirty="0" err="1" smtClean="0"/>
              <a:t>automatisch</a:t>
            </a:r>
            <a:r>
              <a:rPr lang="en-US" dirty="0" smtClean="0"/>
              <a:t> </a:t>
            </a:r>
            <a:r>
              <a:rPr lang="en-US" dirty="0" err="1" smtClean="0"/>
              <a:t>correctie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cohorteffecten</a:t>
            </a:r>
            <a:r>
              <a:rPr lang="en-US" dirty="0" smtClean="0"/>
              <a:t> door </a:t>
            </a:r>
            <a:r>
              <a:rPr lang="en-US" dirty="0" err="1" smtClean="0"/>
              <a:t>bijv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gaan</a:t>
            </a:r>
            <a:r>
              <a:rPr lang="en-US" dirty="0" smtClean="0"/>
              <a:t> van </a:t>
            </a:r>
            <a:r>
              <a:rPr lang="en-US" dirty="0" err="1" smtClean="0"/>
              <a:t>opleidingsniveau</a:t>
            </a:r>
            <a:r>
              <a:rPr lang="en-US" dirty="0" smtClean="0"/>
              <a:t> van </a:t>
            </a:r>
            <a:r>
              <a:rPr lang="en-US" dirty="0" err="1" smtClean="0"/>
              <a:t>huidige</a:t>
            </a:r>
            <a:r>
              <a:rPr lang="en-US" dirty="0" smtClean="0"/>
              <a:t> </a:t>
            </a:r>
            <a:r>
              <a:rPr lang="en-US" dirty="0" smtClean="0"/>
              <a:t>40-jarigen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374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Levenslooppaden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1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Nadeel</a:t>
            </a:r>
            <a:r>
              <a:rPr lang="en-US" dirty="0" smtClean="0"/>
              <a:t> </a:t>
            </a:r>
            <a:r>
              <a:rPr lang="en-US" dirty="0" err="1" smtClean="0"/>
              <a:t>feitelijke</a:t>
            </a:r>
            <a:r>
              <a:rPr lang="en-US" dirty="0" smtClean="0"/>
              <a:t> </a:t>
            </a:r>
            <a:r>
              <a:rPr lang="en-US" dirty="0" err="1" smtClean="0"/>
              <a:t>levenslopen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/>
              <a:t>8</a:t>
            </a:r>
            <a:r>
              <a:rPr lang="en-US" dirty="0" smtClean="0"/>
              <a:t>0 </a:t>
            </a:r>
            <a:r>
              <a:rPr lang="en-US" dirty="0" err="1" smtClean="0"/>
              <a:t>jaar</a:t>
            </a:r>
            <a:r>
              <a:rPr lang="en-US" dirty="0" smtClean="0"/>
              <a:t> data </a:t>
            </a:r>
            <a:r>
              <a:rPr lang="en-US" dirty="0" err="1" smtClean="0"/>
              <a:t>nodig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pas </a:t>
            </a:r>
            <a:r>
              <a:rPr lang="en-US" dirty="0" err="1" smtClean="0"/>
              <a:t>compleet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overlijden</a:t>
            </a:r>
            <a:r>
              <a:rPr lang="en-US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err="1" smtClean="0"/>
              <a:t>tussentijd</a:t>
            </a:r>
            <a:r>
              <a:rPr lang="en-US" dirty="0" smtClean="0"/>
              <a:t> </a:t>
            </a:r>
            <a:r>
              <a:rPr lang="en-US" dirty="0" err="1" smtClean="0"/>
              <a:t>vele</a:t>
            </a:r>
            <a:r>
              <a:rPr lang="en-US" dirty="0" smtClean="0"/>
              <a:t> </a:t>
            </a:r>
            <a:r>
              <a:rPr lang="en-US" dirty="0" err="1" smtClean="0"/>
              <a:t>veranderingen</a:t>
            </a:r>
            <a:r>
              <a:rPr lang="en-US" dirty="0" smtClean="0"/>
              <a:t> in </a:t>
            </a:r>
            <a:r>
              <a:rPr lang="en-US" dirty="0" err="1" smtClean="0"/>
              <a:t>regelingen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→ </a:t>
            </a:r>
            <a:r>
              <a:rPr lang="en-US" dirty="0" err="1" smtClean="0"/>
              <a:t>Creëer</a:t>
            </a:r>
            <a:r>
              <a:rPr lang="en-US" dirty="0" smtClean="0"/>
              <a:t> `</a:t>
            </a:r>
            <a:r>
              <a:rPr lang="en-US" dirty="0" err="1" smtClean="0"/>
              <a:t>synthetische</a:t>
            </a:r>
            <a:r>
              <a:rPr lang="en-US" dirty="0" smtClean="0"/>
              <a:t> </a:t>
            </a:r>
            <a:r>
              <a:rPr lang="en-US" dirty="0" err="1" smtClean="0"/>
              <a:t>levenslooppaden</a:t>
            </a:r>
            <a:r>
              <a:rPr lang="en-US" dirty="0" smtClean="0"/>
              <a:t>’ door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stukjes</a:t>
            </a:r>
            <a:r>
              <a:rPr lang="en-US" dirty="0" smtClean="0"/>
              <a:t> </a:t>
            </a:r>
            <a:r>
              <a:rPr lang="en-US" dirty="0" err="1" smtClean="0"/>
              <a:t>levensloop</a:t>
            </a:r>
            <a:r>
              <a:rPr lang="en-US" dirty="0" smtClean="0"/>
              <a:t> </a:t>
            </a:r>
            <a:r>
              <a:rPr lang="en-US" dirty="0" err="1" smtClean="0"/>
              <a:t>achter</a:t>
            </a:r>
            <a:r>
              <a:rPr lang="en-US" dirty="0" smtClean="0"/>
              <a:t> </a:t>
            </a:r>
            <a:r>
              <a:rPr lang="en-US" dirty="0" err="1" smtClean="0"/>
              <a:t>elkaar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zetten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007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Levenslooppaden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072063"/>
            <a:ext cx="103701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200" dirty="0" err="1" smtClean="0"/>
              <a:t>Basispaden</a:t>
            </a:r>
            <a:r>
              <a:rPr lang="en-US" sz="2200" dirty="0" smtClean="0"/>
              <a:t> van </a:t>
            </a:r>
            <a:r>
              <a:rPr lang="en-US" sz="2200" dirty="0" err="1" smtClean="0"/>
              <a:t>personen</a:t>
            </a:r>
            <a:r>
              <a:rPr lang="en-US" sz="2200" dirty="0" smtClean="0"/>
              <a:t> </a:t>
            </a:r>
            <a:r>
              <a:rPr lang="en-US" sz="2200" dirty="0"/>
              <a:t>die 40 </a:t>
            </a:r>
            <a:r>
              <a:rPr lang="en-US" sz="2200" dirty="0" err="1"/>
              <a:t>jaar</a:t>
            </a:r>
            <a:r>
              <a:rPr lang="en-US" sz="2200" dirty="0"/>
              <a:t> </a:t>
            </a:r>
            <a:r>
              <a:rPr lang="en-US" sz="2200" dirty="0" err="1"/>
              <a:t>waren</a:t>
            </a:r>
            <a:r>
              <a:rPr lang="en-US" sz="2200" dirty="0"/>
              <a:t> </a:t>
            </a:r>
            <a:r>
              <a:rPr lang="en-US" sz="2200" dirty="0" smtClean="0"/>
              <a:t>in 2012-2018</a:t>
            </a:r>
            <a:endParaRPr lang="en-US" sz="2200" dirty="0"/>
          </a:p>
          <a:p>
            <a:pPr marL="342900" indent="-342900">
              <a:buFontTx/>
              <a:buChar char="-"/>
            </a:pPr>
            <a:r>
              <a:rPr lang="en-US" sz="2200" dirty="0" err="1" smtClean="0"/>
              <a:t>Levenslooppaden</a:t>
            </a:r>
            <a:r>
              <a:rPr lang="en-US" sz="2200" dirty="0" smtClean="0"/>
              <a:t> </a:t>
            </a:r>
            <a:r>
              <a:rPr lang="en-US" sz="2200" dirty="0" err="1" smtClean="0"/>
              <a:t>eindigen</a:t>
            </a:r>
            <a:r>
              <a:rPr lang="en-US" sz="2200" dirty="0" smtClean="0"/>
              <a:t> </a:t>
            </a:r>
            <a:r>
              <a:rPr lang="en-US" sz="2200" dirty="0" err="1" smtClean="0"/>
              <a:t>bij</a:t>
            </a:r>
            <a:r>
              <a:rPr lang="en-US" sz="2200" dirty="0" smtClean="0"/>
              <a:t> </a:t>
            </a:r>
            <a:r>
              <a:rPr lang="en-US" sz="2200" dirty="0" err="1" smtClean="0"/>
              <a:t>overlijden</a:t>
            </a:r>
            <a:r>
              <a:rPr lang="en-US" sz="2200" dirty="0" smtClean="0"/>
              <a:t>, </a:t>
            </a:r>
            <a:r>
              <a:rPr lang="en-US" sz="2200" dirty="0" err="1" smtClean="0"/>
              <a:t>emigratie</a:t>
            </a:r>
            <a:r>
              <a:rPr lang="en-US" sz="2200" dirty="0" smtClean="0"/>
              <a:t> of </a:t>
            </a:r>
            <a:r>
              <a:rPr lang="en-US" sz="2200" dirty="0" err="1" smtClean="0"/>
              <a:t>als</a:t>
            </a:r>
            <a:r>
              <a:rPr lang="en-US" sz="2200" dirty="0" smtClean="0"/>
              <a:t> </a:t>
            </a:r>
            <a:r>
              <a:rPr lang="en-US" sz="2200" dirty="0" err="1" smtClean="0"/>
              <a:t>er</a:t>
            </a:r>
            <a:r>
              <a:rPr lang="en-US" sz="2200" dirty="0" smtClean="0"/>
              <a:t> </a:t>
            </a:r>
            <a:r>
              <a:rPr lang="en-US" sz="2200" dirty="0" err="1" smtClean="0"/>
              <a:t>geen</a:t>
            </a:r>
            <a:r>
              <a:rPr lang="en-US" sz="2200" dirty="0" smtClean="0"/>
              <a:t> </a:t>
            </a:r>
            <a:r>
              <a:rPr lang="en-US" sz="2200" dirty="0" err="1" smtClean="0"/>
              <a:t>koppelingspartner</a:t>
            </a:r>
            <a:r>
              <a:rPr lang="en-US" sz="2200" dirty="0" smtClean="0"/>
              <a:t> </a:t>
            </a:r>
            <a:r>
              <a:rPr lang="en-US" sz="2200" dirty="0" err="1" smtClean="0"/>
              <a:t>beschikbaar</a:t>
            </a:r>
            <a:r>
              <a:rPr lang="en-US" sz="2200" dirty="0" smtClean="0"/>
              <a:t> is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841" y="1961980"/>
            <a:ext cx="9325560" cy="289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6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Levenslooppaden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1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toegepast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err="1"/>
              <a:t>o.a</a:t>
            </a:r>
            <a:r>
              <a:rPr lang="en-US" dirty="0"/>
              <a:t>. </a:t>
            </a:r>
            <a:r>
              <a:rPr lang="en-US" dirty="0" smtClean="0"/>
              <a:t>De </a:t>
            </a:r>
            <a:r>
              <a:rPr lang="en-US" dirty="0" err="1" smtClean="0"/>
              <a:t>Koning</a:t>
            </a:r>
            <a:r>
              <a:rPr lang="en-US" dirty="0" smtClean="0"/>
              <a:t>, </a:t>
            </a:r>
            <a:r>
              <a:rPr lang="en-US" dirty="0" err="1" smtClean="0"/>
              <a:t>Kroes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Van der Steen (2006),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Rele</a:t>
            </a:r>
            <a:r>
              <a:rPr lang="en-US" dirty="0" smtClean="0"/>
              <a:t> (2007), </a:t>
            </a:r>
            <a:r>
              <a:rPr lang="en-US" dirty="0" err="1" smtClean="0"/>
              <a:t>Bovenberg</a:t>
            </a:r>
            <a:r>
              <a:rPr lang="en-US" dirty="0"/>
              <a:t>, Hansen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Sørensen</a:t>
            </a:r>
            <a:r>
              <a:rPr lang="en-US" dirty="0"/>
              <a:t> (</a:t>
            </a:r>
            <a:r>
              <a:rPr lang="en-US" dirty="0" smtClean="0"/>
              <a:t>2008)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Waaijers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Lever </a:t>
            </a:r>
            <a:r>
              <a:rPr lang="en-US" dirty="0" smtClean="0"/>
              <a:t>(2013)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Hier</a:t>
            </a:r>
            <a:r>
              <a:rPr lang="en-US" dirty="0" smtClean="0"/>
              <a:t>:</a:t>
            </a:r>
          </a:p>
          <a:p>
            <a:r>
              <a:rPr lang="en-US" dirty="0" err="1"/>
              <a:t>registratiedata</a:t>
            </a:r>
            <a:r>
              <a:rPr lang="en-US" dirty="0"/>
              <a:t> </a:t>
            </a:r>
            <a:r>
              <a:rPr lang="en-US" dirty="0" err="1"/>
              <a:t>ipv</a:t>
            </a:r>
            <a:r>
              <a:rPr lang="en-US" dirty="0"/>
              <a:t> </a:t>
            </a:r>
            <a:r>
              <a:rPr lang="en-US" dirty="0" err="1"/>
              <a:t>enquêtedata</a:t>
            </a:r>
            <a:endParaRPr lang="en-US" dirty="0"/>
          </a:p>
          <a:p>
            <a:r>
              <a:rPr lang="en-US" dirty="0" err="1"/>
              <a:t>nieuwere</a:t>
            </a:r>
            <a:r>
              <a:rPr lang="en-US" dirty="0"/>
              <a:t> data (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wetswijzigingen</a:t>
            </a:r>
            <a:r>
              <a:rPr lang="en-US" dirty="0"/>
              <a:t>, </a:t>
            </a:r>
            <a:r>
              <a:rPr lang="en-US" dirty="0" err="1"/>
              <a:t>hogere</a:t>
            </a:r>
            <a:r>
              <a:rPr lang="en-US" dirty="0"/>
              <a:t> </a:t>
            </a:r>
            <a:r>
              <a:rPr lang="en-US" dirty="0" err="1"/>
              <a:t>levensverwachting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gestegen</a:t>
            </a:r>
            <a:r>
              <a:rPr lang="en-US" dirty="0"/>
              <a:t> </a:t>
            </a:r>
            <a:r>
              <a:rPr lang="en-US" dirty="0" err="1"/>
              <a:t>arbeidsparticipatie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extra </a:t>
            </a:r>
            <a:r>
              <a:rPr lang="en-US" dirty="0" err="1" smtClean="0"/>
              <a:t>koppelingskenmerken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184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Levenslooppaden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25488" cy="51323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Koppelingskenmerken</a:t>
            </a:r>
            <a:r>
              <a:rPr lang="en-US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en-US" dirty="0" err="1"/>
              <a:t>voornaamste</a:t>
            </a:r>
            <a:r>
              <a:rPr lang="en-US" dirty="0"/>
              <a:t> </a:t>
            </a:r>
            <a:r>
              <a:rPr lang="en-US" dirty="0" err="1"/>
              <a:t>inkomensbron</a:t>
            </a:r>
            <a:r>
              <a:rPr lang="en-US" dirty="0"/>
              <a:t> (tot 65 </a:t>
            </a:r>
            <a:r>
              <a:rPr lang="en-US" dirty="0" err="1"/>
              <a:t>jaar</a:t>
            </a:r>
            <a:r>
              <a:rPr lang="en-US" dirty="0"/>
              <a:t>)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leeftijd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/>
              <a:t>geslacht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err="1" smtClean="0"/>
              <a:t>migratieachtergrond</a:t>
            </a:r>
            <a:r>
              <a:rPr lang="en-US" dirty="0" smtClean="0"/>
              <a:t> </a:t>
            </a:r>
            <a:r>
              <a:rPr lang="en-US" dirty="0"/>
              <a:t>(tot 65 </a:t>
            </a:r>
            <a:r>
              <a:rPr lang="en-US" dirty="0" err="1"/>
              <a:t>jaar</a:t>
            </a:r>
            <a:r>
              <a:rPr lang="en-US" dirty="0"/>
              <a:t>)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plaats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err="1"/>
              <a:t>huishouden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type </a:t>
            </a:r>
            <a:r>
              <a:rPr lang="en-US" dirty="0" err="1" smtClean="0"/>
              <a:t>huishouden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i="1" dirty="0" err="1" smtClean="0"/>
              <a:t>deeltijdfactor</a:t>
            </a:r>
            <a:endParaRPr lang="en-US" i="1" dirty="0"/>
          </a:p>
          <a:p>
            <a:pPr marL="285750" indent="-285750">
              <a:buFontTx/>
              <a:buChar char="-"/>
            </a:pPr>
            <a:r>
              <a:rPr lang="en-US" i="1" dirty="0" err="1" smtClean="0"/>
              <a:t>inkomen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Als</a:t>
            </a:r>
            <a:r>
              <a:rPr lang="en-US" dirty="0" smtClean="0"/>
              <a:t> partner: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voornaamste</a:t>
            </a:r>
            <a:r>
              <a:rPr lang="en-US" dirty="0" smtClean="0"/>
              <a:t> </a:t>
            </a:r>
            <a:r>
              <a:rPr lang="en-US" dirty="0" err="1" smtClean="0"/>
              <a:t>inkomensbron</a:t>
            </a:r>
            <a:r>
              <a:rPr lang="en-US" dirty="0" smtClean="0"/>
              <a:t> van partner</a:t>
            </a:r>
          </a:p>
          <a:p>
            <a:pPr marL="285750" indent="-285750">
              <a:buFontTx/>
              <a:buChar char="-"/>
            </a:pPr>
            <a:r>
              <a:rPr lang="en-US" i="1" dirty="0" err="1"/>
              <a:t>inkomen</a:t>
            </a:r>
            <a:r>
              <a:rPr lang="en-US" i="1" dirty="0"/>
              <a:t> van </a:t>
            </a:r>
            <a:r>
              <a:rPr lang="en-US" i="1" dirty="0" smtClean="0"/>
              <a:t>partner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478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7489</TotalTime>
  <Words>713</Words>
  <Application>Microsoft Office PowerPoint</Application>
  <PresentationFormat>Widescreen</PresentationFormat>
  <Paragraphs>121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Inkomensongelijkheid over de levensloop</vt:lpstr>
      <vt:lpstr>Inleiding</vt:lpstr>
      <vt:lpstr>Herverdeling</vt:lpstr>
      <vt:lpstr>Ongelijkheid</vt:lpstr>
      <vt:lpstr>Levensloopperspectief</vt:lpstr>
      <vt:lpstr>Levenslooppaden</vt:lpstr>
      <vt:lpstr>Levenslooppaden</vt:lpstr>
      <vt:lpstr>Levenslooppaden</vt:lpstr>
      <vt:lpstr>Levenslooppaden</vt:lpstr>
      <vt:lpstr>Levenslooppaden</vt:lpstr>
      <vt:lpstr>Resultaten</vt:lpstr>
      <vt:lpstr>Resultaten</vt:lpstr>
      <vt:lpstr>Resultaten</vt:lpstr>
      <vt:lpstr>Resultaten</vt:lpstr>
      <vt:lpstr>Resultaten</vt:lpstr>
      <vt:lpstr>Voorlopige conclusies</vt:lpstr>
    </vt:vector>
  </TitlesOfParts>
  <Company>Tilburg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Ongelijkheid over de levensloop</dc:title>
  <dc:creator>S. Muns</dc:creator>
  <cp:lastModifiedBy>S. Muns</cp:lastModifiedBy>
  <cp:revision>110</cp:revision>
  <dcterms:created xsi:type="dcterms:W3CDTF">2020-11-04T11:27:08Z</dcterms:created>
  <dcterms:modified xsi:type="dcterms:W3CDTF">2020-11-12T08:26:33Z</dcterms:modified>
</cp:coreProperties>
</file>