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5"/>
  </p:notesMasterIdLst>
  <p:handoutMasterIdLst>
    <p:handoutMasterId r:id="rId16"/>
  </p:handoutMasterIdLst>
  <p:sldIdLst>
    <p:sldId id="305" r:id="rId2"/>
    <p:sldId id="258" r:id="rId3"/>
    <p:sldId id="377" r:id="rId4"/>
    <p:sldId id="378" r:id="rId5"/>
    <p:sldId id="360" r:id="rId6"/>
    <p:sldId id="371" r:id="rId7"/>
    <p:sldId id="374" r:id="rId8"/>
    <p:sldId id="373" r:id="rId9"/>
    <p:sldId id="357" r:id="rId10"/>
    <p:sldId id="364" r:id="rId11"/>
    <p:sldId id="375" r:id="rId12"/>
    <p:sldId id="379" r:id="rId13"/>
    <p:sldId id="353" r:id="rId14"/>
  </p:sldIdLst>
  <p:sldSz cx="9144000" cy="5143500" type="screen16x9"/>
  <p:notesSz cx="9944100" cy="6805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  <p:cmAuthor id="1" name="Schoonhoven, R. (Ruurd)" initials="SR(" lastIdx="1" clrIdx="1">
    <p:extLst>
      <p:ext uri="{19B8F6BF-5375-455C-9EA6-DF929625EA0E}">
        <p15:presenceInfo xmlns:p15="http://schemas.microsoft.com/office/powerpoint/2012/main" userId="Schoonhoven, R. (Ruurd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88" autoAdjust="0"/>
  </p:normalViewPr>
  <p:slideViewPr>
    <p:cSldViewPr>
      <p:cViewPr varScale="1">
        <p:scale>
          <a:sx n="152" d="100"/>
          <a:sy n="152" d="100"/>
        </p:scale>
        <p:origin x="330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1E3BC-CB78-4405-8031-E670A9A9DF00}" type="datetimeFigureOut">
              <a:rPr lang="nl-NL" smtClean="0"/>
              <a:t>10-11-2020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7D4DC-0E6A-4CB1-B392-CCD89FFB9E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81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3A025-B680-4046-800B-5A6B5AC6AF73}" type="datetimeFigureOut">
              <a:rPr lang="nl-NL" smtClean="0"/>
              <a:t>10-11-2020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705100" y="511175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411" y="3232667"/>
            <a:ext cx="7955279" cy="3062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FEE08-4F1D-4773-84E0-0730640F7E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30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FEE08-4F1D-4773-84E0-0730640F7E2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2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452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b1a5ef2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6b1a5ef2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are huge amounts of data about people,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organisations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neighbourhoods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etc.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Societal questions are increasingly more complex.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Computing technologies are rapidly developing.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for an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organised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response from the social sciences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Data Infrastructure for Social Science and Economic Innovations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Dates back to 2014 (NDSW)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67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2201" y="766684"/>
            <a:ext cx="2236528" cy="34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e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03325"/>
            <a:ext cx="7704087" cy="3455988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lang="nl-NL" sz="2400" b="0" kern="1200" spc="40" baseline="0" dirty="0" smtClean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 smtClean="0">
                <a:solidFill>
                  <a:srgbClr val="271D6C"/>
                </a:solidFill>
              </a:rPr>
              <a:t>Korte opsomming van conclusies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95263"/>
            <a:ext cx="7704087" cy="936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Conclusie / trends / 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682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14" y="1028651"/>
            <a:ext cx="1431167" cy="21989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" y="3672000"/>
            <a:ext cx="7166794" cy="8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8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914" y="1028651"/>
            <a:ext cx="1431167" cy="21989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5" y="3672000"/>
            <a:ext cx="7167542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33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">
  <p:cSld name="Default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147762" y="480026"/>
            <a:ext cx="6770588" cy="69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5500"/>
              <a:buFont typeface="Ubuntu"/>
              <a:buNone/>
              <a:defRPr sz="2063">
                <a:solidFill>
                  <a:srgbClr val="004C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5" descr="ODISSEI_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219" y="4180267"/>
            <a:ext cx="1465122" cy="86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 descr="ODISSEI_BLO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9436" y="3834203"/>
            <a:ext cx="1200028" cy="99299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860459" y="4905375"/>
            <a:ext cx="171788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147762" y="1061079"/>
            <a:ext cx="6770588" cy="32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0" rIns="50800" bIns="50800" anchor="t" anchorCtr="0">
            <a:noAutofit/>
          </a:bodyPr>
          <a:lstStyle>
            <a:lvl1pPr marL="171450" lvl="0" indent="-185738">
              <a:lnSpc>
                <a:spcPct val="12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Roboto Slab Regular"/>
              <a:buChar char="●"/>
              <a:defRPr sz="1575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342900" lvl="1" indent="-169069" algn="l">
              <a:lnSpc>
                <a:spcPct val="12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○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514350" lvl="2" indent="-169069" algn="l">
              <a:lnSpc>
                <a:spcPct val="12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■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685800" lvl="3" indent="-169069" algn="l">
              <a:lnSpc>
                <a:spcPct val="12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●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857250" lvl="4" indent="-169069" algn="l">
              <a:lnSpc>
                <a:spcPct val="12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○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1028700" lvl="5" indent="-1690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■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1200150" lvl="6" indent="-1690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●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1371600" lvl="7" indent="-1690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○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1543050" lvl="8" indent="-16906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Regular"/>
              <a:buChar char="■"/>
              <a:defRPr sz="1313">
                <a:solidFill>
                  <a:srgbClr val="000000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2120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20">
          <p15:clr>
            <a:srgbClr val="FA7B17"/>
          </p15:clr>
        </p15:guide>
        <p15:guide id="2" pos="7680">
          <p15:clr>
            <a:srgbClr val="FA7B17"/>
          </p15:clr>
        </p15:guide>
        <p15:guide id="3" pos="2304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type="title">
  <p:cSld name="Intr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4483722" y="4905375"/>
            <a:ext cx="171788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sz="900" b="0">
                <a:solidFill>
                  <a:srgbClr val="92929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5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2279" r="85717" b="67123"/>
          <a:stretch/>
        </p:blipFill>
        <p:spPr>
          <a:xfrm>
            <a:off x="355278" y="121024"/>
            <a:ext cx="1511243" cy="2072915"/>
          </a:xfrm>
          <a:prstGeom prst="rect">
            <a:avLst/>
          </a:prstGeom>
        </p:spPr>
      </p:pic>
      <p:sp>
        <p:nvSpPr>
          <p:cNvPr id="9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4227934"/>
            <a:ext cx="7992690" cy="28803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1600" b="0" kern="1200" spc="40" baseline="0" dirty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Naam auteur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4515966"/>
            <a:ext cx="7992690" cy="28803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1600" b="0" kern="1200" spc="40" baseline="0" dirty="0">
                <a:solidFill>
                  <a:srgbClr val="271D6C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Optioneel datum</a:t>
            </a:r>
            <a:endParaRPr lang="nl-NL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539552" y="2283718"/>
            <a:ext cx="7992690" cy="1025897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3000" b="1" kern="1200" spc="60" baseline="0" dirty="0">
                <a:solidFill>
                  <a:srgbClr val="271D6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</a:t>
            </a:r>
          </a:p>
          <a:p>
            <a:pPr lvl="0"/>
            <a:r>
              <a:rPr lang="nl-NL" dirty="0" smtClean="0"/>
              <a:t>regel2</a:t>
            </a:r>
            <a:endParaRPr lang="nl-NL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539552" y="3363838"/>
            <a:ext cx="7992690" cy="792088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lang="nl-NL" sz="2400" b="0" kern="1200" spc="40" baseline="0" dirty="0">
                <a:solidFill>
                  <a:srgbClr val="00A1CD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</a:t>
            </a:r>
          </a:p>
          <a:p>
            <a:pPr lvl="0"/>
            <a:r>
              <a:rPr lang="nl-NL" dirty="0" smtClean="0"/>
              <a:t>regel2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12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059582"/>
            <a:ext cx="7776864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Tekst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11710"/>
            <a:ext cx="7776864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776864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8704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563638"/>
            <a:ext cx="7632848" cy="3096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 over 2 regels</a:t>
            </a:r>
          </a:p>
          <a:p>
            <a:pPr lvl="0"/>
            <a:r>
              <a:rPr lang="nl-NL" dirty="0" err="1" smtClean="0"/>
              <a:t>Calibri</a:t>
            </a:r>
            <a:r>
              <a:rPr lang="nl-NL" dirty="0" smtClean="0"/>
              <a:t> </a:t>
            </a:r>
            <a:r>
              <a:rPr lang="nl-NL" dirty="0" err="1" smtClean="0"/>
              <a:t>bold</a:t>
            </a:r>
            <a:r>
              <a:rPr lang="nl-NL" dirty="0" smtClean="0"/>
              <a:t> 30</a:t>
            </a:r>
          </a:p>
        </p:txBody>
      </p:sp>
    </p:spTree>
    <p:extLst>
      <p:ext uri="{BB962C8B-B14F-4D97-AF65-F5344CB8AC3E}">
        <p14:creationId xmlns:p14="http://schemas.microsoft.com/office/powerpoint/2010/main" val="13893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987574"/>
            <a:ext cx="7632848" cy="36724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Tekst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 1 regel</a:t>
            </a:r>
          </a:p>
        </p:txBody>
      </p:sp>
    </p:spTree>
    <p:extLst>
      <p:ext uri="{BB962C8B-B14F-4D97-AF65-F5344CB8AC3E}">
        <p14:creationId xmlns:p14="http://schemas.microsoft.com/office/powerpoint/2010/main" val="2218985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-3398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/>
          <a:p>
            <a:pPr algn="ctr"/>
            <a:fld id="{845CA951-4815-4987-9CD6-BB5D6648C0B5}" type="slidenum">
              <a:rPr lang="nl-NL" sz="1200">
                <a:solidFill>
                  <a:schemeClr val="bg1"/>
                </a:solidFill>
              </a:rPr>
              <a:pPr algn="ctr"/>
              <a:t>‹nr.›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11560" y="2006575"/>
            <a:ext cx="7776863" cy="565175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 smtClean="0">
                <a:solidFill>
                  <a:schemeClr val="bg1"/>
                </a:solidFill>
              </a:rPr>
              <a:t>Hoofdstuk titel</a:t>
            </a:r>
            <a:endParaRPr lang="nl-NL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stre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03598"/>
            <a:ext cx="7632079" cy="3455715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 smtClean="0">
                <a:solidFill>
                  <a:srgbClr val="271D6C"/>
                </a:solidFill>
              </a:rPr>
              <a:t>Opsomming tekst</a:t>
            </a:r>
          </a:p>
        </p:txBody>
      </p:sp>
      <p:sp>
        <p:nvSpPr>
          <p:cNvPr id="6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37399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numm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03599"/>
            <a:ext cx="7632079" cy="3455714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 spc="40" baseline="0">
                <a:solidFill>
                  <a:srgbClr val="271D6C"/>
                </a:solidFill>
                <a:latin typeface="Calibri" pitchFamily="34" charset="0"/>
              </a:defRPr>
            </a:lvl1pPr>
            <a:lvl2pPr marL="742950" indent="-28575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2pPr>
            <a:lvl3pPr marL="11430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3pPr>
            <a:lvl4pPr marL="16002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4pPr>
            <a:lvl5pPr marL="2057400" indent="-228600">
              <a:buFont typeface="Calibri" pitchFamily="34" charset="0"/>
              <a:buChar char="-"/>
              <a:defRPr sz="2400" baseline="0">
                <a:solidFill>
                  <a:srgbClr val="271D6C"/>
                </a:solidFill>
                <a:latin typeface="Calibri" pitchFamily="34" charset="0"/>
              </a:defRPr>
            </a:lvl5pPr>
          </a:lstStyle>
          <a:p>
            <a:pPr lvl="0"/>
            <a:r>
              <a:rPr lang="nl-NL" sz="2400" dirty="0" smtClean="0">
                <a:solidFill>
                  <a:srgbClr val="271D6C"/>
                </a:solidFill>
              </a:rPr>
              <a:t>Opsomming met nummering</a:t>
            </a:r>
          </a:p>
        </p:txBody>
      </p:sp>
      <p:sp>
        <p:nvSpPr>
          <p:cNvPr id="7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39502"/>
            <a:ext cx="7632848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 spc="60" baseline="0">
                <a:solidFill>
                  <a:srgbClr val="00A1CD"/>
                </a:solidFill>
                <a:latin typeface="Calibri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612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dirty="0"/>
          </a:p>
        </p:txBody>
      </p:sp>
      <p:sp>
        <p:nvSpPr>
          <p:cNvPr id="5" name="Rechthoek 4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</p:spPr>
      </p:pic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06374"/>
            <a:ext cx="7715746" cy="936000"/>
          </a:xfrm>
          <a:prstGeom prst="rect">
            <a:avLst/>
          </a:prstGeom>
        </p:spPr>
        <p:txBody>
          <a:bodyPr/>
          <a:lstStyle>
            <a:lvl1pPr algn="l">
              <a:defRPr lang="nl-NL" sz="3000" b="1" kern="1200" spc="6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sz="3000" b="1" dirty="0" smtClean="0">
                <a:solidFill>
                  <a:schemeClr val="bg1"/>
                </a:solidFill>
              </a:rPr>
              <a:t>Conclusies / trends / …</a:t>
            </a:r>
            <a:endParaRPr lang="nl-NL" sz="3000" b="1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214041"/>
            <a:ext cx="7704137" cy="3382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─"/>
              <a:defRPr sz="2400" b="0">
                <a:solidFill>
                  <a:schemeClr val="bg1"/>
                </a:solidFill>
              </a:defRPr>
            </a:lvl1pPr>
            <a:lvl2pPr marL="4572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 typeface="Calibri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Korte opsomming van conclusies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636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14" name="Rechthoek 13"/>
          <p:cNvSpPr/>
          <p:nvPr userDrawn="1"/>
        </p:nvSpPr>
        <p:spPr>
          <a:xfrm>
            <a:off x="8890224" y="0"/>
            <a:ext cx="253776" cy="5143500"/>
          </a:xfrm>
          <a:prstGeom prst="rect">
            <a:avLst/>
          </a:prstGeom>
          <a:solidFill>
            <a:srgbClr val="00A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00494" y="4708252"/>
            <a:ext cx="589730" cy="32400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71D6C"/>
                </a:solidFill>
              </a:defRPr>
            </a:lvl1pPr>
          </a:lstStyle>
          <a:p>
            <a:pPr algn="ctr"/>
            <a:fld id="{845CA951-4815-4987-9CD6-BB5D6648C0B5}" type="slidenum">
              <a:rPr lang="nl-NL" sz="1200" smtClean="0"/>
              <a:pPr algn="ctr"/>
              <a:t>‹nr.›</a:t>
            </a:fld>
            <a:endParaRPr lang="nl-NL" sz="1200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4" y="4049744"/>
            <a:ext cx="589730" cy="5464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285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3" r:id="rId2"/>
    <p:sldLayoutId id="2147483660" r:id="rId3"/>
    <p:sldLayoutId id="2147483661" r:id="rId4"/>
    <p:sldLayoutId id="2147483665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55" r:id="rId11"/>
    <p:sldLayoutId id="2147483666" r:id="rId12"/>
    <p:sldLayoutId id="2147483668" r:id="rId13"/>
    <p:sldLayoutId id="214748366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odissei-data.nl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issei-data.nl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cbs.nl/microdata" TargetMode="External"/><Relationship Id="rId4" Type="http://schemas.openxmlformats.org/officeDocument/2006/relationships/hyperlink" Target="mailto:microdata@cbs.n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microdata@cbs.nl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l-NL" dirty="0" smtClean="0"/>
              <a:t>Ruurd Schoonhoven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539552" y="2643758"/>
            <a:ext cx="7992690" cy="1025897"/>
          </a:xfrm>
        </p:spPr>
        <p:txBody>
          <a:bodyPr/>
          <a:lstStyle/>
          <a:p>
            <a:pPr algn="ctr"/>
            <a:r>
              <a:rPr lang="nl-NL" sz="3600" dirty="0" err="1" smtClean="0"/>
              <a:t>Perspectives</a:t>
            </a:r>
            <a:r>
              <a:rPr lang="nl-NL" sz="3600" dirty="0" smtClean="0"/>
              <a:t> of CBS Microdata Services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7836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10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smtClean="0"/>
              <a:t>Extended </a:t>
            </a:r>
            <a:r>
              <a:rPr lang="nl-NL" sz="2200" b="1" dirty="0" err="1" smtClean="0"/>
              <a:t>and</a:t>
            </a:r>
            <a:r>
              <a:rPr lang="nl-NL" sz="2200" b="1" dirty="0" smtClean="0"/>
              <a:t> full privacy </a:t>
            </a:r>
            <a:r>
              <a:rPr lang="nl-NL" sz="2200" b="1" dirty="0" err="1" smtClean="0"/>
              <a:t>proof</a:t>
            </a:r>
            <a:r>
              <a:rPr lang="nl-NL" sz="2200" b="1" dirty="0" smtClean="0"/>
              <a:t> access of RA </a:t>
            </a:r>
            <a:r>
              <a:rPr lang="nl-NL" sz="2200" b="1" dirty="0" err="1" smtClean="0"/>
              <a:t>projects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to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national</a:t>
            </a:r>
            <a:r>
              <a:rPr lang="nl-NL" sz="2200" b="1" dirty="0" smtClean="0"/>
              <a:t> supercomputer </a:t>
            </a:r>
            <a:r>
              <a:rPr lang="nl-NL" sz="2200" b="1" dirty="0" err="1" smtClean="0"/>
              <a:t>Cartesius</a:t>
            </a:r>
            <a:r>
              <a:rPr lang="nl-NL" sz="2200" b="1" dirty="0" smtClean="0"/>
              <a:t> at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err="1" smtClean="0"/>
              <a:t>Developed</a:t>
            </a:r>
            <a:r>
              <a:rPr lang="nl-NL" sz="2200" b="1" dirty="0" smtClean="0"/>
              <a:t> in </a:t>
            </a:r>
            <a:r>
              <a:rPr lang="nl-NL" sz="2200" b="1" dirty="0" err="1" smtClean="0"/>
              <a:t>collaboration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between</a:t>
            </a:r>
            <a:r>
              <a:rPr lang="nl-NL" sz="2200" b="1" dirty="0" smtClean="0"/>
              <a:t> CBS, SURF </a:t>
            </a:r>
            <a:r>
              <a:rPr lang="nl-NL" sz="2200" b="1" dirty="0" err="1" smtClean="0"/>
              <a:t>and</a:t>
            </a:r>
            <a:r>
              <a:rPr lang="nl-NL" sz="2200" b="1" dirty="0" smtClean="0"/>
              <a:t> ODISSEI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err="1" smtClean="0"/>
              <a:t>Proof</a:t>
            </a:r>
            <a:r>
              <a:rPr lang="nl-NL" sz="2200" b="1" dirty="0" smtClean="0"/>
              <a:t> of Concept </a:t>
            </a:r>
            <a:r>
              <a:rPr lang="nl-NL" sz="2200" b="1" dirty="0" err="1" smtClean="0"/>
              <a:t>and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three</a:t>
            </a:r>
            <a:r>
              <a:rPr lang="nl-NL" sz="2200" b="1" dirty="0" smtClean="0"/>
              <a:t> pilot </a:t>
            </a:r>
            <a:r>
              <a:rPr lang="nl-NL" sz="2200" b="1" dirty="0" err="1" smtClean="0"/>
              <a:t>projects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succesfully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finished</a:t>
            </a:r>
            <a:r>
              <a:rPr lang="nl-NL" sz="2200" b="1" dirty="0" smtClean="0"/>
              <a:t> over last 3 </a:t>
            </a:r>
            <a:r>
              <a:rPr lang="nl-NL" sz="2200" b="1" dirty="0" err="1" smtClean="0"/>
              <a:t>years</a:t>
            </a: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err="1" smtClean="0"/>
              <a:t>Launched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for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general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use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October</a:t>
            </a:r>
            <a:r>
              <a:rPr lang="nl-NL" sz="2200" b="1" dirty="0" smtClean="0"/>
              <a:t> 1, 2020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ODISSEI Secure Super Computer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14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11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ODISSEI Secure Super Computer</a:t>
            </a:r>
            <a:endParaRPr lang="nl-NL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828371"/>
              </p:ext>
            </p:extLst>
          </p:nvPr>
        </p:nvGraphicFramePr>
        <p:xfrm>
          <a:off x="347531" y="830056"/>
          <a:ext cx="7320813" cy="4117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ia" r:id="rId3" imgW="12192202" imgH="6858271" progId="PowerPoint.Slide.12">
                  <p:embed/>
                </p:oleObj>
              </mc:Choice>
              <mc:Fallback>
                <p:oleObj name="Dia" r:id="rId3" imgW="12192202" imgH="6858271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531" y="830056"/>
                        <a:ext cx="7320813" cy="4117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11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12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err="1" smtClean="0"/>
              <a:t>Tuesday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afternoon</a:t>
            </a:r>
            <a:r>
              <a:rPr lang="nl-NL" sz="2200" b="1" dirty="0" smtClean="0"/>
              <a:t>, November 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smtClean="0"/>
              <a:t>Check </a:t>
            </a:r>
            <a:r>
              <a:rPr lang="nl-NL" sz="2200" b="1" dirty="0" smtClean="0">
                <a:hlinkClick r:id="rId2"/>
              </a:rPr>
              <a:t>www.odissei-data.nl</a:t>
            </a:r>
            <a:r>
              <a:rPr lang="nl-NL" sz="2200" b="1" dirty="0" smtClean="0"/>
              <a:t> 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ODISSEI Community meeting (online)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02" y="1491630"/>
            <a:ext cx="2899792" cy="21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13</a:t>
            </a:fld>
            <a:endParaRPr lang="nl-NL" sz="1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Questions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1" y="1347614"/>
            <a:ext cx="3708701" cy="246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953160" y="3432122"/>
            <a:ext cx="2931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hlinkClick r:id="rId3"/>
              </a:rPr>
              <a:t>www.odissei-data.nl</a:t>
            </a:r>
            <a:r>
              <a:rPr lang="nl-NL" sz="2400" dirty="0" smtClean="0"/>
              <a:t> </a:t>
            </a:r>
            <a:endParaRPr lang="nl-NL" sz="2400" dirty="0"/>
          </a:p>
          <a:p>
            <a:endParaRPr lang="nl-NL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4933802" y="2353864"/>
            <a:ext cx="287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hlinkClick r:id="rId4"/>
              </a:rPr>
              <a:t>microdata@cbs.nl</a:t>
            </a:r>
            <a:endParaRPr lang="nl-NL" sz="2400" dirty="0"/>
          </a:p>
        </p:txBody>
      </p:sp>
      <p:sp>
        <p:nvSpPr>
          <p:cNvPr id="9" name="Tekstvak 8"/>
          <p:cNvSpPr txBox="1"/>
          <p:nvPr/>
        </p:nvSpPr>
        <p:spPr>
          <a:xfrm>
            <a:off x="4932040" y="127560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hlinkClick r:id="rId5"/>
              </a:rPr>
              <a:t>www.cbs.nl/microdata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015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2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1347614"/>
            <a:ext cx="7632848" cy="1728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/>
              <a:t>Q&amp;A facility </a:t>
            </a:r>
            <a:r>
              <a:rPr lang="nl-NL" sz="2200" b="1" dirty="0" smtClean="0"/>
              <a:t>(</a:t>
            </a:r>
            <a:r>
              <a:rPr lang="nl-NL" sz="2200" b="1" dirty="0" err="1" smtClean="0"/>
              <a:t>under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consideration</a:t>
            </a:r>
            <a:r>
              <a:rPr lang="nl-NL" sz="2200" b="1" dirty="0" smtClean="0"/>
              <a:t>; </a:t>
            </a:r>
            <a:r>
              <a:rPr lang="nl-NL" sz="2200" b="1" dirty="0" err="1" smtClean="0"/>
              <a:t>upon</a:t>
            </a:r>
            <a:r>
              <a:rPr lang="nl-NL" sz="2200" b="1" dirty="0" smtClean="0"/>
              <a:t> input user council)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smtClean="0"/>
              <a:t>Audit on security </a:t>
            </a:r>
            <a:r>
              <a:rPr lang="nl-NL" sz="2200" b="1" dirty="0" err="1" smtClean="0"/>
              <a:t>and</a:t>
            </a:r>
            <a:r>
              <a:rPr lang="nl-NL" sz="2200" b="1" dirty="0" smtClean="0"/>
              <a:t> privacy </a:t>
            </a:r>
            <a:r>
              <a:rPr lang="nl-NL" sz="2200" b="1" dirty="0" err="1" smtClean="0"/>
              <a:t>protection</a:t>
            </a: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smtClean="0"/>
              <a:t>ODISSEI </a:t>
            </a:r>
            <a:r>
              <a:rPr lang="nl-NL" sz="2200" b="1" dirty="0" err="1" smtClean="0"/>
              <a:t>and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the</a:t>
            </a:r>
            <a:r>
              <a:rPr lang="nl-NL" sz="2200" b="1" dirty="0" smtClean="0"/>
              <a:t> ODISSEI Secure Super Computer</a:t>
            </a:r>
            <a:endParaRPr lang="nl-NL" sz="2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Content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36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3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CBS </a:t>
            </a:r>
            <a:r>
              <a:rPr lang="nl-NL" b="1" dirty="0" err="1" smtClean="0"/>
              <a:t>receives</a:t>
            </a:r>
            <a:r>
              <a:rPr lang="nl-NL" b="1" dirty="0" smtClean="0"/>
              <a:t> </a:t>
            </a:r>
            <a:r>
              <a:rPr lang="nl-NL" b="1" dirty="0" err="1" smtClean="0"/>
              <a:t>many</a:t>
            </a:r>
            <a:r>
              <a:rPr lang="nl-NL" b="1" dirty="0" smtClean="0"/>
              <a:t> </a:t>
            </a:r>
            <a:r>
              <a:rPr lang="nl-NL" b="1" dirty="0" err="1" smtClean="0"/>
              <a:t>questions</a:t>
            </a:r>
            <a:r>
              <a:rPr lang="nl-NL" b="1" dirty="0" smtClean="0"/>
              <a:t> </a:t>
            </a:r>
            <a:r>
              <a:rPr lang="nl-NL" b="1" dirty="0" err="1" smtClean="0"/>
              <a:t>from</a:t>
            </a:r>
            <a:r>
              <a:rPr lang="nl-NL" b="1" dirty="0" smtClean="0"/>
              <a:t> users, </a:t>
            </a:r>
            <a:r>
              <a:rPr lang="nl-NL" b="1" dirty="0" err="1" smtClean="0"/>
              <a:t>several</a:t>
            </a:r>
            <a:r>
              <a:rPr lang="nl-NL" b="1" dirty="0" smtClean="0"/>
              <a:t> of </a:t>
            </a:r>
            <a:r>
              <a:rPr lang="nl-NL" b="1" dirty="0" err="1" smtClean="0"/>
              <a:t>them</a:t>
            </a:r>
            <a:r>
              <a:rPr lang="nl-NL" b="1" dirty="0" smtClean="0"/>
              <a:t> </a:t>
            </a:r>
            <a:r>
              <a:rPr lang="nl-NL" b="1" dirty="0" err="1" smtClean="0"/>
              <a:t>very</a:t>
            </a:r>
            <a:r>
              <a:rPr lang="nl-NL" b="1" dirty="0" smtClean="0"/>
              <a:t> </a:t>
            </a:r>
            <a:r>
              <a:rPr lang="nl-NL" b="1" dirty="0" err="1" smtClean="0"/>
              <a:t>similar</a:t>
            </a: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err="1" smtClean="0"/>
              <a:t>Attempt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/>
              <a:t> </a:t>
            </a:r>
            <a:r>
              <a:rPr lang="nl-NL" b="1" dirty="0" err="1" smtClean="0"/>
              <a:t>create</a:t>
            </a:r>
            <a:r>
              <a:rPr lang="nl-NL" b="1" dirty="0" smtClean="0"/>
              <a:t> a wiki as a user </a:t>
            </a:r>
            <a:r>
              <a:rPr lang="nl-NL" b="1" dirty="0" err="1" smtClean="0"/>
              <a:t>discussion</a:t>
            </a:r>
            <a:r>
              <a:rPr lang="nl-NL" b="1" dirty="0" smtClean="0"/>
              <a:t> platform (~2016) </a:t>
            </a:r>
            <a:r>
              <a:rPr lang="nl-NL" b="1" dirty="0" err="1" smtClean="0"/>
              <a:t>failed</a:t>
            </a:r>
            <a:r>
              <a:rPr lang="nl-NL" b="1" dirty="0" smtClean="0"/>
              <a:t> </a:t>
            </a:r>
            <a:r>
              <a:rPr lang="nl-NL" b="1" dirty="0" err="1" smtClean="0"/>
              <a:t>because</a:t>
            </a:r>
            <a:r>
              <a:rPr lang="nl-NL" b="1" dirty="0" smtClean="0"/>
              <a:t> of </a:t>
            </a:r>
            <a:r>
              <a:rPr lang="nl-NL" b="1" dirty="0" err="1" smtClean="0"/>
              <a:t>virtually</a:t>
            </a:r>
            <a:r>
              <a:rPr lang="nl-NL" b="1" dirty="0" smtClean="0"/>
              <a:t> no user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CBS </a:t>
            </a:r>
            <a:r>
              <a:rPr lang="nl-NL" b="1" dirty="0" err="1" smtClean="0"/>
              <a:t>considers</a:t>
            </a:r>
            <a:r>
              <a:rPr lang="nl-NL" b="1" dirty="0" smtClean="0"/>
              <a:t> </a:t>
            </a:r>
            <a:r>
              <a:rPr lang="nl-NL" b="1" dirty="0" err="1" smtClean="0"/>
              <a:t>creating</a:t>
            </a:r>
            <a:r>
              <a:rPr lang="nl-NL" b="1" dirty="0" smtClean="0"/>
              <a:t> a Q&amp;A or FAQ list in </a:t>
            </a:r>
            <a:r>
              <a:rPr lang="nl-NL" b="1" dirty="0" err="1" smtClean="0"/>
              <a:t>the</a:t>
            </a:r>
            <a:r>
              <a:rPr lang="nl-NL" b="1" dirty="0" smtClean="0"/>
              <a:t> RA environment, </a:t>
            </a:r>
            <a:r>
              <a:rPr lang="nl-NL" b="1" dirty="0" err="1" smtClean="0"/>
              <a:t>based</a:t>
            </a:r>
            <a:r>
              <a:rPr lang="nl-NL" b="1" dirty="0" smtClean="0"/>
              <a:t> on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questions</a:t>
            </a:r>
            <a:r>
              <a:rPr lang="nl-NL" b="1" dirty="0" smtClean="0"/>
              <a:t> </a:t>
            </a:r>
            <a:r>
              <a:rPr lang="nl-NL" b="1" dirty="0" err="1" smtClean="0"/>
              <a:t>that</a:t>
            </a:r>
            <a:r>
              <a:rPr lang="nl-NL" b="1" dirty="0" smtClean="0"/>
              <a:t> we </a:t>
            </a:r>
            <a:r>
              <a:rPr lang="nl-NL" b="1" dirty="0" err="1" smtClean="0"/>
              <a:t>receive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Q&amp;A facility (</a:t>
            </a:r>
            <a:r>
              <a:rPr lang="nl-NL" dirty="0" err="1" smtClean="0"/>
              <a:t>under</a:t>
            </a:r>
            <a:r>
              <a:rPr lang="nl-NL" dirty="0" smtClean="0"/>
              <a:t> </a:t>
            </a:r>
            <a:r>
              <a:rPr lang="nl-NL" dirty="0" err="1" smtClean="0"/>
              <a:t>consideration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10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4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Question </a:t>
            </a:r>
            <a:r>
              <a:rPr lang="nl-NL" b="1" dirty="0" err="1" smtClean="0"/>
              <a:t>to</a:t>
            </a:r>
            <a:r>
              <a:rPr lang="nl-NL" b="1" dirty="0" smtClean="0"/>
              <a:t> </a:t>
            </a:r>
            <a:r>
              <a:rPr lang="nl-NL" b="1" dirty="0" err="1" smtClean="0"/>
              <a:t>microdata</a:t>
            </a:r>
            <a:r>
              <a:rPr lang="nl-NL" b="1" dirty="0" smtClean="0"/>
              <a:t> users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b="1" dirty="0" err="1" smtClean="0">
                <a:solidFill>
                  <a:srgbClr val="271D6C"/>
                </a:solidFill>
              </a:rPr>
              <a:t>Would</a:t>
            </a:r>
            <a:r>
              <a:rPr lang="nl-NL" sz="2200" b="1" dirty="0" smtClean="0">
                <a:solidFill>
                  <a:srgbClr val="271D6C"/>
                </a:solidFill>
              </a:rPr>
              <a:t> </a:t>
            </a:r>
            <a:r>
              <a:rPr lang="nl-NL" sz="2200" b="1" dirty="0" err="1" smtClean="0">
                <a:solidFill>
                  <a:srgbClr val="271D6C"/>
                </a:solidFill>
              </a:rPr>
              <a:t>such</a:t>
            </a:r>
            <a:r>
              <a:rPr lang="nl-NL" sz="2200" b="1" dirty="0" smtClean="0">
                <a:solidFill>
                  <a:srgbClr val="271D6C"/>
                </a:solidFill>
              </a:rPr>
              <a:t> a facility </a:t>
            </a:r>
            <a:r>
              <a:rPr lang="nl-NL" sz="2200" b="1" dirty="0" err="1" smtClean="0">
                <a:solidFill>
                  <a:srgbClr val="271D6C"/>
                </a:solidFill>
              </a:rPr>
              <a:t>work</a:t>
            </a:r>
            <a:r>
              <a:rPr lang="nl-NL" sz="2200" b="1" dirty="0" smtClean="0">
                <a:solidFill>
                  <a:srgbClr val="271D6C"/>
                </a:solidFill>
              </a:rPr>
              <a:t> </a:t>
            </a:r>
            <a:r>
              <a:rPr lang="nl-NL" sz="2200" b="1" dirty="0" err="1" smtClean="0">
                <a:solidFill>
                  <a:srgbClr val="271D6C"/>
                </a:solidFill>
              </a:rPr>
              <a:t>for</a:t>
            </a:r>
            <a:r>
              <a:rPr lang="nl-NL" sz="2200" b="1" dirty="0" smtClean="0">
                <a:solidFill>
                  <a:srgbClr val="271D6C"/>
                </a:solidFill>
              </a:rPr>
              <a:t> </a:t>
            </a:r>
            <a:r>
              <a:rPr lang="nl-NL" sz="2200" b="1" dirty="0" err="1" smtClean="0">
                <a:solidFill>
                  <a:srgbClr val="271D6C"/>
                </a:solidFill>
              </a:rPr>
              <a:t>you</a:t>
            </a:r>
            <a:r>
              <a:rPr lang="nl-NL" sz="2200" b="1" dirty="0" smtClean="0">
                <a:solidFill>
                  <a:srgbClr val="271D6C"/>
                </a:solidFill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b="1" dirty="0" err="1" smtClean="0">
                <a:solidFill>
                  <a:srgbClr val="271D6C"/>
                </a:solidFill>
              </a:rPr>
              <a:t>Which</a:t>
            </a:r>
            <a:r>
              <a:rPr lang="nl-NL" sz="2200" b="1" dirty="0" smtClean="0">
                <a:solidFill>
                  <a:srgbClr val="271D6C"/>
                </a:solidFill>
              </a:rPr>
              <a:t> topics are most relevant </a:t>
            </a:r>
            <a:r>
              <a:rPr lang="nl-NL" sz="2200" b="1" dirty="0" err="1" smtClean="0">
                <a:solidFill>
                  <a:srgbClr val="271D6C"/>
                </a:solidFill>
              </a:rPr>
              <a:t>to</a:t>
            </a:r>
            <a:r>
              <a:rPr lang="nl-NL" sz="2200" b="1" dirty="0" smtClean="0">
                <a:solidFill>
                  <a:srgbClr val="271D6C"/>
                </a:solidFill>
              </a:rPr>
              <a:t> </a:t>
            </a:r>
            <a:r>
              <a:rPr lang="nl-NL" sz="2200" b="1" dirty="0" err="1" smtClean="0">
                <a:solidFill>
                  <a:srgbClr val="271D6C"/>
                </a:solidFill>
              </a:rPr>
              <a:t>be</a:t>
            </a:r>
            <a:r>
              <a:rPr lang="nl-NL" sz="2200" b="1" dirty="0" smtClean="0">
                <a:solidFill>
                  <a:srgbClr val="271D6C"/>
                </a:solidFill>
              </a:rPr>
              <a:t> </a:t>
            </a:r>
            <a:r>
              <a:rPr lang="nl-NL" sz="2200" b="1" dirty="0" err="1" smtClean="0">
                <a:solidFill>
                  <a:srgbClr val="271D6C"/>
                </a:solidFill>
              </a:rPr>
              <a:t>included</a:t>
            </a:r>
            <a:r>
              <a:rPr lang="nl-NL" sz="2200" b="1" dirty="0" smtClean="0">
                <a:solidFill>
                  <a:srgbClr val="271D6C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err="1" smtClean="0"/>
              <a:t>Reactions</a:t>
            </a:r>
            <a:r>
              <a:rPr lang="nl-NL" b="1" dirty="0" smtClean="0"/>
              <a:t> </a:t>
            </a:r>
            <a:r>
              <a:rPr lang="nl-NL" b="1" dirty="0" err="1" smtClean="0"/>
              <a:t>welcome</a:t>
            </a:r>
            <a:r>
              <a:rPr lang="nl-NL" b="1" dirty="0" smtClean="0"/>
              <a:t> </a:t>
            </a:r>
            <a:r>
              <a:rPr lang="nl-NL" b="1" dirty="0" err="1" smtClean="0"/>
              <a:t>by</a:t>
            </a:r>
            <a:r>
              <a:rPr lang="nl-NL" b="1" dirty="0" smtClean="0"/>
              <a:t> e-mail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b="1" dirty="0" err="1" smtClean="0">
                <a:solidFill>
                  <a:srgbClr val="271D6C"/>
                </a:solidFill>
              </a:rPr>
              <a:t>To</a:t>
            </a:r>
            <a:r>
              <a:rPr lang="nl-NL" sz="2200" b="1" dirty="0" smtClean="0">
                <a:solidFill>
                  <a:srgbClr val="271D6C"/>
                </a:solidFill>
              </a:rPr>
              <a:t> </a:t>
            </a:r>
            <a:r>
              <a:rPr lang="nl-NL" sz="2200" b="1" dirty="0" smtClean="0">
                <a:hlinkClick r:id="rId2"/>
              </a:rPr>
              <a:t>microdata@cbs.nl</a:t>
            </a:r>
            <a:endParaRPr lang="nl-NL" sz="22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b="1" dirty="0" smtClean="0">
                <a:solidFill>
                  <a:srgbClr val="271D6C"/>
                </a:solidFill>
              </a:rPr>
              <a:t>Subject ‘Q&amp;A’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Q&amp;A </a:t>
            </a:r>
            <a:r>
              <a:rPr lang="nl-NL" dirty="0" smtClean="0"/>
              <a:t>facility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9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5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CBS </a:t>
            </a:r>
            <a:r>
              <a:rPr lang="nl-NL" b="1" dirty="0" err="1" smtClean="0"/>
              <a:t>respects</a:t>
            </a:r>
            <a:r>
              <a:rPr lang="nl-NL" b="1" dirty="0" smtClean="0"/>
              <a:t>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highest</a:t>
            </a:r>
            <a:r>
              <a:rPr lang="nl-NL" b="1" dirty="0" smtClean="0"/>
              <a:t> </a:t>
            </a:r>
            <a:r>
              <a:rPr lang="nl-NL" b="1" dirty="0" err="1" smtClean="0"/>
              <a:t>standards</a:t>
            </a:r>
            <a:r>
              <a:rPr lang="nl-NL" b="1" dirty="0" smtClean="0"/>
              <a:t> on security </a:t>
            </a:r>
            <a:r>
              <a:rPr lang="nl-NL" b="1" dirty="0" err="1" smtClean="0"/>
              <a:t>and</a:t>
            </a:r>
            <a:r>
              <a:rPr lang="nl-NL" b="1" dirty="0" smtClean="0"/>
              <a:t> privacy </a:t>
            </a:r>
            <a:r>
              <a:rPr lang="nl-NL" b="1" dirty="0" err="1" smtClean="0"/>
              <a:t>protection</a:t>
            </a: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An </a:t>
            </a:r>
            <a:r>
              <a:rPr lang="nl-NL" b="1" dirty="0" err="1" smtClean="0"/>
              <a:t>external</a:t>
            </a:r>
            <a:r>
              <a:rPr lang="nl-NL" b="1" dirty="0" smtClean="0"/>
              <a:t> audit was </a:t>
            </a:r>
            <a:r>
              <a:rPr lang="nl-NL" b="1" dirty="0" err="1" smtClean="0"/>
              <a:t>performed</a:t>
            </a:r>
            <a:r>
              <a:rPr lang="nl-NL" b="1" dirty="0" smtClean="0"/>
              <a:t> Jan-</a:t>
            </a:r>
            <a:r>
              <a:rPr lang="nl-NL" b="1" dirty="0" err="1" smtClean="0"/>
              <a:t>Oct</a:t>
            </a:r>
            <a:r>
              <a:rPr lang="nl-NL" b="1" dirty="0" smtClean="0"/>
              <a:t> 2020 </a:t>
            </a:r>
            <a:r>
              <a:rPr lang="nl-NL" b="1" dirty="0" err="1" smtClean="0"/>
              <a:t>by</a:t>
            </a:r>
            <a:r>
              <a:rPr lang="nl-NL" b="1" dirty="0" smtClean="0"/>
              <a:t> a team led </a:t>
            </a:r>
            <a:r>
              <a:rPr lang="nl-NL" b="1" dirty="0" err="1" smtClean="0"/>
              <a:t>by</a:t>
            </a:r>
            <a:r>
              <a:rPr lang="nl-NL" b="1" dirty="0" smtClean="0"/>
              <a:t> Prof B. van den Berg (UL, Cyber Security)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General </a:t>
            </a:r>
            <a:r>
              <a:rPr lang="nl-NL" b="1" dirty="0" err="1" smtClean="0"/>
              <a:t>conclusions</a:t>
            </a:r>
            <a:r>
              <a:rPr lang="nl-NL" b="1" dirty="0" smtClean="0"/>
              <a:t> </a:t>
            </a:r>
            <a:r>
              <a:rPr lang="nl-NL" b="1" dirty="0" err="1" smtClean="0"/>
              <a:t>positive</a:t>
            </a:r>
            <a:r>
              <a:rPr lang="nl-NL" b="1" dirty="0" smtClean="0"/>
              <a:t>, but attention is </a:t>
            </a:r>
            <a:r>
              <a:rPr lang="nl-NL" b="1" dirty="0" err="1" smtClean="0"/>
              <a:t>needed</a:t>
            </a:r>
            <a:r>
              <a:rPr lang="nl-NL" b="1" dirty="0" smtClean="0"/>
              <a:t> </a:t>
            </a:r>
            <a:r>
              <a:rPr lang="nl-NL" b="1" dirty="0" err="1" smtClean="0"/>
              <a:t>to</a:t>
            </a:r>
            <a:r>
              <a:rPr lang="nl-NL" b="1" dirty="0" smtClean="0"/>
              <a:t> </a:t>
            </a:r>
            <a:r>
              <a:rPr lang="nl-NL" b="1" dirty="0" err="1" smtClean="0"/>
              <a:t>certain</a:t>
            </a:r>
            <a:r>
              <a:rPr lang="nl-NL" b="1" dirty="0" smtClean="0"/>
              <a:t> </a:t>
            </a:r>
            <a:r>
              <a:rPr lang="nl-NL" b="1" dirty="0" err="1" smtClean="0"/>
              <a:t>aspects</a:t>
            </a:r>
            <a:r>
              <a:rPr lang="nl-NL" b="1" dirty="0" smtClean="0"/>
              <a:t> of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100" b="1" dirty="0" smtClean="0"/>
              <a:t>Users (</a:t>
            </a:r>
            <a:r>
              <a:rPr lang="nl-NL" sz="2100" b="1" dirty="0" err="1" smtClean="0"/>
              <a:t>institutes</a:t>
            </a:r>
            <a:r>
              <a:rPr lang="nl-NL" sz="2100" b="1" dirty="0" smtClean="0"/>
              <a:t> &amp; </a:t>
            </a:r>
            <a:r>
              <a:rPr lang="nl-NL" sz="2100" b="1" dirty="0" err="1" smtClean="0"/>
              <a:t>researchers</a:t>
            </a:r>
            <a:r>
              <a:rPr lang="nl-NL" sz="2100" b="1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100" b="1" dirty="0" err="1" smtClean="0"/>
              <a:t>Use</a:t>
            </a:r>
            <a:r>
              <a:rPr lang="nl-NL" sz="2100" b="1" dirty="0" smtClean="0"/>
              <a:t> (</a:t>
            </a:r>
            <a:r>
              <a:rPr lang="nl-NL" sz="2100" b="1" dirty="0" err="1" smtClean="0"/>
              <a:t>what</a:t>
            </a:r>
            <a:r>
              <a:rPr lang="nl-NL" sz="2100" b="1" dirty="0" smtClean="0"/>
              <a:t> are </a:t>
            </a:r>
            <a:r>
              <a:rPr lang="nl-NL" sz="2100" b="1" dirty="0" err="1" smtClean="0"/>
              <a:t>researchers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allowed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to</a:t>
            </a:r>
            <a:r>
              <a:rPr lang="nl-NL" sz="2100" b="1" dirty="0" smtClean="0"/>
              <a:t> do)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100" b="1" dirty="0" smtClean="0"/>
              <a:t>Data (</a:t>
            </a:r>
            <a:r>
              <a:rPr lang="nl-NL" sz="2100" b="1" dirty="0" err="1" smtClean="0"/>
              <a:t>pay</a:t>
            </a:r>
            <a:r>
              <a:rPr lang="nl-NL" sz="2100" b="1" dirty="0" smtClean="0"/>
              <a:t> more attention </a:t>
            </a:r>
            <a:r>
              <a:rPr lang="nl-NL" sz="2100" b="1" dirty="0" err="1" smtClean="0"/>
              <a:t>to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particularly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sensitive</a:t>
            </a:r>
            <a:r>
              <a:rPr lang="nl-NL" sz="2100" b="1" dirty="0" smtClean="0"/>
              <a:t> datasets)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100" b="1" dirty="0" err="1" smtClean="0"/>
              <a:t>Processes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and</a:t>
            </a:r>
            <a:r>
              <a:rPr lang="nl-NL" sz="2100" b="1" dirty="0" smtClean="0"/>
              <a:t> procedures (</a:t>
            </a:r>
            <a:r>
              <a:rPr lang="nl-NL" sz="2100" b="1" dirty="0" err="1" smtClean="0"/>
              <a:t>transparancy</a:t>
            </a:r>
            <a:r>
              <a:rPr lang="nl-NL" sz="2100" b="1" dirty="0" smtClean="0"/>
              <a:t>, </a:t>
            </a:r>
            <a:r>
              <a:rPr lang="nl-NL" sz="2100" b="1" dirty="0" err="1" smtClean="0"/>
              <a:t>consistency</a:t>
            </a:r>
            <a:r>
              <a:rPr lang="nl-NL" sz="2100" b="1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Audit on security </a:t>
            </a:r>
            <a:r>
              <a:rPr lang="nl-NL" dirty="0" err="1" smtClean="0"/>
              <a:t>and</a:t>
            </a:r>
            <a:r>
              <a:rPr lang="nl-NL" dirty="0" smtClean="0"/>
              <a:t> privacy </a:t>
            </a:r>
            <a:r>
              <a:rPr lang="nl-NL" dirty="0" err="1" smtClean="0"/>
              <a:t>protection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69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6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 smtClean="0"/>
              <a:t>CBS </a:t>
            </a:r>
            <a:r>
              <a:rPr lang="nl-NL" sz="2000" b="1" dirty="0" err="1" smtClean="0"/>
              <a:t>will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formulate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scenarios</a:t>
            </a:r>
            <a:r>
              <a:rPr lang="nl-NL" sz="2000" b="1" dirty="0" smtClean="0"/>
              <a:t> as </a:t>
            </a:r>
            <a:r>
              <a:rPr lang="nl-NL" sz="2000" b="1" dirty="0" err="1" smtClean="0"/>
              <a:t>to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how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to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proceed</a:t>
            </a:r>
            <a:endParaRPr lang="nl-N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 err="1" smtClean="0"/>
              <a:t>To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be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discussed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with</a:t>
            </a:r>
            <a:r>
              <a:rPr lang="nl-NL" sz="2000" b="1" dirty="0" smtClean="0"/>
              <a:t> user council </a:t>
            </a:r>
            <a:r>
              <a:rPr lang="nl-NL" sz="2000" b="1" dirty="0" err="1" smtClean="0"/>
              <a:t>and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other</a:t>
            </a:r>
            <a:r>
              <a:rPr lang="nl-NL" sz="2000" b="1" dirty="0" smtClean="0"/>
              <a:t> stakeholders</a:t>
            </a:r>
            <a:endParaRPr lang="nl-N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 smtClean="0"/>
              <a:t>More concrete </a:t>
            </a:r>
            <a:r>
              <a:rPr lang="nl-NL" sz="2000" b="1" dirty="0" err="1" smtClean="0"/>
              <a:t>proposals</a:t>
            </a:r>
            <a:r>
              <a:rPr lang="nl-NL" sz="2000" b="1" dirty="0" smtClean="0"/>
              <a:t> spring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 err="1" smtClean="0"/>
              <a:t>To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be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expected</a:t>
            </a:r>
            <a:r>
              <a:rPr lang="nl-NL" sz="2000" b="1" dirty="0" smtClean="0"/>
              <a:t>: </a:t>
            </a:r>
            <a:r>
              <a:rPr lang="nl-NL" sz="2000" b="1" dirty="0" err="1" smtClean="0"/>
              <a:t>the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general</a:t>
            </a:r>
            <a:r>
              <a:rPr lang="nl-NL" sz="2000" b="1" dirty="0" smtClean="0"/>
              <a:t> setup of Microdata Services </a:t>
            </a:r>
            <a:r>
              <a:rPr lang="nl-NL" sz="2000" b="1" dirty="0" err="1" smtClean="0"/>
              <a:t>will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remain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unchanged</a:t>
            </a:r>
            <a:r>
              <a:rPr lang="nl-NL" sz="2000" b="1" dirty="0" smtClean="0"/>
              <a:t>, but procedures </a:t>
            </a:r>
            <a:r>
              <a:rPr lang="nl-NL" sz="2000" b="1" dirty="0" err="1" smtClean="0"/>
              <a:t>may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become</a:t>
            </a:r>
            <a:r>
              <a:rPr lang="nl-NL" sz="2000" b="1" dirty="0" smtClean="0"/>
              <a:t> more </a:t>
            </a:r>
            <a:r>
              <a:rPr lang="nl-NL" sz="2000" b="1" dirty="0" err="1" smtClean="0"/>
              <a:t>strict</a:t>
            </a:r>
            <a:r>
              <a:rPr lang="nl-NL" sz="2000" b="1" dirty="0" smtClean="0"/>
              <a:t> in </a:t>
            </a:r>
            <a:r>
              <a:rPr lang="nl-NL" sz="2000" b="1" dirty="0" err="1" smtClean="0"/>
              <a:t>specific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aspects</a:t>
            </a:r>
            <a:endParaRPr lang="nl-NL" sz="2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Audit on security </a:t>
            </a:r>
            <a:r>
              <a:rPr lang="nl-NL" dirty="0" err="1" smtClean="0"/>
              <a:t>and</a:t>
            </a:r>
            <a:r>
              <a:rPr lang="nl-NL" dirty="0" smtClean="0"/>
              <a:t> privacy </a:t>
            </a:r>
            <a:r>
              <a:rPr lang="nl-NL" dirty="0" err="1" smtClean="0"/>
              <a:t>protection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07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194686"/>
              </p:ext>
            </p:extLst>
          </p:nvPr>
        </p:nvGraphicFramePr>
        <p:xfrm>
          <a:off x="251520" y="267494"/>
          <a:ext cx="8576952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ia" r:id="rId4" imgW="12192202" imgH="6858271" progId="PowerPoint.Slide.12">
                  <p:embed/>
                </p:oleObj>
              </mc:Choice>
              <mc:Fallback>
                <p:oleObj name="Dia" r:id="rId4" imgW="12192202" imgH="6858271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267494"/>
                        <a:ext cx="8576952" cy="4824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3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>
            <a:spLocks noGrp="1"/>
          </p:cNvSpPr>
          <p:nvPr>
            <p:ph type="body" idx="1"/>
          </p:nvPr>
        </p:nvSpPr>
        <p:spPr>
          <a:xfrm>
            <a:off x="5621044" y="1170665"/>
            <a:ext cx="3011738" cy="32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>ODISSEI is creating a data infrastructure for the social sciences in the Netherlands, on behalf of </a:t>
            </a:r>
            <a:r>
              <a:rPr lang="en-US" sz="1800" dirty="0" smtClean="0"/>
              <a:t>40 </a:t>
            </a:r>
            <a:r>
              <a:rPr lang="en-US" sz="1800" dirty="0"/>
              <a:t>member organizations. </a:t>
            </a:r>
            <a:endParaRPr sz="1800" dirty="0"/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265" y="1038188"/>
            <a:ext cx="2695754" cy="28635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5621044" y="480028"/>
            <a:ext cx="3011738" cy="69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rgbClr val="0B87A1"/>
              </a:buClr>
              <a:buSzPts val="9600"/>
            </a:pPr>
            <a:r>
              <a:rPr lang="en-US"/>
              <a:t>A unique collaborative consortium</a:t>
            </a:r>
            <a:endParaRPr/>
          </a:p>
        </p:txBody>
      </p:sp>
      <p:cxnSp>
        <p:nvCxnSpPr>
          <p:cNvPr id="179" name="Google Shape;179;p34"/>
          <p:cNvCxnSpPr>
            <a:cxnSpLocks/>
          </p:cNvCxnSpPr>
          <p:nvPr/>
        </p:nvCxnSpPr>
        <p:spPr>
          <a:xfrm flipH="1">
            <a:off x="2667788" y="652819"/>
            <a:ext cx="889425" cy="17328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0" name="Google Shape;180;p34"/>
          <p:cNvCxnSpPr>
            <a:cxnSpLocks/>
          </p:cNvCxnSpPr>
          <p:nvPr/>
        </p:nvCxnSpPr>
        <p:spPr>
          <a:xfrm flipH="1">
            <a:off x="1249875" y="2788228"/>
            <a:ext cx="1196550" cy="867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81" name="Google Shape;181;p34"/>
          <p:cNvGrpSpPr/>
          <p:nvPr/>
        </p:nvGrpSpPr>
        <p:grpSpPr>
          <a:xfrm>
            <a:off x="228600" y="3508856"/>
            <a:ext cx="863527" cy="309830"/>
            <a:chOff x="0" y="0"/>
            <a:chExt cx="7902325" cy="2835325"/>
          </a:xfrm>
        </p:grpSpPr>
        <p:pic>
          <p:nvPicPr>
            <p:cNvPr id="182" name="Google Shape;182;p34"/>
            <p:cNvPicPr preferRelativeResize="0"/>
            <p:nvPr/>
          </p:nvPicPr>
          <p:blipFill rotWithShape="1">
            <a:blip r:embed="rId4">
              <a:alphaModFix/>
            </a:blip>
            <a:srcRect l="5510" t="14017" r="33603" b="11019"/>
            <a:stretch/>
          </p:blipFill>
          <p:spPr>
            <a:xfrm>
              <a:off x="0" y="0"/>
              <a:ext cx="7808151" cy="283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34"/>
            <p:cNvSpPr/>
            <p:nvPr/>
          </p:nvSpPr>
          <p:spPr>
            <a:xfrm>
              <a:off x="3838225" y="2314225"/>
              <a:ext cx="4064100" cy="521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675"/>
            </a:p>
          </p:txBody>
        </p:sp>
      </p:grpSp>
      <p:cxnSp>
        <p:nvCxnSpPr>
          <p:cNvPr id="184" name="Google Shape;184;p34"/>
          <p:cNvCxnSpPr>
            <a:cxnSpLocks/>
          </p:cNvCxnSpPr>
          <p:nvPr/>
        </p:nvCxnSpPr>
        <p:spPr>
          <a:xfrm>
            <a:off x="2596153" y="3038925"/>
            <a:ext cx="0" cy="12684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85" name="Google Shape;18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6990" y="4287094"/>
            <a:ext cx="1045688" cy="48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4"/>
          <p:cNvPicPr preferRelativeResize="0"/>
          <p:nvPr/>
        </p:nvPicPr>
        <p:blipFill rotWithShape="1">
          <a:blip r:embed="rId6">
            <a:alphaModFix/>
          </a:blip>
          <a:srcRect l="32690" t="26766" r="32070" b="25919"/>
          <a:stretch/>
        </p:blipFill>
        <p:spPr>
          <a:xfrm>
            <a:off x="4799250" y="212341"/>
            <a:ext cx="381000" cy="38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4"/>
          <p:cNvPicPr preferRelativeResize="0"/>
          <p:nvPr/>
        </p:nvPicPr>
        <p:blipFill rotWithShape="1">
          <a:blip r:embed="rId7">
            <a:alphaModFix/>
          </a:blip>
          <a:srcRect l="26915" t="17451" r="24367" b="17111"/>
          <a:stretch/>
        </p:blipFill>
        <p:spPr>
          <a:xfrm>
            <a:off x="4231092" y="216658"/>
            <a:ext cx="381000" cy="37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4"/>
          <p:cNvPicPr preferRelativeResize="0"/>
          <p:nvPr/>
        </p:nvPicPr>
        <p:blipFill rotWithShape="1">
          <a:blip r:embed="rId8">
            <a:alphaModFix/>
          </a:blip>
          <a:srcRect t="35047" b="34477"/>
          <a:stretch/>
        </p:blipFill>
        <p:spPr>
          <a:xfrm>
            <a:off x="201862" y="1019973"/>
            <a:ext cx="931388" cy="28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/>
          <p:cNvPicPr preferRelativeResize="0"/>
          <p:nvPr/>
        </p:nvPicPr>
        <p:blipFill rotWithShape="1">
          <a:blip r:embed="rId9">
            <a:alphaModFix/>
          </a:blip>
          <a:srcRect t="11165" b="14495"/>
          <a:stretch/>
        </p:blipFill>
        <p:spPr>
          <a:xfrm>
            <a:off x="264658" y="1443721"/>
            <a:ext cx="682986" cy="50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7549" y="2034197"/>
            <a:ext cx="315163" cy="48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 rotWithShape="1">
          <a:blip r:embed="rId11">
            <a:alphaModFix/>
          </a:blip>
          <a:srcRect r="14937"/>
          <a:stretch/>
        </p:blipFill>
        <p:spPr>
          <a:xfrm>
            <a:off x="2660756" y="4429566"/>
            <a:ext cx="1045688" cy="26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 rotWithShape="1">
          <a:blip r:embed="rId12">
            <a:alphaModFix/>
          </a:blip>
          <a:srcRect r="65940"/>
          <a:stretch/>
        </p:blipFill>
        <p:spPr>
          <a:xfrm>
            <a:off x="559060" y="2032482"/>
            <a:ext cx="416264" cy="4888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34"/>
          <p:cNvCxnSpPr>
            <a:cxnSpLocks/>
          </p:cNvCxnSpPr>
          <p:nvPr/>
        </p:nvCxnSpPr>
        <p:spPr>
          <a:xfrm>
            <a:off x="1249875" y="1745353"/>
            <a:ext cx="1064363" cy="8228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94" name="Google Shape;194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43633" y="215767"/>
            <a:ext cx="682988" cy="3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14">
            <a:alphaModFix/>
          </a:blip>
          <a:srcRect t="15604" b="14577"/>
          <a:stretch/>
        </p:blipFill>
        <p:spPr>
          <a:xfrm>
            <a:off x="3513780" y="219119"/>
            <a:ext cx="530153" cy="3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 rotWithShape="1">
          <a:blip r:embed="rId15">
            <a:alphaModFix/>
          </a:blip>
          <a:srcRect l="10874" t="16274" r="11341" b="28744"/>
          <a:stretch/>
        </p:blipFill>
        <p:spPr>
          <a:xfrm>
            <a:off x="1773487" y="282863"/>
            <a:ext cx="682988" cy="24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 rotWithShape="1">
          <a:blip r:embed="rId16">
            <a:alphaModFix/>
          </a:blip>
          <a:srcRect r="60027"/>
          <a:stretch/>
        </p:blipFill>
        <p:spPr>
          <a:xfrm>
            <a:off x="476944" y="214872"/>
            <a:ext cx="341166" cy="37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8600" y="2862891"/>
            <a:ext cx="800100" cy="3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649051" y="997828"/>
            <a:ext cx="437400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813988" y="2704621"/>
            <a:ext cx="530156" cy="3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333304" y="2677650"/>
            <a:ext cx="437400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 rotWithShape="1">
          <a:blip r:embed="rId21">
            <a:alphaModFix/>
          </a:blip>
          <a:srcRect l="8975" t="20756" r="7377" b="22641"/>
          <a:stretch/>
        </p:blipFill>
        <p:spPr>
          <a:xfrm>
            <a:off x="4473122" y="1951763"/>
            <a:ext cx="800100" cy="27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331522" y="4394097"/>
            <a:ext cx="1061438" cy="33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83734" y="3510890"/>
            <a:ext cx="232134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876022" y="3494513"/>
            <a:ext cx="341169" cy="43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34"/>
          <p:cNvCxnSpPr>
            <a:cxnSpLocks/>
          </p:cNvCxnSpPr>
          <p:nvPr/>
        </p:nvCxnSpPr>
        <p:spPr>
          <a:xfrm>
            <a:off x="947644" y="589244"/>
            <a:ext cx="1470244" cy="184596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7" name="Google Shape;207;p34"/>
          <p:cNvCxnSpPr>
            <a:cxnSpLocks/>
          </p:cNvCxnSpPr>
          <p:nvPr/>
        </p:nvCxnSpPr>
        <p:spPr>
          <a:xfrm rot="10800000" flipH="1">
            <a:off x="1249875" y="2689453"/>
            <a:ext cx="1082588" cy="3372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8" name="Google Shape;208;p34"/>
          <p:cNvCxnSpPr>
            <a:cxnSpLocks/>
          </p:cNvCxnSpPr>
          <p:nvPr/>
        </p:nvCxnSpPr>
        <p:spPr>
          <a:xfrm>
            <a:off x="3236475" y="3768375"/>
            <a:ext cx="1032525" cy="7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09" name="Google Shape;209;p34"/>
          <p:cNvCxnSpPr>
            <a:cxnSpLocks/>
          </p:cNvCxnSpPr>
          <p:nvPr/>
        </p:nvCxnSpPr>
        <p:spPr>
          <a:xfrm>
            <a:off x="3168187" y="2955375"/>
            <a:ext cx="1100813" cy="7734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10" name="Google Shape;210;p34"/>
          <p:cNvCxnSpPr>
            <a:cxnSpLocks/>
            <a:stCxn id="199" idx="1"/>
          </p:cNvCxnSpPr>
          <p:nvPr/>
        </p:nvCxnSpPr>
        <p:spPr>
          <a:xfrm flipH="1">
            <a:off x="3699975" y="1216528"/>
            <a:ext cx="949076" cy="1890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1" name="Google Shape;211;p34"/>
          <p:cNvCxnSpPr>
            <a:cxnSpLocks/>
          </p:cNvCxnSpPr>
          <p:nvPr/>
        </p:nvCxnSpPr>
        <p:spPr>
          <a:xfrm flipH="1">
            <a:off x="3836775" y="2117035"/>
            <a:ext cx="583653" cy="1469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2" name="Google Shape;212;p34"/>
          <p:cNvCxnSpPr>
            <a:cxnSpLocks/>
          </p:cNvCxnSpPr>
          <p:nvPr/>
        </p:nvCxnSpPr>
        <p:spPr>
          <a:xfrm>
            <a:off x="2809312" y="2598337"/>
            <a:ext cx="1459688" cy="2980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360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45CA951-4815-4987-9CD6-BB5D6648C0B5}" type="slidenum">
              <a:rPr lang="nl-NL" sz="1200" smtClean="0"/>
              <a:pPr algn="ctr"/>
              <a:t>9</a:t>
            </a:fld>
            <a:endParaRPr lang="nl-NL" sz="1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err="1" smtClean="0"/>
              <a:t>Supporting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its</a:t>
            </a:r>
            <a:r>
              <a:rPr lang="nl-NL" sz="2200" b="1" dirty="0" smtClean="0"/>
              <a:t> members </a:t>
            </a:r>
            <a:r>
              <a:rPr lang="nl-NL" sz="2200" b="1" dirty="0" err="1" smtClean="0"/>
              <a:t>using</a:t>
            </a:r>
            <a:r>
              <a:rPr lang="nl-NL" sz="2200" b="1" dirty="0" smtClean="0"/>
              <a:t> CBS </a:t>
            </a:r>
            <a:r>
              <a:rPr lang="nl-NL" sz="2200" b="1" dirty="0" err="1" smtClean="0"/>
              <a:t>microdata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by</a:t>
            </a:r>
            <a:endParaRPr lang="nl-NL" sz="22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271D6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271D6C"/>
                </a:solidFill>
              </a:rPr>
              <a:t>Discount up </a:t>
            </a:r>
            <a:r>
              <a:rPr lang="nl-NL" sz="2000" b="1" dirty="0" err="1" smtClean="0">
                <a:solidFill>
                  <a:srgbClr val="271D6C"/>
                </a:solidFill>
              </a:rPr>
              <a:t>to</a:t>
            </a:r>
            <a:r>
              <a:rPr lang="nl-NL" sz="2000" b="1" dirty="0" smtClean="0">
                <a:solidFill>
                  <a:srgbClr val="271D6C"/>
                </a:solidFill>
              </a:rPr>
              <a:t> 50% </a:t>
            </a:r>
            <a:r>
              <a:rPr lang="nl-NL" sz="2000" b="1" dirty="0" err="1" smtClean="0">
                <a:solidFill>
                  <a:srgbClr val="271D6C"/>
                </a:solidFill>
              </a:rPr>
              <a:t>for</a:t>
            </a:r>
            <a:r>
              <a:rPr lang="nl-NL" sz="2000" b="1" dirty="0" smtClean="0">
                <a:solidFill>
                  <a:srgbClr val="271D6C"/>
                </a:solidFill>
              </a:rPr>
              <a:t> </a:t>
            </a:r>
            <a:r>
              <a:rPr lang="nl-NL" sz="2000" b="1" dirty="0" err="1">
                <a:solidFill>
                  <a:srgbClr val="271D6C"/>
                </a:solidFill>
              </a:rPr>
              <a:t>regular</a:t>
            </a:r>
            <a:r>
              <a:rPr lang="nl-NL" sz="2000" b="1" dirty="0">
                <a:solidFill>
                  <a:srgbClr val="271D6C"/>
                </a:solidFill>
              </a:rPr>
              <a:t> </a:t>
            </a:r>
            <a:r>
              <a:rPr lang="nl-NL" sz="2000" b="1" dirty="0" smtClean="0">
                <a:solidFill>
                  <a:srgbClr val="271D6C"/>
                </a:solidFill>
              </a:rPr>
              <a:t>RA </a:t>
            </a:r>
            <a:r>
              <a:rPr lang="nl-NL" sz="2000" b="1" dirty="0" err="1" smtClean="0">
                <a:solidFill>
                  <a:srgbClr val="271D6C"/>
                </a:solidFill>
              </a:rPr>
              <a:t>projects</a:t>
            </a:r>
            <a:r>
              <a:rPr lang="nl-NL" sz="2000" b="1" dirty="0" smtClean="0">
                <a:solidFill>
                  <a:srgbClr val="271D6C"/>
                </a:solidFill>
              </a:rPr>
              <a:t> (</a:t>
            </a:r>
            <a:r>
              <a:rPr lang="nl-NL" sz="2000" b="1" dirty="0" err="1" smtClean="0">
                <a:solidFill>
                  <a:srgbClr val="271D6C"/>
                </a:solidFill>
              </a:rPr>
              <a:t>currently</a:t>
            </a:r>
            <a:r>
              <a:rPr lang="nl-NL" sz="2000" b="1" dirty="0" smtClean="0">
                <a:solidFill>
                  <a:srgbClr val="271D6C"/>
                </a:solidFill>
              </a:rPr>
              <a:t> ~120 </a:t>
            </a:r>
            <a:r>
              <a:rPr lang="nl-NL" sz="2000" b="1" dirty="0" err="1" smtClean="0">
                <a:solidFill>
                  <a:srgbClr val="271D6C"/>
                </a:solidFill>
              </a:rPr>
              <a:t>projects</a:t>
            </a:r>
            <a:r>
              <a:rPr lang="nl-NL" sz="2000" b="1" dirty="0" smtClean="0">
                <a:solidFill>
                  <a:srgbClr val="271D6C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271D6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b="1" dirty="0" err="1" smtClean="0">
                <a:solidFill>
                  <a:srgbClr val="271D6C"/>
                </a:solidFill>
              </a:rPr>
              <a:t>Yearly</a:t>
            </a:r>
            <a:r>
              <a:rPr lang="nl-NL" sz="2000" b="1" dirty="0" smtClean="0">
                <a:solidFill>
                  <a:srgbClr val="271D6C"/>
                </a:solidFill>
              </a:rPr>
              <a:t> </a:t>
            </a:r>
            <a:r>
              <a:rPr lang="nl-NL" sz="2000" b="1" dirty="0" err="1" smtClean="0">
                <a:solidFill>
                  <a:srgbClr val="271D6C"/>
                </a:solidFill>
              </a:rPr>
              <a:t>grants</a:t>
            </a:r>
            <a:r>
              <a:rPr lang="nl-NL" sz="2000" b="1" dirty="0" smtClean="0">
                <a:solidFill>
                  <a:srgbClr val="271D6C"/>
                </a:solidFill>
              </a:rPr>
              <a:t> </a:t>
            </a:r>
            <a:r>
              <a:rPr lang="nl-NL" sz="2000" b="1" dirty="0" err="1" smtClean="0">
                <a:solidFill>
                  <a:srgbClr val="271D6C"/>
                </a:solidFill>
              </a:rPr>
              <a:t>for</a:t>
            </a:r>
            <a:r>
              <a:rPr lang="nl-NL" sz="2000" b="1" dirty="0" smtClean="0">
                <a:solidFill>
                  <a:srgbClr val="271D6C"/>
                </a:solidFill>
              </a:rPr>
              <a:t> 5-8 free RA </a:t>
            </a:r>
            <a:r>
              <a:rPr lang="nl-NL" sz="2000" b="1" dirty="0" err="1" smtClean="0">
                <a:solidFill>
                  <a:srgbClr val="271D6C"/>
                </a:solidFill>
              </a:rPr>
              <a:t>projects</a:t>
            </a:r>
            <a:r>
              <a:rPr lang="nl-NL" sz="2000" b="1" dirty="0" smtClean="0">
                <a:solidFill>
                  <a:srgbClr val="271D6C"/>
                </a:solidFill>
              </a:rPr>
              <a:t> up </a:t>
            </a:r>
            <a:r>
              <a:rPr lang="nl-NL" sz="2000" b="1" dirty="0" err="1" smtClean="0">
                <a:solidFill>
                  <a:srgbClr val="271D6C"/>
                </a:solidFill>
              </a:rPr>
              <a:t>to</a:t>
            </a:r>
            <a:r>
              <a:rPr lang="nl-NL" sz="2000" b="1" dirty="0" smtClean="0">
                <a:solidFill>
                  <a:srgbClr val="271D6C"/>
                </a:solidFill>
              </a:rPr>
              <a:t> 7,5 k€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 err="1" smtClean="0"/>
              <a:t>Supporting</a:t>
            </a:r>
            <a:r>
              <a:rPr lang="nl-NL" sz="2200" b="1" dirty="0" smtClean="0"/>
              <a:t> CBS in </a:t>
            </a:r>
            <a:r>
              <a:rPr lang="nl-NL" sz="2200" b="1" dirty="0" err="1" smtClean="0"/>
              <a:t>developing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and</a:t>
            </a:r>
            <a:r>
              <a:rPr lang="nl-NL" sz="2200" b="1" dirty="0" smtClean="0"/>
              <a:t> </a:t>
            </a:r>
            <a:r>
              <a:rPr lang="nl-NL" sz="2200" b="1" dirty="0" err="1" smtClean="0"/>
              <a:t>improving</a:t>
            </a:r>
            <a:r>
              <a:rPr lang="nl-NL" sz="2200" b="1" dirty="0" smtClean="0"/>
              <a:t> services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ODISSEI </a:t>
            </a:r>
            <a:r>
              <a:rPr lang="nl-NL" dirty="0" err="1" smtClean="0"/>
              <a:t>microdata</a:t>
            </a:r>
            <a:r>
              <a:rPr lang="nl-NL" dirty="0" smtClean="0"/>
              <a:t> </a:t>
            </a:r>
            <a:r>
              <a:rPr lang="nl-NL" dirty="0" err="1" smtClean="0"/>
              <a:t>programme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89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S Powerpoint sjabloon.potx" id="{3F84EC74-2453-4463-BD10-B2CF18A54BA4}" vid="{0E4E9784-1400-4F35-9B79-2A92AF0134E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CBS Powerpoint sjabloon</Template>
  <TotalTime>0</TotalTime>
  <Words>464</Words>
  <Application>Microsoft Office PowerPoint</Application>
  <PresentationFormat>Diavoorstelling (16:9)</PresentationFormat>
  <Paragraphs>92</Paragraphs>
  <Slides>13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Roboto Slab Regular</vt:lpstr>
      <vt:lpstr>Ubuntu</vt:lpstr>
      <vt:lpstr>1_Aangepast ontwerp</vt:lpstr>
      <vt:lpstr>Dia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 unique collaborative consortium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Kartopawiro, J.D. (John)</dc:creator>
  <cp:lastModifiedBy>Schoonhoven, R. (Ruurd)</cp:lastModifiedBy>
  <cp:revision>74</cp:revision>
  <cp:lastPrinted>2019-11-26T13:47:21Z</cp:lastPrinted>
  <dcterms:created xsi:type="dcterms:W3CDTF">2019-09-06T06:51:49Z</dcterms:created>
  <dcterms:modified xsi:type="dcterms:W3CDTF">2020-11-10T09:16:25Z</dcterms:modified>
</cp:coreProperties>
</file>