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6" r:id="rId4"/>
  </p:sldMasterIdLst>
  <p:notesMasterIdLst>
    <p:notesMasterId r:id="rId18"/>
  </p:notesMasterIdLst>
  <p:handoutMasterIdLst>
    <p:handoutMasterId r:id="rId19"/>
  </p:handoutMasterIdLst>
  <p:sldIdLst>
    <p:sldId id="268" r:id="rId5"/>
    <p:sldId id="283" r:id="rId6"/>
    <p:sldId id="281" r:id="rId7"/>
    <p:sldId id="284" r:id="rId8"/>
    <p:sldId id="269" r:id="rId9"/>
    <p:sldId id="312" r:id="rId10"/>
    <p:sldId id="313" r:id="rId11"/>
    <p:sldId id="314" r:id="rId12"/>
    <p:sldId id="319" r:id="rId13"/>
    <p:sldId id="318" r:id="rId14"/>
    <p:sldId id="320" r:id="rId15"/>
    <p:sldId id="311" r:id="rId16"/>
    <p:sldId id="315" r:id="rId17"/>
  </p:sldIdLst>
  <p:sldSz cx="9144000" cy="5143500" type="screen16x9"/>
  <p:notesSz cx="9926638" cy="6797675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. Schuring" initials="M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  <a:srgbClr val="86D2EE"/>
    <a:srgbClr val="FFFF00"/>
    <a:srgbClr val="515151"/>
    <a:srgbClr val="C1C7DC"/>
    <a:srgbClr val="C0DFE2"/>
    <a:srgbClr val="A5DEEB"/>
    <a:srgbClr val="7ECFE2"/>
    <a:srgbClr val="182075"/>
    <a:srgbClr val="0D1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5"/>
    <p:restoredTop sz="50000" autoAdjust="0"/>
  </p:normalViewPr>
  <p:slideViewPr>
    <p:cSldViewPr snapToGrid="0" snapToObjects="1">
      <p:cViewPr varScale="1">
        <p:scale>
          <a:sx n="130" d="100"/>
          <a:sy n="130" d="100"/>
        </p:scale>
        <p:origin x="57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Blad1!$D$2</c:f>
              <c:strCache>
                <c:ptCount val="1"/>
                <c:pt idx="0">
                  <c:v>Unemployed persons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Blad1!$C$3:$C$8</c:f>
              <c:strCache>
                <c:ptCount val="6"/>
                <c:pt idx="0">
                  <c:v>Inflammatory conditions</c:v>
                </c:pt>
                <c:pt idx="1">
                  <c:v>Cardiovascular diseases</c:v>
                </c:pt>
                <c:pt idx="2">
                  <c:v>Psychological disorders</c:v>
                </c:pt>
                <c:pt idx="3">
                  <c:v>Respiratory diseases</c:v>
                </c:pt>
                <c:pt idx="4">
                  <c:v>Diabetes</c:v>
                </c:pt>
                <c:pt idx="5">
                  <c:v>Psychotic illness</c:v>
                </c:pt>
              </c:strCache>
            </c:strRef>
          </c:cat>
          <c:val>
            <c:numRef>
              <c:f>Blad1!$D$3:$D$8</c:f>
              <c:numCache>
                <c:formatCode>General</c:formatCode>
                <c:ptCount val="6"/>
                <c:pt idx="0">
                  <c:v>24.5</c:v>
                </c:pt>
                <c:pt idx="1">
                  <c:v>20.100000000000001</c:v>
                </c:pt>
                <c:pt idx="2">
                  <c:v>18.3</c:v>
                </c:pt>
                <c:pt idx="3">
                  <c:v>11.7</c:v>
                </c:pt>
                <c:pt idx="4">
                  <c:v>7.2</c:v>
                </c:pt>
                <c:pt idx="5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D-ED40-B33B-C134271BA23F}"/>
            </c:ext>
          </c:extLst>
        </c:ser>
        <c:ser>
          <c:idx val="1"/>
          <c:order val="1"/>
          <c:tx>
            <c:strRef>
              <c:f>Blad1!$E$2</c:f>
              <c:strCache>
                <c:ptCount val="1"/>
                <c:pt idx="0">
                  <c:v>Employed persons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Blad1!$C$3:$C$8</c:f>
              <c:strCache>
                <c:ptCount val="6"/>
                <c:pt idx="0">
                  <c:v>Inflammatory conditions</c:v>
                </c:pt>
                <c:pt idx="1">
                  <c:v>Cardiovascular diseases</c:v>
                </c:pt>
                <c:pt idx="2">
                  <c:v>Psychological disorders</c:v>
                </c:pt>
                <c:pt idx="3">
                  <c:v>Respiratory diseases</c:v>
                </c:pt>
                <c:pt idx="4">
                  <c:v>Diabetes</c:v>
                </c:pt>
                <c:pt idx="5">
                  <c:v>Psychotic illness</c:v>
                </c:pt>
              </c:strCache>
            </c:strRef>
          </c:cat>
          <c:val>
            <c:numRef>
              <c:f>Blad1!$E$3:$E$8</c:f>
              <c:numCache>
                <c:formatCode>General</c:formatCode>
                <c:ptCount val="6"/>
                <c:pt idx="0">
                  <c:v>15.8</c:v>
                </c:pt>
                <c:pt idx="1">
                  <c:v>8.9</c:v>
                </c:pt>
                <c:pt idx="2">
                  <c:v>5.4</c:v>
                </c:pt>
                <c:pt idx="3">
                  <c:v>6.5</c:v>
                </c:pt>
                <c:pt idx="4">
                  <c:v>2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D-ED40-B33B-C134271BA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2425552"/>
        <c:axId val="1716612384"/>
      </c:barChart>
      <c:catAx>
        <c:axId val="171242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16612384"/>
        <c:crosses val="autoZero"/>
        <c:auto val="1"/>
        <c:lblAlgn val="ctr"/>
        <c:lblOffset val="100"/>
        <c:noMultiLvlLbl val="0"/>
      </c:catAx>
      <c:valAx>
        <c:axId val="171661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1242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Blad1!$D$25</c:f>
              <c:strCache>
                <c:ptCount val="1"/>
                <c:pt idx="0">
                  <c:v>Unemployed persons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Blad1!$C$26:$C$28</c:f>
              <c:strCache>
                <c:ptCount val="3"/>
                <c:pt idx="0">
                  <c:v>One chronic disease</c:v>
                </c:pt>
                <c:pt idx="1">
                  <c:v>Two chronic diseases</c:v>
                </c:pt>
                <c:pt idx="2">
                  <c:v>At least three chronic diseases</c:v>
                </c:pt>
              </c:strCache>
            </c:strRef>
          </c:cat>
          <c:val>
            <c:numRef>
              <c:f>Blad1!$D$26:$D$28</c:f>
              <c:numCache>
                <c:formatCode>General</c:formatCode>
                <c:ptCount val="3"/>
                <c:pt idx="0">
                  <c:v>23.4</c:v>
                </c:pt>
                <c:pt idx="1">
                  <c:v>15.7</c:v>
                </c:pt>
                <c:pt idx="2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B-114F-B993-68F112F5C880}"/>
            </c:ext>
          </c:extLst>
        </c:ser>
        <c:ser>
          <c:idx val="1"/>
          <c:order val="1"/>
          <c:tx>
            <c:strRef>
              <c:f>Blad1!$E$25</c:f>
              <c:strCache>
                <c:ptCount val="1"/>
                <c:pt idx="0">
                  <c:v>Employed persons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Blad1!$C$26:$C$28</c:f>
              <c:strCache>
                <c:ptCount val="3"/>
                <c:pt idx="0">
                  <c:v>One chronic disease</c:v>
                </c:pt>
                <c:pt idx="1">
                  <c:v>Two chronic diseases</c:v>
                </c:pt>
                <c:pt idx="2">
                  <c:v>At least three chronic diseases</c:v>
                </c:pt>
              </c:strCache>
            </c:strRef>
          </c:cat>
          <c:val>
            <c:numRef>
              <c:f>Blad1!$E$26:$E$28</c:f>
              <c:numCache>
                <c:formatCode>General</c:formatCode>
                <c:ptCount val="3"/>
                <c:pt idx="0">
                  <c:v>22.1</c:v>
                </c:pt>
                <c:pt idx="1">
                  <c:v>8.6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AB-114F-B993-68F112F5C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0565024"/>
        <c:axId val="1689006912"/>
      </c:barChart>
      <c:catAx>
        <c:axId val="17405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89006912"/>
        <c:crosses val="autoZero"/>
        <c:auto val="1"/>
        <c:lblAlgn val="ctr"/>
        <c:lblOffset val="100"/>
        <c:noMultiLvlLbl val="0"/>
      </c:catAx>
      <c:valAx>
        <c:axId val="168900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4056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095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095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41BC64-677B-4E4B-B401-7A1727C81DD2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916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095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654441" y="3228896"/>
            <a:ext cx="6615462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095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fld id="{36A3B2E1-E125-244B-8917-BE3A68C7BB7D}" type="slidenum">
              <a:rPr lang="nl-NL" altLang="x-none"/>
              <a:pPr/>
              <a:t>‹nr.›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414690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Hebben jullie de e-module doorlopen?</a:t>
            </a:r>
            <a:r>
              <a:rPr lang="nl-NL" dirty="0">
                <a:effectLst/>
              </a:rPr>
              <a:t> </a:t>
            </a:r>
          </a:p>
          <a:p>
            <a:r>
              <a:rPr lang="nl-NL" dirty="0">
                <a:effectLst/>
              </a:rPr>
              <a:t>Zijn er nog vragen</a:t>
            </a:r>
            <a:r>
              <a:rPr lang="nl-NL" baseline="0" dirty="0">
                <a:effectLst/>
              </a:rPr>
              <a:t> naar aanleiding van de e-module?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72174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title 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defRPr>
                <a:latin typeface="Arial" charset="0"/>
                <a:ea typeface="Arial" charset="0"/>
                <a:cs typeface="Arial" charset="0"/>
              </a:defRPr>
            </a:lvl5pPr>
            <a:lvl6pPr marL="0" indent="0">
              <a:buNone/>
              <a:defRPr/>
            </a:lvl6pPr>
            <a:lvl7pPr marL="0" indent="0">
              <a:buNone/>
              <a:tabLst/>
              <a:defRPr sz="1400"/>
            </a:lvl7pPr>
            <a:lvl8pPr marL="4763" indent="0">
              <a:buNone/>
              <a:tabLst/>
              <a:defRPr sz="1400"/>
            </a:lvl8pPr>
            <a:lvl9pPr marL="0" indent="0">
              <a:buNone/>
              <a:tabLst/>
              <a:defRPr sz="1400"/>
            </a:lvl9pPr>
          </a:lstStyle>
          <a:p>
            <a:pPr lvl="0"/>
            <a:r>
              <a:rPr lang="en-GB" noProof="0" dirty="0"/>
              <a:t>First ‘normal’ text level</a:t>
            </a:r>
          </a:p>
          <a:p>
            <a:pPr lvl="1"/>
            <a:r>
              <a:rPr lang="en-GB" noProof="0" dirty="0"/>
              <a:t>Second ‘bullet’ text level</a:t>
            </a:r>
          </a:p>
          <a:p>
            <a:pPr lvl="2"/>
            <a:r>
              <a:rPr lang="en-GB" noProof="0" dirty="0"/>
              <a:t>Third ‘sub-bullet’ text level</a:t>
            </a:r>
          </a:p>
          <a:p>
            <a:pPr lvl="8"/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GB" noProof="0" dirty="0"/>
              <a:t>Click to edit title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 wrap="square"/>
          <a:lstStyle>
            <a:lvl1pPr algn="l">
              <a:defRPr baseline="0"/>
            </a:lvl1pPr>
            <a:lvl2pPr marL="357188" indent="-282575" algn="l">
              <a:buFont typeface="Wingdings" charset="2"/>
              <a:buChar char="§"/>
              <a:tabLst/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en-GB" noProof="0" dirty="0"/>
              <a:t>First ‘normal’ text level</a:t>
            </a:r>
          </a:p>
          <a:p>
            <a:pPr lvl="1"/>
            <a:r>
              <a:rPr lang="en-GB" noProof="0" dirty="0"/>
              <a:t>Second ‘bullet’ text level</a:t>
            </a:r>
          </a:p>
          <a:p>
            <a:pPr lvl="2"/>
            <a:r>
              <a:rPr lang="en-GB" noProof="0" dirty="0"/>
              <a:t>Third ‘sub-bullet’ text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title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First ‘normal’ text level</a:t>
            </a:r>
          </a:p>
          <a:p>
            <a:pPr lvl="1"/>
            <a:r>
              <a:rPr lang="en-GB" noProof="0" dirty="0"/>
              <a:t>Second ‘bullet’ text level</a:t>
            </a:r>
          </a:p>
          <a:p>
            <a:pPr lvl="2"/>
            <a:r>
              <a:rPr lang="en-GB" noProof="0" dirty="0"/>
              <a:t>Third ‘sub-bullet’ text level</a:t>
            </a:r>
          </a:p>
          <a:p>
            <a:pPr lvl="3"/>
            <a:endParaRPr lang="en-GB" noProof="0" dirty="0"/>
          </a:p>
          <a:p>
            <a:pPr lvl="5"/>
            <a:endParaRPr lang="en-GB" noProof="0" dirty="0"/>
          </a:p>
        </p:txBody>
      </p:sp>
      <p:sp>
        <p:nvSpPr>
          <p:cNvPr id="9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88" y="4593931"/>
            <a:ext cx="873461" cy="346473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45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5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137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137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238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238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330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/>
          <p:cNvSpPr/>
          <p:nvPr userDrawn="1"/>
        </p:nvSpPr>
        <p:spPr>
          <a:xfrm>
            <a:off x="330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/>
          <p:cNvSpPr/>
          <p:nvPr userDrawn="1"/>
        </p:nvSpPr>
        <p:spPr>
          <a:xfrm>
            <a:off x="422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/>
          <p:cNvSpPr/>
          <p:nvPr userDrawn="1"/>
        </p:nvSpPr>
        <p:spPr>
          <a:xfrm>
            <a:off x="422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/>
          <p:cNvSpPr/>
          <p:nvPr userDrawn="1"/>
        </p:nvSpPr>
        <p:spPr>
          <a:xfrm>
            <a:off x="514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 userDrawn="1"/>
        </p:nvSpPr>
        <p:spPr>
          <a:xfrm>
            <a:off x="514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/>
          <p:cNvSpPr/>
          <p:nvPr userDrawn="1"/>
        </p:nvSpPr>
        <p:spPr>
          <a:xfrm>
            <a:off x="616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616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/>
          <p:cNvSpPr/>
          <p:nvPr userDrawn="1"/>
        </p:nvSpPr>
        <p:spPr>
          <a:xfrm>
            <a:off x="708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/>
          <p:cNvSpPr/>
          <p:nvPr userDrawn="1"/>
        </p:nvSpPr>
        <p:spPr>
          <a:xfrm>
            <a:off x="708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/>
          <p:cNvSpPr/>
          <p:nvPr userDrawn="1"/>
        </p:nvSpPr>
        <p:spPr>
          <a:xfrm>
            <a:off x="807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 27"/>
          <p:cNvSpPr/>
          <p:nvPr userDrawn="1"/>
        </p:nvSpPr>
        <p:spPr>
          <a:xfrm>
            <a:off x="807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/>
          <p:cNvSpPr/>
          <p:nvPr userDrawn="1"/>
        </p:nvSpPr>
        <p:spPr>
          <a:xfrm>
            <a:off x="899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899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/>
          <p:cNvSpPr/>
          <p:nvPr userDrawn="1"/>
        </p:nvSpPr>
        <p:spPr>
          <a:xfrm>
            <a:off x="1000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/>
          <p:cNvSpPr/>
          <p:nvPr userDrawn="1"/>
        </p:nvSpPr>
        <p:spPr>
          <a:xfrm>
            <a:off x="1000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/>
          <p:cNvSpPr/>
          <p:nvPr userDrawn="1"/>
        </p:nvSpPr>
        <p:spPr>
          <a:xfrm>
            <a:off x="1092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/>
          <p:cNvSpPr/>
          <p:nvPr userDrawn="1"/>
        </p:nvSpPr>
        <p:spPr>
          <a:xfrm>
            <a:off x="1092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Rechthoek 34"/>
          <p:cNvSpPr/>
          <p:nvPr userDrawn="1"/>
        </p:nvSpPr>
        <p:spPr>
          <a:xfrm>
            <a:off x="1184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/>
          <p:cNvSpPr/>
          <p:nvPr userDrawn="1"/>
        </p:nvSpPr>
        <p:spPr>
          <a:xfrm>
            <a:off x="1184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hthoek 36"/>
          <p:cNvSpPr/>
          <p:nvPr userDrawn="1"/>
        </p:nvSpPr>
        <p:spPr>
          <a:xfrm>
            <a:off x="1276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/>
          <p:cNvSpPr/>
          <p:nvPr userDrawn="1"/>
        </p:nvSpPr>
        <p:spPr>
          <a:xfrm>
            <a:off x="1276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hthoek 38"/>
          <p:cNvSpPr/>
          <p:nvPr userDrawn="1"/>
        </p:nvSpPr>
        <p:spPr>
          <a:xfrm>
            <a:off x="1378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/>
          <p:cNvSpPr/>
          <p:nvPr userDrawn="1"/>
        </p:nvSpPr>
        <p:spPr>
          <a:xfrm>
            <a:off x="1378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/>
          <p:cNvSpPr/>
          <p:nvPr userDrawn="1"/>
        </p:nvSpPr>
        <p:spPr>
          <a:xfrm>
            <a:off x="1470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41"/>
          <p:cNvSpPr/>
          <p:nvPr userDrawn="1"/>
        </p:nvSpPr>
        <p:spPr>
          <a:xfrm>
            <a:off x="1470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/>
          <p:cNvSpPr/>
          <p:nvPr userDrawn="1"/>
        </p:nvSpPr>
        <p:spPr>
          <a:xfrm>
            <a:off x="1569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hthoek 43"/>
          <p:cNvSpPr/>
          <p:nvPr userDrawn="1"/>
        </p:nvSpPr>
        <p:spPr>
          <a:xfrm>
            <a:off x="1569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44"/>
          <p:cNvSpPr/>
          <p:nvPr userDrawn="1"/>
        </p:nvSpPr>
        <p:spPr>
          <a:xfrm>
            <a:off x="1661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hthoek 45"/>
          <p:cNvSpPr/>
          <p:nvPr userDrawn="1"/>
        </p:nvSpPr>
        <p:spPr>
          <a:xfrm>
            <a:off x="1661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7" name="Rechthoek 46"/>
          <p:cNvSpPr/>
          <p:nvPr userDrawn="1"/>
        </p:nvSpPr>
        <p:spPr>
          <a:xfrm>
            <a:off x="1762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Rechthoek 47"/>
          <p:cNvSpPr/>
          <p:nvPr userDrawn="1"/>
        </p:nvSpPr>
        <p:spPr>
          <a:xfrm>
            <a:off x="1762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Rechthoek 48"/>
          <p:cNvSpPr/>
          <p:nvPr userDrawn="1"/>
        </p:nvSpPr>
        <p:spPr>
          <a:xfrm>
            <a:off x="1854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0" name="Rechthoek 49"/>
          <p:cNvSpPr/>
          <p:nvPr userDrawn="1"/>
        </p:nvSpPr>
        <p:spPr>
          <a:xfrm>
            <a:off x="1854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1" name="Rechthoek 50"/>
          <p:cNvSpPr/>
          <p:nvPr userDrawn="1"/>
        </p:nvSpPr>
        <p:spPr>
          <a:xfrm>
            <a:off x="1946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Rechthoek 51"/>
          <p:cNvSpPr/>
          <p:nvPr userDrawn="1"/>
        </p:nvSpPr>
        <p:spPr>
          <a:xfrm>
            <a:off x="1946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3" name="Rechthoek 52"/>
          <p:cNvSpPr/>
          <p:nvPr userDrawn="1"/>
        </p:nvSpPr>
        <p:spPr>
          <a:xfrm>
            <a:off x="2038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4" name="Rechthoek 53"/>
          <p:cNvSpPr/>
          <p:nvPr userDrawn="1"/>
        </p:nvSpPr>
        <p:spPr>
          <a:xfrm>
            <a:off x="2038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5" name="Rechthoek 54"/>
          <p:cNvSpPr/>
          <p:nvPr userDrawn="1"/>
        </p:nvSpPr>
        <p:spPr>
          <a:xfrm>
            <a:off x="2140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6" name="Rechthoek 55"/>
          <p:cNvSpPr/>
          <p:nvPr userDrawn="1"/>
        </p:nvSpPr>
        <p:spPr>
          <a:xfrm>
            <a:off x="2140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7" name="Rechthoek 56"/>
          <p:cNvSpPr/>
          <p:nvPr userDrawn="1"/>
        </p:nvSpPr>
        <p:spPr>
          <a:xfrm>
            <a:off x="2232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8" name="Rechthoek 57"/>
          <p:cNvSpPr/>
          <p:nvPr userDrawn="1"/>
        </p:nvSpPr>
        <p:spPr>
          <a:xfrm>
            <a:off x="2232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9" name="Rechthoek 58"/>
          <p:cNvSpPr/>
          <p:nvPr userDrawn="1"/>
        </p:nvSpPr>
        <p:spPr>
          <a:xfrm>
            <a:off x="2331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0" name="Rechthoek 59"/>
          <p:cNvSpPr/>
          <p:nvPr userDrawn="1"/>
        </p:nvSpPr>
        <p:spPr>
          <a:xfrm>
            <a:off x="2331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1" name="Rechthoek 60"/>
          <p:cNvSpPr/>
          <p:nvPr userDrawn="1"/>
        </p:nvSpPr>
        <p:spPr>
          <a:xfrm>
            <a:off x="2423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2" name="Rechthoek 61"/>
          <p:cNvSpPr/>
          <p:nvPr userDrawn="1"/>
        </p:nvSpPr>
        <p:spPr>
          <a:xfrm>
            <a:off x="2423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3" name="Rechthoek 62"/>
          <p:cNvSpPr/>
          <p:nvPr userDrawn="1"/>
        </p:nvSpPr>
        <p:spPr>
          <a:xfrm>
            <a:off x="2524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4" name="Rechthoek 63"/>
          <p:cNvSpPr/>
          <p:nvPr userDrawn="1"/>
        </p:nvSpPr>
        <p:spPr>
          <a:xfrm>
            <a:off x="2524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5" name="Rechthoek 64"/>
          <p:cNvSpPr/>
          <p:nvPr userDrawn="1"/>
        </p:nvSpPr>
        <p:spPr>
          <a:xfrm>
            <a:off x="2616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6" name="Rechthoek 65"/>
          <p:cNvSpPr/>
          <p:nvPr userDrawn="1"/>
        </p:nvSpPr>
        <p:spPr>
          <a:xfrm>
            <a:off x="2616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7" name="Rechthoek 66"/>
          <p:cNvSpPr/>
          <p:nvPr userDrawn="1"/>
        </p:nvSpPr>
        <p:spPr>
          <a:xfrm>
            <a:off x="2708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8" name="Rechthoek 67"/>
          <p:cNvSpPr/>
          <p:nvPr userDrawn="1"/>
        </p:nvSpPr>
        <p:spPr>
          <a:xfrm>
            <a:off x="2708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9" name="Rechthoek 68"/>
          <p:cNvSpPr/>
          <p:nvPr userDrawn="1"/>
        </p:nvSpPr>
        <p:spPr>
          <a:xfrm>
            <a:off x="2800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0" name="Rechthoek 69"/>
          <p:cNvSpPr/>
          <p:nvPr userDrawn="1"/>
        </p:nvSpPr>
        <p:spPr>
          <a:xfrm>
            <a:off x="2800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1" name="Rechthoek 70"/>
          <p:cNvSpPr/>
          <p:nvPr userDrawn="1"/>
        </p:nvSpPr>
        <p:spPr>
          <a:xfrm>
            <a:off x="2902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2" name="Rechthoek 71"/>
          <p:cNvSpPr/>
          <p:nvPr userDrawn="1"/>
        </p:nvSpPr>
        <p:spPr>
          <a:xfrm>
            <a:off x="2902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3" name="Rechthoek 72"/>
          <p:cNvSpPr/>
          <p:nvPr userDrawn="1"/>
        </p:nvSpPr>
        <p:spPr>
          <a:xfrm>
            <a:off x="3000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4" name="Rechthoek 73"/>
          <p:cNvSpPr/>
          <p:nvPr userDrawn="1"/>
        </p:nvSpPr>
        <p:spPr>
          <a:xfrm>
            <a:off x="3000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5" name="Rechthoek 74"/>
          <p:cNvSpPr/>
          <p:nvPr userDrawn="1"/>
        </p:nvSpPr>
        <p:spPr>
          <a:xfrm>
            <a:off x="3095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6" name="Rechthoek 75"/>
          <p:cNvSpPr/>
          <p:nvPr userDrawn="1"/>
        </p:nvSpPr>
        <p:spPr>
          <a:xfrm>
            <a:off x="3095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7" name="Rechthoek 76"/>
          <p:cNvSpPr/>
          <p:nvPr userDrawn="1"/>
        </p:nvSpPr>
        <p:spPr>
          <a:xfrm>
            <a:off x="3187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8" name="Rechthoek 77"/>
          <p:cNvSpPr/>
          <p:nvPr userDrawn="1"/>
        </p:nvSpPr>
        <p:spPr>
          <a:xfrm>
            <a:off x="3187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9" name="Rechthoek 78"/>
          <p:cNvSpPr/>
          <p:nvPr userDrawn="1"/>
        </p:nvSpPr>
        <p:spPr>
          <a:xfrm>
            <a:off x="3288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0" name="Rechthoek 79"/>
          <p:cNvSpPr/>
          <p:nvPr userDrawn="1"/>
        </p:nvSpPr>
        <p:spPr>
          <a:xfrm>
            <a:off x="3288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Rechthoek 80"/>
          <p:cNvSpPr/>
          <p:nvPr userDrawn="1"/>
        </p:nvSpPr>
        <p:spPr>
          <a:xfrm>
            <a:off x="3381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2" name="Rechthoek 81"/>
          <p:cNvSpPr/>
          <p:nvPr userDrawn="1"/>
        </p:nvSpPr>
        <p:spPr>
          <a:xfrm>
            <a:off x="3381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3" name="Rechthoek 82"/>
          <p:cNvSpPr/>
          <p:nvPr userDrawn="1"/>
        </p:nvSpPr>
        <p:spPr>
          <a:xfrm>
            <a:off x="3473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4" name="Rechthoek 83"/>
          <p:cNvSpPr/>
          <p:nvPr userDrawn="1"/>
        </p:nvSpPr>
        <p:spPr>
          <a:xfrm>
            <a:off x="3473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5" name="Rechthoek 84"/>
          <p:cNvSpPr/>
          <p:nvPr userDrawn="1"/>
        </p:nvSpPr>
        <p:spPr>
          <a:xfrm>
            <a:off x="3565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6" name="Rechthoek 85"/>
          <p:cNvSpPr/>
          <p:nvPr userDrawn="1"/>
        </p:nvSpPr>
        <p:spPr>
          <a:xfrm>
            <a:off x="3565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7" name="Rechthoek 86"/>
          <p:cNvSpPr/>
          <p:nvPr userDrawn="1"/>
        </p:nvSpPr>
        <p:spPr>
          <a:xfrm>
            <a:off x="3666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8" name="Rechthoek 87"/>
          <p:cNvSpPr/>
          <p:nvPr userDrawn="1"/>
        </p:nvSpPr>
        <p:spPr>
          <a:xfrm>
            <a:off x="3666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9" name="Rechthoek 88"/>
          <p:cNvSpPr/>
          <p:nvPr userDrawn="1"/>
        </p:nvSpPr>
        <p:spPr>
          <a:xfrm>
            <a:off x="3758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0" name="Rechthoek 89"/>
          <p:cNvSpPr/>
          <p:nvPr userDrawn="1"/>
        </p:nvSpPr>
        <p:spPr>
          <a:xfrm>
            <a:off x="3758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1" name="Rechthoek 90"/>
          <p:cNvSpPr/>
          <p:nvPr userDrawn="1"/>
        </p:nvSpPr>
        <p:spPr>
          <a:xfrm>
            <a:off x="3857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2" name="Rechthoek 91"/>
          <p:cNvSpPr/>
          <p:nvPr userDrawn="1"/>
        </p:nvSpPr>
        <p:spPr>
          <a:xfrm>
            <a:off x="3857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3" name="Rechthoek 92"/>
          <p:cNvSpPr/>
          <p:nvPr userDrawn="1"/>
        </p:nvSpPr>
        <p:spPr>
          <a:xfrm>
            <a:off x="3949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4" name="Rechthoek 93"/>
          <p:cNvSpPr/>
          <p:nvPr userDrawn="1"/>
        </p:nvSpPr>
        <p:spPr>
          <a:xfrm>
            <a:off x="3949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5" name="Rechthoek 94"/>
          <p:cNvSpPr/>
          <p:nvPr userDrawn="1"/>
        </p:nvSpPr>
        <p:spPr>
          <a:xfrm>
            <a:off x="4050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6" name="Rechthoek 95"/>
          <p:cNvSpPr/>
          <p:nvPr userDrawn="1"/>
        </p:nvSpPr>
        <p:spPr>
          <a:xfrm>
            <a:off x="4050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7" name="Rechthoek 96"/>
          <p:cNvSpPr/>
          <p:nvPr userDrawn="1"/>
        </p:nvSpPr>
        <p:spPr>
          <a:xfrm>
            <a:off x="4143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8" name="Rechthoek 97"/>
          <p:cNvSpPr/>
          <p:nvPr userDrawn="1"/>
        </p:nvSpPr>
        <p:spPr>
          <a:xfrm>
            <a:off x="4143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9" name="Rechthoek 98"/>
          <p:cNvSpPr/>
          <p:nvPr userDrawn="1"/>
        </p:nvSpPr>
        <p:spPr>
          <a:xfrm>
            <a:off x="4235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0" name="Rechthoek 99"/>
          <p:cNvSpPr/>
          <p:nvPr userDrawn="1"/>
        </p:nvSpPr>
        <p:spPr>
          <a:xfrm>
            <a:off x="4235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1" name="Rechthoek 100"/>
          <p:cNvSpPr/>
          <p:nvPr userDrawn="1"/>
        </p:nvSpPr>
        <p:spPr>
          <a:xfrm>
            <a:off x="4327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2" name="Rechthoek 101"/>
          <p:cNvSpPr/>
          <p:nvPr userDrawn="1"/>
        </p:nvSpPr>
        <p:spPr>
          <a:xfrm>
            <a:off x="4327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3" name="Rechthoek 102"/>
          <p:cNvSpPr/>
          <p:nvPr userDrawn="1"/>
        </p:nvSpPr>
        <p:spPr>
          <a:xfrm>
            <a:off x="4428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4" name="Rechthoek 103"/>
          <p:cNvSpPr/>
          <p:nvPr userDrawn="1"/>
        </p:nvSpPr>
        <p:spPr>
          <a:xfrm>
            <a:off x="4428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5" name="Rechthoek 104"/>
          <p:cNvSpPr/>
          <p:nvPr userDrawn="1"/>
        </p:nvSpPr>
        <p:spPr>
          <a:xfrm>
            <a:off x="4520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6" name="Rechthoek 105"/>
          <p:cNvSpPr/>
          <p:nvPr userDrawn="1"/>
        </p:nvSpPr>
        <p:spPr>
          <a:xfrm>
            <a:off x="4520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7" name="Rechthoek 106"/>
          <p:cNvSpPr/>
          <p:nvPr userDrawn="1"/>
        </p:nvSpPr>
        <p:spPr>
          <a:xfrm>
            <a:off x="4619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8" name="Rechthoek 107"/>
          <p:cNvSpPr/>
          <p:nvPr userDrawn="1"/>
        </p:nvSpPr>
        <p:spPr>
          <a:xfrm>
            <a:off x="4619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9" name="Rechthoek 108"/>
          <p:cNvSpPr/>
          <p:nvPr userDrawn="1"/>
        </p:nvSpPr>
        <p:spPr>
          <a:xfrm>
            <a:off x="4711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0" name="Rechthoek 109"/>
          <p:cNvSpPr/>
          <p:nvPr userDrawn="1"/>
        </p:nvSpPr>
        <p:spPr>
          <a:xfrm>
            <a:off x="4711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1" name="Rechthoek 110"/>
          <p:cNvSpPr/>
          <p:nvPr userDrawn="1"/>
        </p:nvSpPr>
        <p:spPr>
          <a:xfrm>
            <a:off x="4812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2" name="Rechthoek 111"/>
          <p:cNvSpPr/>
          <p:nvPr userDrawn="1"/>
        </p:nvSpPr>
        <p:spPr>
          <a:xfrm>
            <a:off x="4812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3" name="Rechthoek 112"/>
          <p:cNvSpPr/>
          <p:nvPr userDrawn="1"/>
        </p:nvSpPr>
        <p:spPr>
          <a:xfrm>
            <a:off x="4905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4" name="Rechthoek 113"/>
          <p:cNvSpPr/>
          <p:nvPr userDrawn="1"/>
        </p:nvSpPr>
        <p:spPr>
          <a:xfrm>
            <a:off x="4905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5" name="Rechthoek 114"/>
          <p:cNvSpPr/>
          <p:nvPr userDrawn="1"/>
        </p:nvSpPr>
        <p:spPr>
          <a:xfrm>
            <a:off x="4997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6" name="Rechthoek 115"/>
          <p:cNvSpPr/>
          <p:nvPr userDrawn="1"/>
        </p:nvSpPr>
        <p:spPr>
          <a:xfrm>
            <a:off x="4997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7" name="Rechthoek 116"/>
          <p:cNvSpPr/>
          <p:nvPr userDrawn="1"/>
        </p:nvSpPr>
        <p:spPr>
          <a:xfrm>
            <a:off x="5089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8" name="Rechthoek 117"/>
          <p:cNvSpPr/>
          <p:nvPr userDrawn="1"/>
        </p:nvSpPr>
        <p:spPr>
          <a:xfrm>
            <a:off x="5089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9" name="Rechthoek 118"/>
          <p:cNvSpPr/>
          <p:nvPr userDrawn="1"/>
        </p:nvSpPr>
        <p:spPr>
          <a:xfrm>
            <a:off x="5190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0" name="Rechthoek 119"/>
          <p:cNvSpPr/>
          <p:nvPr userDrawn="1"/>
        </p:nvSpPr>
        <p:spPr>
          <a:xfrm>
            <a:off x="5190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1" name="Rechthoek 120"/>
          <p:cNvSpPr/>
          <p:nvPr userDrawn="1"/>
        </p:nvSpPr>
        <p:spPr>
          <a:xfrm>
            <a:off x="5282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2" name="Rechthoek 121"/>
          <p:cNvSpPr/>
          <p:nvPr userDrawn="1"/>
        </p:nvSpPr>
        <p:spPr>
          <a:xfrm>
            <a:off x="5282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3" name="Rechthoek 122"/>
          <p:cNvSpPr/>
          <p:nvPr userDrawn="1"/>
        </p:nvSpPr>
        <p:spPr>
          <a:xfrm>
            <a:off x="5381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4" name="Rechthoek 123"/>
          <p:cNvSpPr/>
          <p:nvPr userDrawn="1"/>
        </p:nvSpPr>
        <p:spPr>
          <a:xfrm>
            <a:off x="5381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5" name="Rechthoek 124"/>
          <p:cNvSpPr/>
          <p:nvPr userDrawn="1"/>
        </p:nvSpPr>
        <p:spPr>
          <a:xfrm>
            <a:off x="5473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6" name="Rechthoek 125"/>
          <p:cNvSpPr/>
          <p:nvPr userDrawn="1"/>
        </p:nvSpPr>
        <p:spPr>
          <a:xfrm>
            <a:off x="5473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7" name="Rechthoek 126"/>
          <p:cNvSpPr/>
          <p:nvPr userDrawn="1"/>
        </p:nvSpPr>
        <p:spPr>
          <a:xfrm>
            <a:off x="5574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8" name="Rechthoek 127"/>
          <p:cNvSpPr/>
          <p:nvPr userDrawn="1"/>
        </p:nvSpPr>
        <p:spPr>
          <a:xfrm>
            <a:off x="5574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9" name="Rechthoek 128"/>
          <p:cNvSpPr/>
          <p:nvPr userDrawn="1"/>
        </p:nvSpPr>
        <p:spPr>
          <a:xfrm>
            <a:off x="5667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0" name="Rechthoek 129"/>
          <p:cNvSpPr/>
          <p:nvPr userDrawn="1"/>
        </p:nvSpPr>
        <p:spPr>
          <a:xfrm>
            <a:off x="5667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1" name="Rechthoek 130"/>
          <p:cNvSpPr/>
          <p:nvPr userDrawn="1"/>
        </p:nvSpPr>
        <p:spPr>
          <a:xfrm>
            <a:off x="576451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2" name="Rechthoek 131"/>
          <p:cNvSpPr/>
          <p:nvPr userDrawn="1"/>
        </p:nvSpPr>
        <p:spPr>
          <a:xfrm>
            <a:off x="576451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3" name="Rechthoek 132"/>
          <p:cNvSpPr/>
          <p:nvPr userDrawn="1"/>
        </p:nvSpPr>
        <p:spPr>
          <a:xfrm>
            <a:off x="58565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4" name="Rechthoek 133"/>
          <p:cNvSpPr/>
          <p:nvPr userDrawn="1"/>
        </p:nvSpPr>
        <p:spPr>
          <a:xfrm>
            <a:off x="585659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5" name="Rechthoek 134"/>
          <p:cNvSpPr/>
          <p:nvPr userDrawn="1"/>
        </p:nvSpPr>
        <p:spPr>
          <a:xfrm>
            <a:off x="59581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6" name="Rechthoek 135"/>
          <p:cNvSpPr/>
          <p:nvPr userDrawn="1"/>
        </p:nvSpPr>
        <p:spPr>
          <a:xfrm>
            <a:off x="595819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7" name="Rechthoek 136"/>
          <p:cNvSpPr/>
          <p:nvPr userDrawn="1"/>
        </p:nvSpPr>
        <p:spPr>
          <a:xfrm>
            <a:off x="605026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8" name="Rechthoek 137"/>
          <p:cNvSpPr/>
          <p:nvPr userDrawn="1"/>
        </p:nvSpPr>
        <p:spPr>
          <a:xfrm>
            <a:off x="605026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9" name="Rechthoek 138"/>
          <p:cNvSpPr/>
          <p:nvPr userDrawn="1"/>
        </p:nvSpPr>
        <p:spPr>
          <a:xfrm>
            <a:off x="61521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0" name="Rechthoek 139"/>
          <p:cNvSpPr/>
          <p:nvPr userDrawn="1"/>
        </p:nvSpPr>
        <p:spPr>
          <a:xfrm>
            <a:off x="61521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1" name="Rechthoek 140"/>
          <p:cNvSpPr/>
          <p:nvPr userDrawn="1"/>
        </p:nvSpPr>
        <p:spPr>
          <a:xfrm>
            <a:off x="624426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2" name="Rechthoek 141"/>
          <p:cNvSpPr/>
          <p:nvPr userDrawn="1"/>
        </p:nvSpPr>
        <p:spPr>
          <a:xfrm>
            <a:off x="624426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3" name="Rechthoek 142"/>
          <p:cNvSpPr/>
          <p:nvPr userDrawn="1"/>
        </p:nvSpPr>
        <p:spPr>
          <a:xfrm>
            <a:off x="633633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4" name="Rechthoek 143"/>
          <p:cNvSpPr/>
          <p:nvPr userDrawn="1"/>
        </p:nvSpPr>
        <p:spPr>
          <a:xfrm>
            <a:off x="633633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5" name="Rechthoek 144"/>
          <p:cNvSpPr/>
          <p:nvPr userDrawn="1"/>
        </p:nvSpPr>
        <p:spPr>
          <a:xfrm>
            <a:off x="64284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6" name="Rechthoek 145"/>
          <p:cNvSpPr/>
          <p:nvPr userDrawn="1"/>
        </p:nvSpPr>
        <p:spPr>
          <a:xfrm>
            <a:off x="64284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7" name="Rechthoek 146"/>
          <p:cNvSpPr/>
          <p:nvPr userDrawn="1"/>
        </p:nvSpPr>
        <p:spPr>
          <a:xfrm>
            <a:off x="65300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8" name="Rechthoek 147"/>
          <p:cNvSpPr/>
          <p:nvPr userDrawn="1"/>
        </p:nvSpPr>
        <p:spPr>
          <a:xfrm>
            <a:off x="65300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9" name="Rechthoek 148"/>
          <p:cNvSpPr/>
          <p:nvPr userDrawn="1"/>
        </p:nvSpPr>
        <p:spPr>
          <a:xfrm>
            <a:off x="66220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0" name="Rechthoek 149"/>
          <p:cNvSpPr/>
          <p:nvPr userDrawn="1"/>
        </p:nvSpPr>
        <p:spPr>
          <a:xfrm>
            <a:off x="66220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1" name="Rechthoek 150"/>
          <p:cNvSpPr/>
          <p:nvPr userDrawn="1"/>
        </p:nvSpPr>
        <p:spPr>
          <a:xfrm>
            <a:off x="67205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2" name="Rechthoek 151"/>
          <p:cNvSpPr/>
          <p:nvPr userDrawn="1"/>
        </p:nvSpPr>
        <p:spPr>
          <a:xfrm>
            <a:off x="67205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3" name="Rechthoek 152"/>
          <p:cNvSpPr/>
          <p:nvPr userDrawn="1"/>
        </p:nvSpPr>
        <p:spPr>
          <a:xfrm>
            <a:off x="68125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4" name="Rechthoek 153"/>
          <p:cNvSpPr/>
          <p:nvPr userDrawn="1"/>
        </p:nvSpPr>
        <p:spPr>
          <a:xfrm>
            <a:off x="68125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5" name="Rechthoek 154"/>
          <p:cNvSpPr/>
          <p:nvPr userDrawn="1"/>
        </p:nvSpPr>
        <p:spPr>
          <a:xfrm>
            <a:off x="69141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6" name="Rechthoek 155"/>
          <p:cNvSpPr/>
          <p:nvPr userDrawn="1"/>
        </p:nvSpPr>
        <p:spPr>
          <a:xfrm>
            <a:off x="69141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7" name="Rechthoek 156"/>
          <p:cNvSpPr/>
          <p:nvPr userDrawn="1"/>
        </p:nvSpPr>
        <p:spPr>
          <a:xfrm>
            <a:off x="700626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8" name="Rechthoek 157"/>
          <p:cNvSpPr/>
          <p:nvPr userDrawn="1"/>
        </p:nvSpPr>
        <p:spPr>
          <a:xfrm>
            <a:off x="700626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9" name="Rechthoek 158"/>
          <p:cNvSpPr/>
          <p:nvPr userDrawn="1"/>
        </p:nvSpPr>
        <p:spPr>
          <a:xfrm>
            <a:off x="709833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0" name="Rechthoek 159"/>
          <p:cNvSpPr/>
          <p:nvPr userDrawn="1"/>
        </p:nvSpPr>
        <p:spPr>
          <a:xfrm>
            <a:off x="709833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1" name="Rechthoek 160"/>
          <p:cNvSpPr/>
          <p:nvPr userDrawn="1"/>
        </p:nvSpPr>
        <p:spPr>
          <a:xfrm>
            <a:off x="71904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2" name="Rechthoek 161"/>
          <p:cNvSpPr/>
          <p:nvPr userDrawn="1"/>
        </p:nvSpPr>
        <p:spPr>
          <a:xfrm>
            <a:off x="71904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3" name="Rechthoek 162"/>
          <p:cNvSpPr/>
          <p:nvPr userDrawn="1"/>
        </p:nvSpPr>
        <p:spPr>
          <a:xfrm>
            <a:off x="72920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4" name="Rechthoek 163"/>
          <p:cNvSpPr/>
          <p:nvPr userDrawn="1"/>
        </p:nvSpPr>
        <p:spPr>
          <a:xfrm>
            <a:off x="72920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5" name="Rechthoek 164"/>
          <p:cNvSpPr/>
          <p:nvPr userDrawn="1"/>
        </p:nvSpPr>
        <p:spPr>
          <a:xfrm>
            <a:off x="73840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6" name="Rechthoek 165"/>
          <p:cNvSpPr/>
          <p:nvPr userDrawn="1"/>
        </p:nvSpPr>
        <p:spPr>
          <a:xfrm>
            <a:off x="74821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7" name="Rechthoek 166"/>
          <p:cNvSpPr/>
          <p:nvPr userDrawn="1"/>
        </p:nvSpPr>
        <p:spPr>
          <a:xfrm>
            <a:off x="757426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857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8" r:id="rId2"/>
    <p:sldLayoutId id="214748369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spc="-150">
          <a:solidFill>
            <a:srgbClr val="86D2EE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charset="0"/>
        <a:buNone/>
        <a:defRPr sz="1400" kern="1200" baseline="0">
          <a:solidFill>
            <a:srgbClr val="0C2074"/>
          </a:solidFill>
          <a:latin typeface="+mn-lt"/>
          <a:ea typeface="+mn-ea"/>
          <a:cs typeface="+mn-cs"/>
        </a:defRPr>
      </a:lvl1pPr>
      <a:lvl2pPr marL="357188" indent="-282575" algn="l" defTabSz="685800" rtl="0" eaLnBrk="1" latinLnBrk="0" hangingPunct="1">
        <a:lnSpc>
          <a:spcPct val="90000"/>
        </a:lnSpc>
        <a:spcBef>
          <a:spcPts val="375"/>
        </a:spcBef>
        <a:buClr>
          <a:srgbClr val="86D2EE"/>
        </a:buClr>
        <a:buFont typeface="Wingdings" charset="2"/>
        <a:buChar char="§"/>
        <a:tabLst/>
        <a:defRPr sz="1400" i="0" kern="1200" baseline="0">
          <a:solidFill>
            <a:srgbClr val="0C2074"/>
          </a:solidFill>
          <a:latin typeface="+mn-lt"/>
          <a:ea typeface="+mn-ea"/>
          <a:cs typeface="+mn-cs"/>
        </a:defRPr>
      </a:lvl2pPr>
      <a:lvl3pPr marL="357188" marR="0" indent="227013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>
          <a:srgbClr val="0C2074"/>
        </a:buClr>
        <a:buSzTx/>
        <a:buFont typeface="Arial" charset="0"/>
        <a:buChar char="•"/>
        <a:tabLst/>
        <a:defRPr sz="1200" b="0" i="0" kern="1200">
          <a:solidFill>
            <a:srgbClr val="0C2074"/>
          </a:solidFill>
          <a:latin typeface="Arial" charset="0"/>
          <a:ea typeface="Arial" charset="0"/>
          <a:cs typeface="Arial" charset="0"/>
        </a:defRPr>
      </a:lvl3pPr>
      <a:lvl4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tabLst/>
        <a:defRPr sz="1400" b="0" i="0" kern="1200" spc="0" baseline="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4pPr>
      <a:lvl5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tabLst/>
        <a:defRPr sz="1400" kern="1200">
          <a:solidFill>
            <a:srgbClr val="0C2074"/>
          </a:solidFill>
          <a:latin typeface="+mn-lt"/>
          <a:ea typeface="+mn-ea"/>
          <a:cs typeface="+mn-cs"/>
        </a:defRPr>
      </a:lvl5pPr>
      <a:lvl6pPr marL="1714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529803" y="2508901"/>
            <a:ext cx="8444076" cy="64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cap="all" baseline="0">
                <a:solidFill>
                  <a:schemeClr val="tx1"/>
                </a:solidFill>
                <a:latin typeface="Avenir Next Heavy" charset="0"/>
                <a:ea typeface="Avenir Next Heavy" charset="0"/>
                <a:cs typeface="Avenir Next Heavy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kern="0" cap="none" dirty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Inequalities in employment and health</a:t>
            </a:r>
          </a:p>
          <a:p>
            <a:pPr>
              <a:lnSpc>
                <a:spcPct val="150000"/>
              </a:lnSpc>
              <a:defRPr/>
            </a:pPr>
            <a:endParaRPr lang="en-US" kern="0" cap="none" dirty="0">
              <a:solidFill>
                <a:srgbClr val="86D2EE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>
              <a:lnSpc>
                <a:spcPct val="150000"/>
              </a:lnSpc>
              <a:defRPr/>
            </a:pPr>
            <a:endParaRPr lang="en-US" kern="0" cap="none" dirty="0">
              <a:solidFill>
                <a:srgbClr val="86D2EE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>
              <a:lnSpc>
                <a:spcPct val="150000"/>
              </a:lnSpc>
              <a:defRPr/>
            </a:pPr>
            <a:endParaRPr lang="en-US" kern="0" cap="none" dirty="0">
              <a:solidFill>
                <a:srgbClr val="86D2E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29803" y="3287471"/>
            <a:ext cx="72694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nl-NL" sz="1200" b="1" i="0" dirty="0">
              <a:solidFill>
                <a:srgbClr val="86D2EE"/>
              </a:solidFill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nl-NL" sz="1200" b="1" i="0" u="sng" dirty="0">
                <a:solidFill>
                  <a:srgbClr val="86D2EE"/>
                </a:solidFill>
                <a:ea typeface="Arial" charset="0"/>
                <a:cs typeface="Arial" charset="0"/>
              </a:rPr>
              <a:t>Merel Schuring</a:t>
            </a:r>
            <a:endParaRPr lang="nl-NL" sz="1200" b="1" i="0" dirty="0">
              <a:solidFill>
                <a:srgbClr val="86D2EE"/>
              </a:solidFill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nl-NL" sz="1200" b="1" i="0" dirty="0" err="1">
                <a:solidFill>
                  <a:srgbClr val="86D2EE"/>
                </a:solidFill>
                <a:ea typeface="Arial" charset="0"/>
                <a:cs typeface="Arial" charset="0"/>
              </a:rPr>
              <a:t>Department</a:t>
            </a:r>
            <a:r>
              <a:rPr lang="nl-NL" sz="1200" b="1" i="0" dirty="0">
                <a:solidFill>
                  <a:srgbClr val="86D2EE"/>
                </a:solidFill>
                <a:ea typeface="Arial" charset="0"/>
                <a:cs typeface="Arial" charset="0"/>
              </a:rPr>
              <a:t> of Public Health</a:t>
            </a:r>
          </a:p>
          <a:p>
            <a:pPr>
              <a:lnSpc>
                <a:spcPct val="150000"/>
              </a:lnSpc>
            </a:pPr>
            <a:r>
              <a:rPr lang="nl-NL" sz="1200" b="1" i="0" dirty="0">
                <a:solidFill>
                  <a:srgbClr val="86D2EE"/>
                </a:solidFill>
                <a:ea typeface="Arial" charset="0"/>
                <a:cs typeface="Arial" charset="0"/>
              </a:rPr>
              <a:t>Erasmus University </a:t>
            </a:r>
            <a:r>
              <a:rPr lang="nl-NL" sz="1200" b="1" i="0" dirty="0" err="1">
                <a:solidFill>
                  <a:srgbClr val="86D2EE"/>
                </a:solidFill>
                <a:ea typeface="Arial" charset="0"/>
                <a:cs typeface="Arial" charset="0"/>
              </a:rPr>
              <a:t>Medical</a:t>
            </a:r>
            <a:r>
              <a:rPr lang="nl-NL" sz="1200" b="1" i="0" dirty="0">
                <a:solidFill>
                  <a:srgbClr val="86D2EE"/>
                </a:solidFill>
                <a:ea typeface="Arial" charset="0"/>
                <a:cs typeface="Arial" charset="0"/>
              </a:rPr>
              <a:t> Center</a:t>
            </a:r>
          </a:p>
          <a:p>
            <a:pPr>
              <a:lnSpc>
                <a:spcPct val="150000"/>
              </a:lnSpc>
            </a:pPr>
            <a:r>
              <a:rPr lang="nl-NL" sz="1200" b="1" i="0" dirty="0">
                <a:solidFill>
                  <a:srgbClr val="86D2EE"/>
                </a:solidFill>
                <a:ea typeface="Arial" charset="0"/>
                <a:cs typeface="Arial" charset="0"/>
              </a:rPr>
              <a:t>Rotterdam, The Netherlands</a:t>
            </a:r>
          </a:p>
          <a:p>
            <a:pPr>
              <a:lnSpc>
                <a:spcPct val="150000"/>
              </a:lnSpc>
            </a:pPr>
            <a:endParaRPr lang="nl-NL" sz="1200" b="1" i="0" dirty="0">
              <a:solidFill>
                <a:srgbClr val="86D2EE"/>
              </a:solidFill>
              <a:ea typeface="Arial" charset="0"/>
              <a:cs typeface="Arial" charset="0"/>
            </a:endParaRPr>
          </a:p>
          <a:p>
            <a:endParaRPr lang="nl-NL" sz="1400" b="1" i="0" dirty="0">
              <a:solidFill>
                <a:srgbClr val="86D2EE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9656B-BA05-7241-BAD1-75DB4121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Strengths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limitations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046CA0-E1ED-CA48-ADE2-502E7AEEC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Pharmacy</a:t>
            </a:r>
            <a:r>
              <a:rPr lang="nl-NL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Strengths</a:t>
            </a:r>
            <a:endParaRPr lang="nl-NL" dirty="0"/>
          </a:p>
          <a:p>
            <a:pPr marL="642938" lvl="1" indent="-285750">
              <a:buFont typeface="Arial"/>
              <a:buChar char="•"/>
            </a:pPr>
            <a:r>
              <a:rPr lang="nl-NL" dirty="0"/>
              <a:t>Covers a large </a:t>
            </a:r>
            <a:r>
              <a:rPr lang="nl-NL" dirty="0" err="1"/>
              <a:t>population</a:t>
            </a:r>
            <a:endParaRPr lang="nl-NL" dirty="0"/>
          </a:p>
          <a:p>
            <a:pPr marL="642938" lvl="1" indent="-285750">
              <a:buFont typeface="Arial"/>
              <a:buChar char="•"/>
            </a:pPr>
            <a:r>
              <a:rPr lang="nl-NL" dirty="0" err="1"/>
              <a:t>Reliable</a:t>
            </a:r>
            <a:r>
              <a:rPr lang="nl-NL" dirty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Limitations</a:t>
            </a:r>
            <a:endParaRPr lang="nl-NL" dirty="0"/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diseases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identified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medication</a:t>
            </a:r>
            <a:endParaRPr lang="nl-NL" dirty="0"/>
          </a:p>
          <a:p>
            <a:pPr lvl="1" indent="0">
              <a:buNone/>
            </a:pPr>
            <a:r>
              <a:rPr lang="nl-NL" dirty="0"/>
              <a:t>      - </a:t>
            </a:r>
            <a:r>
              <a:rPr lang="nl-NL" dirty="0" err="1"/>
              <a:t>Musculoskeletal</a:t>
            </a:r>
            <a:r>
              <a:rPr lang="nl-NL" dirty="0"/>
              <a:t> disorders or back </a:t>
            </a:r>
            <a:r>
              <a:rPr lang="nl-NL" dirty="0" err="1"/>
              <a:t>pain</a:t>
            </a:r>
            <a:r>
              <a:rPr lang="nl-NL" dirty="0"/>
              <a:t> (over </a:t>
            </a:r>
            <a:r>
              <a:rPr lang="nl-NL" dirty="0" err="1"/>
              <a:t>the</a:t>
            </a:r>
            <a:r>
              <a:rPr lang="nl-NL" dirty="0"/>
              <a:t> counter </a:t>
            </a:r>
            <a:r>
              <a:rPr lang="nl-NL" dirty="0" err="1"/>
              <a:t>pain</a:t>
            </a:r>
            <a:r>
              <a:rPr lang="nl-NL" dirty="0"/>
              <a:t> killers)  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Cross-</a:t>
            </a:r>
            <a:r>
              <a:rPr lang="nl-NL" dirty="0" err="1"/>
              <a:t>sectional</a:t>
            </a:r>
            <a:r>
              <a:rPr lang="nl-NL" dirty="0"/>
              <a:t>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Causal</a:t>
            </a:r>
            <a:r>
              <a:rPr lang="nl-NL" dirty="0"/>
              <a:t> </a:t>
            </a:r>
            <a:r>
              <a:rPr lang="nl-NL" dirty="0" err="1"/>
              <a:t>relationships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unemployment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health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8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8EC5-38B3-7F45-A076-7B326608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current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1AA81-FC07-814B-895A-6849B8100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Investigating employment and health in longitudinal studies:</a:t>
            </a:r>
          </a:p>
          <a:p>
            <a:endParaRPr lang="en-US" dirty="0"/>
          </a:p>
          <a:p>
            <a:pPr marL="700088" lvl="1" indent="-342900"/>
            <a:r>
              <a:rPr lang="en-US" dirty="0"/>
              <a:t>The influence of chronic diseases and multimorbidity on entering paid employment among unemployed persons </a:t>
            </a:r>
          </a:p>
          <a:p>
            <a:pPr marL="700088" lvl="1" indent="-342900"/>
            <a:r>
              <a:rPr lang="en-US" dirty="0"/>
              <a:t>The influence of entering paid employment on health among unemployed persons</a:t>
            </a:r>
          </a:p>
          <a:p>
            <a:pPr marL="700088" lvl="1" indent="-342900"/>
            <a:r>
              <a:rPr lang="en-US" dirty="0"/>
              <a:t>The influence of exit from paid employment to unemployment on health</a:t>
            </a:r>
          </a:p>
          <a:p>
            <a:pPr marL="700088" lvl="1" indent="-342900"/>
            <a:r>
              <a:rPr lang="en-US" dirty="0"/>
              <a:t>Working life expectancy and working years lost stratified by educational groups and by persons with or without health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Investigating the effectiveness of employment services of the municipality on entering paid employment and health among unemployed persons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dirty="0"/>
              <a:t>Register data municipality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dirty="0"/>
              <a:t>Register data Statistics </a:t>
            </a:r>
            <a:r>
              <a:rPr lang="en-US"/>
              <a:t>Netherlands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6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1200" dirty="0"/>
              <a:t>Merel Schuring</a:t>
            </a:r>
          </a:p>
          <a:p>
            <a:r>
              <a:rPr lang="nl-NL" sz="1200" dirty="0"/>
              <a:t>m.schuring@erasmusmc.nl</a:t>
            </a:r>
          </a:p>
          <a:p>
            <a:endParaRPr lang="nl-NL" sz="1200" dirty="0"/>
          </a:p>
          <a:p>
            <a:r>
              <a:rPr lang="nl-NL" sz="1200" dirty="0" err="1"/>
              <a:t>Department</a:t>
            </a:r>
            <a:r>
              <a:rPr lang="nl-NL" sz="1200" dirty="0"/>
              <a:t> of Public Health</a:t>
            </a:r>
          </a:p>
          <a:p>
            <a:r>
              <a:rPr lang="nl-NL" sz="1200" dirty="0"/>
              <a:t>Erasmus University </a:t>
            </a:r>
            <a:r>
              <a:rPr lang="nl-NL" sz="1200" dirty="0" err="1"/>
              <a:t>Medical</a:t>
            </a:r>
            <a:r>
              <a:rPr lang="nl-NL" sz="1200" dirty="0"/>
              <a:t> Center</a:t>
            </a:r>
          </a:p>
          <a:p>
            <a:r>
              <a:rPr lang="nl-NL" sz="1200" dirty="0"/>
              <a:t>Rotterdam, The Netherlands</a:t>
            </a:r>
          </a:p>
        </p:txBody>
      </p:sp>
      <p:pic>
        <p:nvPicPr>
          <p:cNvPr id="4" name="Picture 9" descr="075737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82" y="625901"/>
            <a:ext cx="3696842" cy="372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96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3D339-C45B-AF41-8E06-E3906E7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515350" cy="994172"/>
          </a:xfrm>
        </p:spPr>
        <p:txBody>
          <a:bodyPr/>
          <a:lstStyle/>
          <a:p>
            <a:r>
              <a:rPr lang="nl-NL" dirty="0" err="1"/>
              <a:t>Identification</a:t>
            </a:r>
            <a:r>
              <a:rPr lang="nl-NL" dirty="0"/>
              <a:t> of </a:t>
            </a:r>
            <a:r>
              <a:rPr lang="nl-NL" dirty="0" err="1"/>
              <a:t>diseases</a:t>
            </a:r>
            <a:r>
              <a:rPr lang="nl-NL" dirty="0"/>
              <a:t> – ATC codes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0482A90-749C-C145-94F2-05F8BF423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396886"/>
              </p:ext>
            </p:extLst>
          </p:nvPr>
        </p:nvGraphicFramePr>
        <p:xfrm>
          <a:off x="1397413" y="1032822"/>
          <a:ext cx="6130805" cy="3576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283">
                  <a:extLst>
                    <a:ext uri="{9D8B030D-6E8A-4147-A177-3AD203B41FA5}">
                      <a16:colId xmlns:a16="http://schemas.microsoft.com/office/drawing/2014/main" val="2485371478"/>
                    </a:ext>
                  </a:extLst>
                </a:gridCol>
                <a:gridCol w="1206308">
                  <a:extLst>
                    <a:ext uri="{9D8B030D-6E8A-4147-A177-3AD203B41FA5}">
                      <a16:colId xmlns:a16="http://schemas.microsoft.com/office/drawing/2014/main" val="3302496415"/>
                    </a:ext>
                  </a:extLst>
                </a:gridCol>
                <a:gridCol w="2679214">
                  <a:extLst>
                    <a:ext uri="{9D8B030D-6E8A-4147-A177-3AD203B41FA5}">
                      <a16:colId xmlns:a16="http://schemas.microsoft.com/office/drawing/2014/main" val="79146152"/>
                    </a:ext>
                  </a:extLst>
                </a:gridCol>
              </a:tblGrid>
              <a:tr h="174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Chronic disease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ATC-code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Medication class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extLst>
                  <a:ext uri="{0D108BD9-81ED-4DB2-BD59-A6C34878D82A}">
                    <a16:rowId xmlns:a16="http://schemas.microsoft.com/office/drawing/2014/main" val="2238383899"/>
                  </a:ext>
                </a:extLst>
              </a:tr>
              <a:tr h="1101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Cardiovascular disease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B01A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C01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C03A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C08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C07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C09A, C09B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Antithrombotic agents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Cardiac agents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Low-ceiling drugs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Calcium channel blockers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Beta blocking agents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ACE inhibitors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extLst>
                  <a:ext uri="{0D108BD9-81ED-4DB2-BD59-A6C34878D82A}">
                    <a16:rowId xmlns:a16="http://schemas.microsoft.com/office/drawing/2014/main" val="1961182320"/>
                  </a:ext>
                </a:extLst>
              </a:tr>
              <a:tr h="545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Psychological disorders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N05B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N05C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N06A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Anxiolytics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Hypnotics and sedatives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Antidepressants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extLst>
                  <a:ext uri="{0D108BD9-81ED-4DB2-BD59-A6C34878D82A}">
                    <a16:rowId xmlns:a16="http://schemas.microsoft.com/office/drawing/2014/main" val="2366428772"/>
                  </a:ext>
                </a:extLst>
              </a:tr>
              <a:tr h="360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Inflammatory and antirheumatic products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M01A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Antiinflammatory and antirheumatic products, non-steroids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extLst>
                  <a:ext uri="{0D108BD9-81ED-4DB2-BD59-A6C34878D82A}">
                    <a16:rowId xmlns:a16="http://schemas.microsoft.com/office/drawing/2014/main" val="2045199987"/>
                  </a:ext>
                </a:extLst>
              </a:tr>
              <a:tr h="360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Respiratory diseases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R03A, R03C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R03B, R03D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Adrenergics (inhalants)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drugs for obstructive airway diseases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extLst>
                  <a:ext uri="{0D108BD9-81ED-4DB2-BD59-A6C34878D82A}">
                    <a16:rowId xmlns:a16="http://schemas.microsoft.com/office/drawing/2014/main" val="3135613791"/>
                  </a:ext>
                </a:extLst>
              </a:tr>
              <a:tr h="174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Psychotic illness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N05A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Antipsychotics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extLst>
                  <a:ext uri="{0D108BD9-81ED-4DB2-BD59-A6C34878D82A}">
                    <a16:rowId xmlns:a16="http://schemas.microsoft.com/office/drawing/2014/main" val="2150807234"/>
                  </a:ext>
                </a:extLst>
              </a:tr>
              <a:tr h="545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Diabetes mellitus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A10A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A10B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Insulins and analogues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Blood glucose lowering drugs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82" marR="65982" marT="0" marB="0"/>
                </a:tc>
                <a:extLst>
                  <a:ext uri="{0D108BD9-81ED-4DB2-BD59-A6C34878D82A}">
                    <a16:rowId xmlns:a16="http://schemas.microsoft.com/office/drawing/2014/main" val="2431038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78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73844"/>
            <a:ext cx="8658225" cy="994172"/>
          </a:xfrm>
        </p:spPr>
        <p:txBody>
          <a:bodyPr/>
          <a:lstStyle/>
          <a:p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Health </a:t>
            </a:r>
            <a:r>
              <a:rPr lang="nl-NL" dirty="0" err="1"/>
              <a:t>inequalities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employed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unemployed</a:t>
            </a:r>
            <a:r>
              <a:rPr lang="nl-NL" dirty="0"/>
              <a:t> persons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Unemployed</a:t>
            </a:r>
            <a:r>
              <a:rPr lang="nl-NL" dirty="0"/>
              <a:t> persons more </a:t>
            </a:r>
            <a:r>
              <a:rPr lang="nl-NL" dirty="0" err="1"/>
              <a:t>often</a:t>
            </a:r>
            <a:r>
              <a:rPr lang="nl-NL" dirty="0"/>
              <a:t> have </a:t>
            </a:r>
            <a:r>
              <a:rPr lang="nl-NL" dirty="0" err="1"/>
              <a:t>mental</a:t>
            </a:r>
            <a:r>
              <a:rPr lang="nl-NL" dirty="0"/>
              <a:t> or </a:t>
            </a:r>
            <a:r>
              <a:rPr lang="nl-NL" dirty="0" err="1"/>
              <a:t>physical</a:t>
            </a:r>
            <a:r>
              <a:rPr lang="nl-NL" dirty="0"/>
              <a:t> health </a:t>
            </a:r>
            <a:r>
              <a:rPr lang="nl-NL" dirty="0" err="1"/>
              <a:t>problems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Most research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self-reported</a:t>
            </a:r>
            <a:r>
              <a:rPr lang="nl-NL" dirty="0"/>
              <a:t> health </a:t>
            </a:r>
          </a:p>
          <a:p>
            <a:endParaRPr lang="nl-NL" dirty="0"/>
          </a:p>
          <a:p>
            <a:r>
              <a:rPr lang="nl-NL" dirty="0" err="1"/>
              <a:t>Registry</a:t>
            </a:r>
            <a:r>
              <a:rPr lang="nl-NL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Pharmacy</a:t>
            </a:r>
            <a:r>
              <a:rPr lang="nl-NL" dirty="0"/>
              <a:t> data: </a:t>
            </a:r>
            <a:r>
              <a:rPr lang="nl-NL" dirty="0" err="1"/>
              <a:t>identification</a:t>
            </a:r>
            <a:r>
              <a:rPr lang="nl-NL" dirty="0"/>
              <a:t> of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chronic</a:t>
            </a:r>
            <a:r>
              <a:rPr lang="nl-NL" dirty="0"/>
              <a:t> </a:t>
            </a:r>
            <a:r>
              <a:rPr lang="nl-NL" dirty="0" err="1"/>
              <a:t>diseases</a:t>
            </a:r>
            <a:r>
              <a:rPr lang="nl-NL" dirty="0"/>
              <a:t> &amp; </a:t>
            </a:r>
            <a:r>
              <a:rPr lang="nl-NL" dirty="0" err="1"/>
              <a:t>multimorbidity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Large </a:t>
            </a:r>
            <a:r>
              <a:rPr lang="nl-NL" dirty="0" err="1"/>
              <a:t>coverage</a:t>
            </a:r>
            <a:r>
              <a:rPr lang="nl-NL" dirty="0"/>
              <a:t> (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residents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Netherlands)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reliable</a:t>
            </a:r>
            <a:r>
              <a:rPr lang="nl-NL" dirty="0"/>
              <a:t>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Precise</a:t>
            </a:r>
            <a:r>
              <a:rPr lang="nl-NL" dirty="0"/>
              <a:t> </a:t>
            </a:r>
            <a:r>
              <a:rPr lang="nl-NL" dirty="0" err="1"/>
              <a:t>estimations</a:t>
            </a:r>
            <a:r>
              <a:rPr lang="nl-NL" dirty="0"/>
              <a:t> of </a:t>
            </a:r>
            <a:r>
              <a:rPr lang="nl-NL" dirty="0" err="1"/>
              <a:t>prevalence</a:t>
            </a:r>
            <a:r>
              <a:rPr lang="nl-NL" dirty="0"/>
              <a:t> of </a:t>
            </a:r>
            <a:r>
              <a:rPr lang="nl-NL" dirty="0" err="1"/>
              <a:t>diseases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Aims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 err="1"/>
              <a:t>Prevalence</a:t>
            </a:r>
            <a:r>
              <a:rPr lang="nl-NL" dirty="0"/>
              <a:t> of </a:t>
            </a:r>
            <a:r>
              <a:rPr lang="nl-NL" dirty="0" err="1"/>
              <a:t>chronic</a:t>
            </a:r>
            <a:r>
              <a:rPr lang="nl-NL" dirty="0"/>
              <a:t> </a:t>
            </a:r>
            <a:r>
              <a:rPr lang="nl-NL" dirty="0" err="1"/>
              <a:t>diseases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multimorbidity</a:t>
            </a:r>
            <a:r>
              <a:rPr lang="nl-NL" dirty="0"/>
              <a:t>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unemployed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employed</a:t>
            </a:r>
            <a:r>
              <a:rPr lang="nl-NL" dirty="0"/>
              <a:t> persons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Age-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prevalence</a:t>
            </a:r>
            <a:r>
              <a:rPr lang="nl-NL" dirty="0"/>
              <a:t> of </a:t>
            </a:r>
            <a:r>
              <a:rPr lang="nl-NL" dirty="0" err="1"/>
              <a:t>chronic</a:t>
            </a:r>
            <a:r>
              <a:rPr lang="nl-NL" dirty="0"/>
              <a:t> </a:t>
            </a:r>
            <a:r>
              <a:rPr lang="nl-NL" dirty="0" err="1"/>
              <a:t>diseases</a:t>
            </a:r>
            <a:r>
              <a:rPr lang="nl-NL" dirty="0"/>
              <a:t>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unemployed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employed</a:t>
            </a:r>
            <a:r>
              <a:rPr lang="nl-NL" dirty="0"/>
              <a:t> persons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285750" indent="-285750">
              <a:buFont typeface="Arial"/>
              <a:buChar char="•"/>
            </a:pPr>
            <a:endParaRPr lang="nl-NL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051C22-5964-3041-A917-4E6C3597B3C6}"/>
              </a:ext>
            </a:extLst>
          </p:cNvPr>
          <p:cNvGrpSpPr/>
          <p:nvPr/>
        </p:nvGrpSpPr>
        <p:grpSpPr>
          <a:xfrm>
            <a:off x="5881480" y="273844"/>
            <a:ext cx="3153190" cy="1207086"/>
            <a:chOff x="5327374" y="103068"/>
            <a:chExt cx="3697355" cy="14208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27176C-E2A4-954C-9EE6-CB6EE808C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7374" y="103068"/>
              <a:ext cx="3627782" cy="10467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D32800-CC17-1B4E-BB77-5434DDE9D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642" y="273844"/>
              <a:ext cx="3578087" cy="125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080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Methods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population</a:t>
            </a:r>
            <a:r>
              <a:rPr lang="nl-NL" dirty="0"/>
              <a:t> (</a:t>
            </a:r>
            <a:r>
              <a:rPr lang="nl-NL" dirty="0" err="1"/>
              <a:t>aged</a:t>
            </a:r>
            <a:r>
              <a:rPr lang="nl-NL" dirty="0"/>
              <a:t> 18-65 </a:t>
            </a:r>
            <a:r>
              <a:rPr lang="nl-NL" dirty="0" err="1"/>
              <a:t>years</a:t>
            </a:r>
            <a:r>
              <a:rPr lang="nl-NL" dirty="0"/>
              <a:t> in 2016)</a:t>
            </a:r>
          </a:p>
          <a:p>
            <a:pPr marL="285750" indent="-285750">
              <a:buFont typeface="Arial"/>
              <a:buChar char="•"/>
            </a:pPr>
            <a:r>
              <a:rPr lang="nl-NL" dirty="0"/>
              <a:t>4,566,644 </a:t>
            </a:r>
            <a:r>
              <a:rPr lang="nl-NL" dirty="0" err="1"/>
              <a:t>employed</a:t>
            </a:r>
            <a:r>
              <a:rPr lang="nl-NL" dirty="0"/>
              <a:t> persons  </a:t>
            </a:r>
            <a:endParaRPr lang="nl-NL" dirty="0">
              <a:solidFill>
                <a:srgbClr val="86D2EE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dirty="0"/>
              <a:t>507,583 </a:t>
            </a:r>
            <a:r>
              <a:rPr lang="nl-NL" dirty="0" err="1"/>
              <a:t>unemployed</a:t>
            </a:r>
            <a:r>
              <a:rPr lang="nl-NL" dirty="0"/>
              <a:t> persons</a:t>
            </a:r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nl-NL" dirty="0"/>
          </a:p>
          <a:p>
            <a:r>
              <a:rPr lang="nl-NL" dirty="0" err="1"/>
              <a:t>Chronic</a:t>
            </a:r>
            <a:r>
              <a:rPr lang="nl-NL" dirty="0"/>
              <a:t> </a:t>
            </a:r>
            <a:r>
              <a:rPr lang="nl-NL" dirty="0" err="1"/>
              <a:t>diseases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Medication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r>
              <a:rPr lang="nl-NL" dirty="0"/>
              <a:t> – </a:t>
            </a:r>
            <a:r>
              <a:rPr lang="nl-NL" dirty="0" err="1"/>
              <a:t>puchased</a:t>
            </a:r>
            <a:r>
              <a:rPr lang="nl-NL" dirty="0"/>
              <a:t> drugs in 2016 – </a:t>
            </a:r>
            <a:r>
              <a:rPr lang="nl-NL" dirty="0" err="1"/>
              <a:t>reimbursed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health </a:t>
            </a:r>
            <a:r>
              <a:rPr lang="nl-NL" dirty="0" err="1"/>
              <a:t>insurers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ATC </a:t>
            </a:r>
            <a:r>
              <a:rPr lang="nl-NL" dirty="0" err="1"/>
              <a:t>classification</a:t>
            </a:r>
            <a:r>
              <a:rPr lang="nl-NL" dirty="0"/>
              <a:t> codes - </a:t>
            </a:r>
            <a:r>
              <a:rPr lang="nl-NL" dirty="0" err="1"/>
              <a:t>identification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chronic</a:t>
            </a:r>
            <a:r>
              <a:rPr lang="nl-NL" dirty="0"/>
              <a:t> </a:t>
            </a:r>
            <a:r>
              <a:rPr lang="nl-NL" dirty="0" err="1"/>
              <a:t>diseases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Logistic</a:t>
            </a:r>
            <a:r>
              <a:rPr lang="nl-NL" dirty="0"/>
              <a:t> </a:t>
            </a:r>
            <a:r>
              <a:rPr lang="nl-NL" dirty="0" err="1"/>
              <a:t>regression</a:t>
            </a:r>
            <a:r>
              <a:rPr lang="nl-NL" dirty="0"/>
              <a:t> 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Independent: </a:t>
            </a:r>
            <a:r>
              <a:rPr lang="nl-NL" dirty="0" err="1"/>
              <a:t>employment</a:t>
            </a:r>
            <a:r>
              <a:rPr lang="nl-NL" dirty="0"/>
              <a:t> status &amp; </a:t>
            </a:r>
            <a:r>
              <a:rPr lang="nl-NL" dirty="0" err="1"/>
              <a:t>sociodemographic</a:t>
            </a:r>
            <a:r>
              <a:rPr lang="nl-NL" dirty="0"/>
              <a:t> </a:t>
            </a:r>
            <a:r>
              <a:rPr lang="nl-NL" dirty="0" err="1"/>
              <a:t>characteristics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Dependent</a:t>
            </a:r>
            <a:r>
              <a:rPr lang="nl-NL" dirty="0"/>
              <a:t>: </a:t>
            </a:r>
            <a:r>
              <a:rPr lang="nl-NL" dirty="0" err="1"/>
              <a:t>chronic</a:t>
            </a:r>
            <a:r>
              <a:rPr lang="nl-NL" dirty="0"/>
              <a:t> </a:t>
            </a:r>
            <a:r>
              <a:rPr lang="nl-NL" dirty="0" err="1"/>
              <a:t>diseases</a:t>
            </a:r>
            <a:r>
              <a:rPr lang="nl-NL" dirty="0"/>
              <a:t> (1,2 or ≥3)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Stratified</a:t>
            </a:r>
            <a:r>
              <a:rPr lang="nl-NL" dirty="0"/>
              <a:t> analysis </a:t>
            </a:r>
            <a:r>
              <a:rPr lang="nl-NL" dirty="0" err="1"/>
              <a:t>for</a:t>
            </a:r>
            <a:r>
              <a:rPr lang="nl-NL" dirty="0"/>
              <a:t> different </a:t>
            </a:r>
            <a:r>
              <a:rPr lang="nl-NL" dirty="0" err="1"/>
              <a:t>age</a:t>
            </a:r>
            <a:r>
              <a:rPr lang="nl-NL" dirty="0"/>
              <a:t> </a:t>
            </a:r>
            <a:r>
              <a:rPr lang="nl-NL" dirty="0" err="1"/>
              <a:t>groups</a:t>
            </a:r>
            <a:endParaRPr lang="nl-NL" dirty="0"/>
          </a:p>
          <a:p>
            <a:pPr lvl="1" indent="0">
              <a:buNone/>
            </a:pPr>
            <a:r>
              <a:rPr lang="nl-NL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D5E15-6CC5-334D-BC4E-972723F88084}"/>
              </a:ext>
            </a:extLst>
          </p:cNvPr>
          <p:cNvGrpSpPr/>
          <p:nvPr/>
        </p:nvGrpSpPr>
        <p:grpSpPr>
          <a:xfrm>
            <a:off x="5881480" y="273844"/>
            <a:ext cx="3153190" cy="1207086"/>
            <a:chOff x="5327374" y="103068"/>
            <a:chExt cx="3697355" cy="14208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A8F804-605B-3144-AEA3-CE8309052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7374" y="103068"/>
              <a:ext cx="3627782" cy="10467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AAEF27-AB84-E94B-A1C2-BE1B6EAF2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642" y="273844"/>
              <a:ext cx="3578087" cy="125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99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18EFE4B-A985-2C4C-A7F2-99CFB86A6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91746"/>
              </p:ext>
            </p:extLst>
          </p:nvPr>
        </p:nvGraphicFramePr>
        <p:xfrm>
          <a:off x="1573190" y="992443"/>
          <a:ext cx="6348348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116">
                  <a:extLst>
                    <a:ext uri="{9D8B030D-6E8A-4147-A177-3AD203B41FA5}">
                      <a16:colId xmlns:a16="http://schemas.microsoft.com/office/drawing/2014/main" val="2768541706"/>
                    </a:ext>
                  </a:extLst>
                </a:gridCol>
                <a:gridCol w="2116116">
                  <a:extLst>
                    <a:ext uri="{9D8B030D-6E8A-4147-A177-3AD203B41FA5}">
                      <a16:colId xmlns:a16="http://schemas.microsoft.com/office/drawing/2014/main" val="1963577347"/>
                    </a:ext>
                  </a:extLst>
                </a:gridCol>
                <a:gridCol w="2116116">
                  <a:extLst>
                    <a:ext uri="{9D8B030D-6E8A-4147-A177-3AD203B41FA5}">
                      <a16:colId xmlns:a16="http://schemas.microsoft.com/office/drawing/2014/main" val="279228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Unemployed</a:t>
                      </a:r>
                      <a:endParaRPr lang="nl-NL" dirty="0"/>
                    </a:p>
                    <a:p>
                      <a:pPr algn="ctr"/>
                      <a:r>
                        <a:rPr lang="nl-NL" dirty="0"/>
                        <a:t>N=507,583</a:t>
                      </a:r>
                    </a:p>
                    <a:p>
                      <a:pPr algn="ctr"/>
                      <a:r>
                        <a:rPr lang="nl-NL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Employed</a:t>
                      </a:r>
                      <a:r>
                        <a:rPr lang="nl-NL" dirty="0"/>
                        <a:t> </a:t>
                      </a:r>
                    </a:p>
                    <a:p>
                      <a:pPr algn="ctr"/>
                      <a:r>
                        <a:rPr lang="nl-NL" dirty="0"/>
                        <a:t>N=4,566,644</a:t>
                      </a:r>
                    </a:p>
                    <a:p>
                      <a:pPr algn="ctr"/>
                      <a:r>
                        <a:rPr lang="nl-NL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59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Age</a:t>
                      </a:r>
                    </a:p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 - 18-30</a:t>
                      </a:r>
                    </a:p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 - 30-45</a:t>
                      </a:r>
                    </a:p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 - 45-55</a:t>
                      </a:r>
                    </a:p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 - 55-65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31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29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27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40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23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79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002060"/>
                          </a:solidFill>
                        </a:rPr>
                        <a:t>Female</a:t>
                      </a:r>
                      <a:endParaRPr lang="nl-N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4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002060"/>
                          </a:solidFill>
                        </a:rPr>
                        <a:t>Education</a:t>
                      </a:r>
                      <a:endParaRPr lang="nl-NL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 - high</a:t>
                      </a:r>
                    </a:p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nl-NL" dirty="0" err="1">
                          <a:solidFill>
                            <a:srgbClr val="002060"/>
                          </a:solidFill>
                        </a:rPr>
                        <a:t>intermediate</a:t>
                      </a:r>
                      <a:endParaRPr lang="nl-NL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 -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34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44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42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17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nl-NL" dirty="0" err="1">
                          <a:solidFill>
                            <a:srgbClr val="002060"/>
                          </a:solidFill>
                        </a:rPr>
                        <a:t>Ethnic</a:t>
                      </a:r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 background</a:t>
                      </a:r>
                    </a:p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 - Non-native Dutch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83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32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172450" cy="994172"/>
          </a:xfrm>
        </p:spPr>
        <p:txBody>
          <a:bodyPr/>
          <a:lstStyle/>
          <a:p>
            <a:r>
              <a:rPr lang="nl-NL" dirty="0" err="1"/>
              <a:t>Unemployment</a:t>
            </a:r>
            <a:r>
              <a:rPr lang="nl-NL" dirty="0"/>
              <a:t> &amp; </a:t>
            </a:r>
            <a:r>
              <a:rPr lang="nl-NL" dirty="0" err="1"/>
              <a:t>chronic</a:t>
            </a:r>
            <a:r>
              <a:rPr lang="nl-NL" dirty="0"/>
              <a:t> </a:t>
            </a:r>
            <a:r>
              <a:rPr lang="nl-NL" dirty="0" err="1"/>
              <a:t>diseases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E0860340-ED8F-A544-947E-D2E4B8AC0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351309"/>
              </p:ext>
            </p:extLst>
          </p:nvPr>
        </p:nvGraphicFramePr>
        <p:xfrm>
          <a:off x="1035050" y="1540390"/>
          <a:ext cx="7073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20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AC159-6E87-9B41-97D2-00581A5B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Unemployment</a:t>
            </a:r>
            <a:r>
              <a:rPr lang="nl-NL" dirty="0"/>
              <a:t> &amp; </a:t>
            </a:r>
            <a:r>
              <a:rPr lang="nl-NL" dirty="0" err="1"/>
              <a:t>multimorbidity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7D860A8-1EF6-D14D-B31B-A3ACE3B05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D60BEF53-0383-724D-9E38-1D6A17B0EE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834575"/>
              </p:ext>
            </p:extLst>
          </p:nvPr>
        </p:nvGraphicFramePr>
        <p:xfrm>
          <a:off x="-12585" y="17306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ijdelijke aanduiding voor inhoud 4">
            <a:extLst>
              <a:ext uri="{FF2B5EF4-FFF2-40B4-BE49-F238E27FC236}">
                <a16:creationId xmlns:a16="http://schemas.microsoft.com/office/drawing/2014/main" id="{BBCD1FDB-4840-954C-BDBE-DCBF9448C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186747"/>
              </p:ext>
            </p:extLst>
          </p:nvPr>
        </p:nvGraphicFramePr>
        <p:xfrm>
          <a:off x="4546832" y="2608838"/>
          <a:ext cx="4228576" cy="919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6489">
                  <a:extLst>
                    <a:ext uri="{9D8B030D-6E8A-4147-A177-3AD203B41FA5}">
                      <a16:colId xmlns:a16="http://schemas.microsoft.com/office/drawing/2014/main" val="2886908601"/>
                    </a:ext>
                  </a:extLst>
                </a:gridCol>
                <a:gridCol w="1091804">
                  <a:extLst>
                    <a:ext uri="{9D8B030D-6E8A-4147-A177-3AD203B41FA5}">
                      <a16:colId xmlns:a16="http://schemas.microsoft.com/office/drawing/2014/main" val="3148952060"/>
                    </a:ext>
                  </a:extLst>
                </a:gridCol>
                <a:gridCol w="1091804">
                  <a:extLst>
                    <a:ext uri="{9D8B030D-6E8A-4147-A177-3AD203B41FA5}">
                      <a16:colId xmlns:a16="http://schemas.microsoft.com/office/drawing/2014/main" val="2825762358"/>
                    </a:ext>
                  </a:extLst>
                </a:gridCol>
                <a:gridCol w="1048479">
                  <a:extLst>
                    <a:ext uri="{9D8B030D-6E8A-4147-A177-3AD203B41FA5}">
                      <a16:colId xmlns:a16="http://schemas.microsoft.com/office/drawing/2014/main" val="2415445298"/>
                    </a:ext>
                  </a:extLst>
                </a:gridCol>
              </a:tblGrid>
              <a:tr h="235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nl-NL" sz="1000" dirty="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chronic diseases</a:t>
                      </a:r>
                      <a:endParaRPr lang="nl-NL" sz="1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2682157070"/>
                  </a:ext>
                </a:extLst>
              </a:tr>
              <a:tr h="17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nl-NL" sz="1000" dirty="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nl-NL" sz="100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≥3</a:t>
                      </a:r>
                      <a:endParaRPr lang="nl-NL" sz="1000" dirty="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 anchor="ctr"/>
                </a:tc>
                <a:extLst>
                  <a:ext uri="{0D108BD9-81ED-4DB2-BD59-A6C34878D82A}">
                    <a16:rowId xmlns:a16="http://schemas.microsoft.com/office/drawing/2014/main" val="3702271160"/>
                  </a:ext>
                </a:extLst>
              </a:tr>
              <a:tr h="17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nl-NL" sz="1000" dirty="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OR ( 95% CI)</a:t>
                      </a:r>
                      <a:endParaRPr lang="nl-NL" sz="1000" dirty="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 OR ( 95% CI)</a:t>
                      </a:r>
                      <a:endParaRPr lang="nl-NL" sz="1000" dirty="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 OR ( 95% CI)</a:t>
                      </a:r>
                      <a:endParaRPr lang="nl-NL" sz="1000" dirty="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 anchor="ctr"/>
                </a:tc>
                <a:extLst>
                  <a:ext uri="{0D108BD9-81ED-4DB2-BD59-A6C34878D82A}">
                    <a16:rowId xmlns:a16="http://schemas.microsoft.com/office/drawing/2014/main" val="533852908"/>
                  </a:ext>
                </a:extLst>
              </a:tr>
              <a:tr h="171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Employed</a:t>
                      </a:r>
                      <a:endParaRPr lang="nl-NL" sz="1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nl-NL" sz="1000" dirty="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2319974635"/>
                  </a:ext>
                </a:extLst>
              </a:tr>
              <a:tr h="171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Unemployed</a:t>
                      </a:r>
                      <a:endParaRPr lang="nl-NL" sz="1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1.30 (1.29-1.31)</a:t>
                      </a:r>
                      <a:endParaRPr lang="nl-NL" sz="100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1.74 (1.73-1.76)</a:t>
                      </a:r>
                      <a:endParaRPr lang="nl-NL" sz="1000" dirty="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C2074"/>
                          </a:solidFill>
                          <a:effectLst/>
                          <a:latin typeface="+mj-lt"/>
                        </a:rPr>
                        <a:t>2.59 (2.56-2.61)</a:t>
                      </a:r>
                      <a:endParaRPr lang="nl-NL" sz="1000" dirty="0">
                        <a:solidFill>
                          <a:srgbClr val="0C207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3265715260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A4C20593-2FC3-6043-BFAE-4CC15E6A08AF}"/>
              </a:ext>
            </a:extLst>
          </p:cNvPr>
          <p:cNvSpPr txBox="1"/>
          <p:nvPr/>
        </p:nvSpPr>
        <p:spPr bwMode="auto">
          <a:xfrm>
            <a:off x="4471328" y="3500104"/>
            <a:ext cx="466997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800" i="0" kern="0" dirty="0" err="1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Adjusted</a:t>
            </a:r>
            <a:r>
              <a:rPr lang="nl-NL" sz="800" i="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 </a:t>
            </a:r>
            <a:r>
              <a:rPr lang="nl-NL" sz="800" i="0" kern="0" dirty="0" err="1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for</a:t>
            </a:r>
            <a:r>
              <a:rPr lang="nl-NL" sz="800" i="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 </a:t>
            </a:r>
            <a:r>
              <a:rPr lang="nl-NL" sz="800" i="0" kern="0" dirty="0" err="1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age</a:t>
            </a:r>
            <a:r>
              <a:rPr lang="nl-NL" sz="800" i="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, </a:t>
            </a:r>
            <a:r>
              <a:rPr lang="nl-NL" sz="800" i="0" kern="0" dirty="0" err="1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sex</a:t>
            </a:r>
            <a:r>
              <a:rPr lang="nl-NL" sz="800" i="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, </a:t>
            </a:r>
            <a:r>
              <a:rPr lang="nl-NL" sz="800" i="0" kern="0" dirty="0" err="1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education</a:t>
            </a:r>
            <a:r>
              <a:rPr lang="nl-NL" sz="800" i="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, </a:t>
            </a:r>
            <a:r>
              <a:rPr lang="nl-NL" sz="800" i="0" kern="0" dirty="0" err="1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and</a:t>
            </a:r>
            <a:r>
              <a:rPr lang="nl-NL" sz="800" i="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 </a:t>
            </a:r>
            <a:r>
              <a:rPr lang="nl-NL" sz="800" i="0" kern="0" dirty="0" err="1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ethnic</a:t>
            </a:r>
            <a:r>
              <a:rPr lang="nl-NL" sz="800" i="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 background</a:t>
            </a:r>
          </a:p>
        </p:txBody>
      </p:sp>
    </p:spTree>
    <p:extLst>
      <p:ext uri="{BB962C8B-B14F-4D97-AF65-F5344CB8AC3E}">
        <p14:creationId xmlns:p14="http://schemas.microsoft.com/office/powerpoint/2010/main" val="378250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1F330-C5BE-194E-9B46-045C47D9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Age-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prevalence</a:t>
            </a:r>
            <a:r>
              <a:rPr lang="nl-NL" dirty="0"/>
              <a:t> of </a:t>
            </a:r>
            <a:r>
              <a:rPr lang="nl-NL" dirty="0" err="1"/>
              <a:t>diseases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6EC57E-C923-484A-B70E-A23FD1FC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12A5FB2-3F2B-CB4D-9F80-28AAB9BD608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0"/>
          <a:stretch/>
        </p:blipFill>
        <p:spPr>
          <a:xfrm>
            <a:off x="1293504" y="1514271"/>
            <a:ext cx="6502400" cy="26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A7C35-398A-EE45-A67B-F08E3C99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34" y="273844"/>
            <a:ext cx="8831037" cy="994172"/>
          </a:xfrm>
        </p:spPr>
        <p:txBody>
          <a:bodyPr/>
          <a:lstStyle/>
          <a:p>
            <a:r>
              <a:rPr lang="nl-NL" dirty="0"/>
              <a:t>Age </a:t>
            </a:r>
            <a:r>
              <a:rPr lang="nl-NL" dirty="0" err="1"/>
              <a:t>groups</a:t>
            </a:r>
            <a:r>
              <a:rPr lang="nl-NL" dirty="0"/>
              <a:t>: </a:t>
            </a:r>
            <a:r>
              <a:rPr lang="nl-NL" dirty="0" err="1"/>
              <a:t>unemployment</a:t>
            </a:r>
            <a:r>
              <a:rPr lang="nl-NL" dirty="0"/>
              <a:t> &amp; </a:t>
            </a:r>
            <a:r>
              <a:rPr lang="nl-NL" dirty="0" err="1"/>
              <a:t>diseases</a:t>
            </a:r>
            <a:r>
              <a:rPr lang="nl-NL" dirty="0"/>
              <a:t>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68C9E355-0BDB-DA4A-BC02-00AC1B2F3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847529"/>
              </p:ext>
            </p:extLst>
          </p:nvPr>
        </p:nvGraphicFramePr>
        <p:xfrm>
          <a:off x="1872076" y="1370014"/>
          <a:ext cx="5399847" cy="2647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0491">
                  <a:extLst>
                    <a:ext uri="{9D8B030D-6E8A-4147-A177-3AD203B41FA5}">
                      <a16:colId xmlns:a16="http://schemas.microsoft.com/office/drawing/2014/main" val="326378893"/>
                    </a:ext>
                  </a:extLst>
                </a:gridCol>
                <a:gridCol w="1188254">
                  <a:extLst>
                    <a:ext uri="{9D8B030D-6E8A-4147-A177-3AD203B41FA5}">
                      <a16:colId xmlns:a16="http://schemas.microsoft.com/office/drawing/2014/main" val="3322573134"/>
                    </a:ext>
                  </a:extLst>
                </a:gridCol>
                <a:gridCol w="1251140">
                  <a:extLst>
                    <a:ext uri="{9D8B030D-6E8A-4147-A177-3AD203B41FA5}">
                      <a16:colId xmlns:a16="http://schemas.microsoft.com/office/drawing/2014/main" val="2206742604"/>
                    </a:ext>
                  </a:extLst>
                </a:gridCol>
                <a:gridCol w="1349962">
                  <a:extLst>
                    <a:ext uri="{9D8B030D-6E8A-4147-A177-3AD203B41FA5}">
                      <a16:colId xmlns:a16="http://schemas.microsoft.com/office/drawing/2014/main" val="3239501517"/>
                    </a:ext>
                  </a:extLst>
                </a:gridCol>
              </a:tblGrid>
              <a:tr h="251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Number of chronic diseases</a:t>
                      </a:r>
                    </a:p>
                  </a:txBody>
                  <a:tcPr marL="64683" marR="64683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3683552348"/>
                  </a:ext>
                </a:extLst>
              </a:tr>
              <a:tr h="17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2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≥3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1008860505"/>
                  </a:ext>
                </a:extLst>
              </a:tr>
              <a:tr h="17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OR ( 95% CI)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 OR ( 95% CI)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 OR ( 95% CI)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4089701791"/>
                  </a:ext>
                </a:extLst>
              </a:tr>
              <a:tr h="17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Age 18-30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 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2366600639"/>
                  </a:ext>
                </a:extLst>
              </a:tr>
              <a:tr h="171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   Employed 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1559953040"/>
                  </a:ext>
                </a:extLst>
              </a:tr>
              <a:tr h="171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   Unemployed 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1.65 (1.61-1.69)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2.84 (2.75-2.93)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5.20 (4.99-5.42)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3611911327"/>
                  </a:ext>
                </a:extLst>
              </a:tr>
              <a:tr h="17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Age 30-45 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610912142"/>
                  </a:ext>
                </a:extLst>
              </a:tr>
              <a:tr h="171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   Employed 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3087029868"/>
                  </a:ext>
                </a:extLst>
              </a:tr>
              <a:tr h="171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   Unemployed 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1.41 (1.39-1.43)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2.12 (2.09-2.16)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3.52 (3.45-3.59)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1944472247"/>
                  </a:ext>
                </a:extLst>
              </a:tr>
              <a:tr h="17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Age 45-55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3509476186"/>
                  </a:ext>
                </a:extLst>
              </a:tr>
              <a:tr h="171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   Employed 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1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3819645212"/>
                  </a:ext>
                </a:extLst>
              </a:tr>
              <a:tr h="171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   Unemployed 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1.22 (1.20-1.23)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1.64 (1.61-1.67)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2.66 (2.62-2.70)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116838604"/>
                  </a:ext>
                </a:extLst>
              </a:tr>
              <a:tr h="17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Age 55-65 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1584304700"/>
                  </a:ext>
                </a:extLst>
              </a:tr>
              <a:tr h="171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   Employed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1834690852"/>
                  </a:ext>
                </a:extLst>
              </a:tr>
              <a:tr h="171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   Unemployed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1.09 (1.07-1.11)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1.29 (1.26-1.31)</a:t>
                      </a:r>
                      <a:endParaRPr lang="nl-NL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1.78 (1.76-1.81)</a:t>
                      </a:r>
                      <a:endParaRPr lang="nl-N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3" marR="64683" marT="0" marB="0"/>
                </a:tc>
                <a:extLst>
                  <a:ext uri="{0D108BD9-81ED-4DB2-BD59-A6C34878D82A}">
                    <a16:rowId xmlns:a16="http://schemas.microsoft.com/office/drawing/2014/main" val="4275390624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05A746-B4A7-5A45-963A-19015E721ED0}"/>
              </a:ext>
            </a:extLst>
          </p:cNvPr>
          <p:cNvSpPr txBox="1">
            <a:spLocks/>
          </p:cNvSpPr>
          <p:nvPr/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charset="0"/>
              <a:buNone/>
              <a:defRPr sz="1400" kern="1200" baseline="0">
                <a:solidFill>
                  <a:srgbClr val="0C2074"/>
                </a:solidFill>
                <a:latin typeface="+mn-lt"/>
                <a:ea typeface="+mn-ea"/>
                <a:cs typeface="+mn-cs"/>
              </a:defRPr>
            </a:lvl1pPr>
            <a:lvl2pPr marL="357188" indent="-2825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6D2EE"/>
              </a:buClr>
              <a:buFont typeface="Wingdings" charset="2"/>
              <a:buChar char="§"/>
              <a:tabLst/>
              <a:defRPr sz="1400" i="0" kern="1200" baseline="0">
                <a:solidFill>
                  <a:srgbClr val="0C2074"/>
                </a:solidFill>
                <a:latin typeface="+mn-lt"/>
                <a:ea typeface="+mn-ea"/>
                <a:cs typeface="+mn-cs"/>
              </a:defRPr>
            </a:lvl2pPr>
            <a:lvl3pPr marL="357188" marR="0" indent="2270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C2074"/>
              </a:buClr>
              <a:buSzTx/>
              <a:buFont typeface="Arial" charset="0"/>
              <a:buChar char="•"/>
              <a:tabLst/>
              <a:defRPr sz="1200" b="0" i="0" kern="1200">
                <a:solidFill>
                  <a:srgbClr val="0C2074"/>
                </a:solidFill>
                <a:latin typeface="Arial" charset="0"/>
                <a:ea typeface="Arial" charset="0"/>
                <a:cs typeface="Arial" charset="0"/>
              </a:defRPr>
            </a:lvl3pPr>
            <a:lvl4pPr marL="476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None/>
              <a:tabLst/>
              <a:defRPr sz="1400" b="0" i="0" kern="1200" spc="0" baseline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marL="476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tabLst/>
              <a:defRPr sz="1400" kern="1200">
                <a:solidFill>
                  <a:srgbClr val="0C2074"/>
                </a:solidFill>
                <a:latin typeface="Arial" charset="0"/>
                <a:ea typeface="Arial" charset="0"/>
                <a:cs typeface="Arial" charset="0"/>
              </a:defRPr>
            </a:lvl5pPr>
            <a:lvl6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nl-NL" i="0" dirty="0"/>
          </a:p>
          <a:p>
            <a:pPr fontAlgn="auto">
              <a:spcAft>
                <a:spcPts val="0"/>
              </a:spcAft>
            </a:pPr>
            <a:endParaRPr lang="nl-NL" i="0" dirty="0"/>
          </a:p>
          <a:p>
            <a:pPr fontAlgn="auto">
              <a:spcAft>
                <a:spcPts val="0"/>
              </a:spcAft>
            </a:pPr>
            <a:endParaRPr lang="nl-NL" i="0" dirty="0"/>
          </a:p>
          <a:p>
            <a:pPr fontAlgn="auto">
              <a:spcAft>
                <a:spcPts val="0"/>
              </a:spcAft>
            </a:pPr>
            <a:endParaRPr lang="nl-NL" i="0" dirty="0"/>
          </a:p>
          <a:p>
            <a:pPr fontAlgn="auto">
              <a:spcAft>
                <a:spcPts val="0"/>
              </a:spcAft>
            </a:pPr>
            <a:endParaRPr lang="nl-NL" i="0" dirty="0"/>
          </a:p>
          <a:p>
            <a:pPr fontAlgn="auto">
              <a:spcAft>
                <a:spcPts val="0"/>
              </a:spcAft>
            </a:pPr>
            <a:endParaRPr lang="nl-NL" i="0" dirty="0"/>
          </a:p>
          <a:p>
            <a:pPr fontAlgn="auto">
              <a:spcAft>
                <a:spcPts val="0"/>
              </a:spcAft>
            </a:pPr>
            <a:endParaRPr lang="nl-NL" i="0" dirty="0"/>
          </a:p>
          <a:p>
            <a:pPr fontAlgn="auto">
              <a:spcAft>
                <a:spcPts val="0"/>
              </a:spcAft>
            </a:pPr>
            <a:endParaRPr lang="nl-NL" i="0" dirty="0"/>
          </a:p>
          <a:p>
            <a:pPr fontAlgn="auto">
              <a:spcAft>
                <a:spcPts val="0"/>
              </a:spcAft>
            </a:pPr>
            <a:endParaRPr lang="nl-NL" i="0" dirty="0"/>
          </a:p>
          <a:p>
            <a:pPr fontAlgn="auto">
              <a:spcAft>
                <a:spcPts val="0"/>
              </a:spcAft>
            </a:pPr>
            <a:endParaRPr lang="nl-NL" i="0" dirty="0"/>
          </a:p>
          <a:p>
            <a:pPr fontAlgn="auto">
              <a:spcAft>
                <a:spcPts val="0"/>
              </a:spcAft>
            </a:pPr>
            <a:r>
              <a:rPr lang="nl-NL" i="0" dirty="0"/>
              <a:t>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E27B20E-9234-6A49-B093-578B66C000FF}"/>
              </a:ext>
            </a:extLst>
          </p:cNvPr>
          <p:cNvSpPr txBox="1"/>
          <p:nvPr/>
        </p:nvSpPr>
        <p:spPr bwMode="auto">
          <a:xfrm>
            <a:off x="1828793" y="3995055"/>
            <a:ext cx="466997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800" i="0" kern="0" dirty="0" err="1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Adjusted</a:t>
            </a:r>
            <a:r>
              <a:rPr lang="nl-NL" sz="800" i="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 </a:t>
            </a:r>
            <a:r>
              <a:rPr lang="nl-NL" sz="800" i="0" kern="0" dirty="0" err="1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for</a:t>
            </a:r>
            <a:r>
              <a:rPr lang="nl-NL" sz="800" i="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 </a:t>
            </a:r>
            <a:r>
              <a:rPr lang="nl-NL" sz="800" i="0" kern="0" dirty="0" err="1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sex</a:t>
            </a:r>
            <a:r>
              <a:rPr lang="nl-NL" sz="800" i="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, </a:t>
            </a:r>
            <a:r>
              <a:rPr lang="nl-NL" sz="800" i="0" kern="0" dirty="0" err="1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education</a:t>
            </a:r>
            <a:r>
              <a:rPr lang="nl-NL" sz="800" i="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, </a:t>
            </a:r>
            <a:r>
              <a:rPr lang="nl-NL" sz="800" i="0" kern="0" dirty="0" err="1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ethnic</a:t>
            </a:r>
            <a:r>
              <a:rPr lang="nl-NL" sz="800" i="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 background</a:t>
            </a:r>
          </a:p>
        </p:txBody>
      </p:sp>
    </p:spTree>
    <p:extLst>
      <p:ext uri="{BB962C8B-B14F-4D97-AF65-F5344CB8AC3E}">
        <p14:creationId xmlns:p14="http://schemas.microsoft.com/office/powerpoint/2010/main" val="203727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62802-3BBC-5A4B-9E89-CD027EC0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CF9937-23BC-3144-817D-6453FBB49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Unemployed</a:t>
            </a:r>
            <a:r>
              <a:rPr lang="nl-NL" dirty="0"/>
              <a:t> persons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Higher</a:t>
            </a:r>
            <a:r>
              <a:rPr lang="nl-NL" dirty="0"/>
              <a:t> </a:t>
            </a:r>
            <a:r>
              <a:rPr lang="nl-NL" dirty="0" err="1"/>
              <a:t>prevalence</a:t>
            </a:r>
            <a:r>
              <a:rPr lang="nl-NL" dirty="0"/>
              <a:t> of </a:t>
            </a:r>
            <a:r>
              <a:rPr lang="nl-NL" dirty="0" err="1"/>
              <a:t>psychological</a:t>
            </a:r>
            <a:r>
              <a:rPr lang="nl-NL" dirty="0"/>
              <a:t> disorders, </a:t>
            </a:r>
            <a:r>
              <a:rPr lang="nl-NL" dirty="0" err="1"/>
              <a:t>cardiovascular</a:t>
            </a:r>
            <a:r>
              <a:rPr lang="nl-NL" dirty="0"/>
              <a:t> </a:t>
            </a:r>
            <a:r>
              <a:rPr lang="nl-NL" dirty="0" err="1"/>
              <a:t>diseases</a:t>
            </a:r>
            <a:r>
              <a:rPr lang="nl-NL" dirty="0"/>
              <a:t>, </a:t>
            </a:r>
            <a:r>
              <a:rPr lang="nl-NL" dirty="0" err="1"/>
              <a:t>inflammatory</a:t>
            </a:r>
            <a:r>
              <a:rPr lang="nl-NL" dirty="0"/>
              <a:t> </a:t>
            </a:r>
            <a:r>
              <a:rPr lang="nl-NL" dirty="0" err="1"/>
              <a:t>diseases</a:t>
            </a:r>
            <a:r>
              <a:rPr lang="nl-NL" dirty="0"/>
              <a:t>, </a:t>
            </a:r>
            <a:r>
              <a:rPr lang="nl-NL" dirty="0" err="1"/>
              <a:t>repiratory</a:t>
            </a:r>
            <a:r>
              <a:rPr lang="nl-NL" dirty="0"/>
              <a:t> </a:t>
            </a:r>
            <a:r>
              <a:rPr lang="nl-NL" dirty="0" err="1"/>
              <a:t>diseases</a:t>
            </a:r>
            <a:r>
              <a:rPr lang="nl-NL" dirty="0"/>
              <a:t>, diabetes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psychotic</a:t>
            </a:r>
            <a:r>
              <a:rPr lang="nl-NL" dirty="0"/>
              <a:t> </a:t>
            </a:r>
            <a:r>
              <a:rPr lang="nl-NL" dirty="0" err="1"/>
              <a:t>illness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More </a:t>
            </a:r>
            <a:r>
              <a:rPr lang="nl-NL" dirty="0" err="1"/>
              <a:t>likely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have </a:t>
            </a:r>
            <a:r>
              <a:rPr lang="nl-NL" dirty="0" err="1"/>
              <a:t>multimorbidity</a:t>
            </a:r>
            <a:r>
              <a:rPr lang="nl-NL" dirty="0"/>
              <a:t> (</a:t>
            </a:r>
            <a:r>
              <a:rPr lang="nl-NL" dirty="0" err="1"/>
              <a:t>especially</a:t>
            </a:r>
            <a:r>
              <a:rPr lang="nl-NL" dirty="0"/>
              <a:t>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younger</a:t>
            </a:r>
            <a:r>
              <a:rPr lang="nl-NL" dirty="0"/>
              <a:t> persons!)</a:t>
            </a:r>
          </a:p>
          <a:p>
            <a:endParaRPr lang="nl-NL" dirty="0"/>
          </a:p>
          <a:p>
            <a:r>
              <a:rPr lang="nl-NL" dirty="0"/>
              <a:t>Policy </a:t>
            </a:r>
            <a:r>
              <a:rPr lang="nl-NL" dirty="0" err="1"/>
              <a:t>implications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Reduce</a:t>
            </a:r>
            <a:r>
              <a:rPr lang="nl-NL" dirty="0"/>
              <a:t> health </a:t>
            </a:r>
            <a:r>
              <a:rPr lang="nl-NL" dirty="0" err="1"/>
              <a:t>inequalities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employed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unemployed</a:t>
            </a:r>
            <a:r>
              <a:rPr lang="nl-NL" dirty="0"/>
              <a:t> persons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Employment</a:t>
            </a:r>
            <a:r>
              <a:rPr lang="nl-NL" dirty="0"/>
              <a:t> is </a:t>
            </a:r>
            <a:r>
              <a:rPr lang="nl-NL" dirty="0" err="1"/>
              <a:t>an</a:t>
            </a:r>
            <a:r>
              <a:rPr lang="nl-NL" dirty="0"/>
              <a:t> important determinant of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Promote</a:t>
            </a:r>
            <a:r>
              <a:rPr lang="nl-NL" dirty="0"/>
              <a:t> </a:t>
            </a:r>
            <a:r>
              <a:rPr lang="nl-NL" dirty="0" err="1"/>
              <a:t>employment</a:t>
            </a:r>
            <a:r>
              <a:rPr lang="nl-NL" dirty="0"/>
              <a:t>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unemployed</a:t>
            </a:r>
            <a:r>
              <a:rPr lang="nl-NL" dirty="0"/>
              <a:t> persons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chronic</a:t>
            </a:r>
            <a:r>
              <a:rPr lang="nl-NL" dirty="0"/>
              <a:t> </a:t>
            </a:r>
            <a:r>
              <a:rPr lang="nl-NL" dirty="0" err="1"/>
              <a:t>diseases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health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60200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-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0D1F7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4800" kern="0" dirty="0" smtClean="0">
            <a:solidFill>
              <a:srgbClr val="0C2074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41217_Basis_PPT_ENG_DB_PPTfix_mrt18" id="{7122F0E1-AC9F-4D36-B0B0-9FD186F6EFB4}" vid="{6856FFFB-1A7A-4D84-9158-7065B4AF8A86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4D1781F103C4CAE9C36F6A0638E4F" ma:contentTypeVersion="7" ma:contentTypeDescription="Een nieuw document maken." ma:contentTypeScope="" ma:versionID="b74c8aab2f23c1dbe02606436280f9ab">
  <xsd:schema xmlns:xsd="http://www.w3.org/2001/XMLSchema" xmlns:xs="http://www.w3.org/2001/XMLSchema" xmlns:p="http://schemas.microsoft.com/office/2006/metadata/properties" xmlns:ns2="d8beefeb-2a5f-4d95-bbb5-4376f9afd5c1" xmlns:ns3="937a07c1-e8ba-40d3-98df-4dc5151a23ea" targetNamespace="http://schemas.microsoft.com/office/2006/metadata/properties" ma:root="true" ma:fieldsID="8437adb886e3c69d8d6a7301d738799c" ns2:_="" ns3:_="">
    <xsd:import namespace="d8beefeb-2a5f-4d95-bbb5-4376f9afd5c1"/>
    <xsd:import namespace="937a07c1-e8ba-40d3-98df-4dc5151a23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eefeb-2a5f-4d95-bbb5-4376f9afd5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a07c1-e8ba-40d3-98df-4dc5151a2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2236E2-6ED0-420E-A465-42F6B05A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eefeb-2a5f-4d95-bbb5-4376f9afd5c1"/>
    <ds:schemaRef ds:uri="937a07c1-e8ba-40d3-98df-4dc5151a2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7C5F73-5E1F-42D1-AD18-AC200E0AAA2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37a07c1-e8ba-40d3-98df-4dc5151a23ea"/>
    <ds:schemaRef ds:uri="d8beefeb-2a5f-4d95-bbb5-4376f9afd5c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CBF075-C1D2-479D-A976-8A3B8FDD87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760</Words>
  <Application>Microsoft Macintosh PowerPoint</Application>
  <PresentationFormat>Diavoorstelling (16:9)</PresentationFormat>
  <Paragraphs>260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Times New Roman</vt:lpstr>
      <vt:lpstr>Wingdings</vt:lpstr>
      <vt:lpstr>Basis-slide</vt:lpstr>
      <vt:lpstr>PowerPoint-presentatie</vt:lpstr>
      <vt:lpstr>Introduction</vt:lpstr>
      <vt:lpstr>Methods</vt:lpstr>
      <vt:lpstr>Results</vt:lpstr>
      <vt:lpstr>Unemployment &amp; chronic diseases</vt:lpstr>
      <vt:lpstr>Unemployment &amp; multimorbidity</vt:lpstr>
      <vt:lpstr>Age-specific prevalence of diseases</vt:lpstr>
      <vt:lpstr>Age groups: unemployment &amp; diseases </vt:lpstr>
      <vt:lpstr>Discussion</vt:lpstr>
      <vt:lpstr>Strengths and limitations</vt:lpstr>
      <vt:lpstr>Overview of current projects</vt:lpstr>
      <vt:lpstr>PowerPoint-presentatie</vt:lpstr>
      <vt:lpstr>Identification of diseases – ATC codes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van Schie</dc:creator>
  <cp:lastModifiedBy>Microsoft Office User</cp:lastModifiedBy>
  <cp:revision>301</cp:revision>
  <cp:lastPrinted>2019-11-08T10:04:31Z</cp:lastPrinted>
  <dcterms:created xsi:type="dcterms:W3CDTF">2017-09-19T14:34:23Z</dcterms:created>
  <dcterms:modified xsi:type="dcterms:W3CDTF">2020-11-06T14:42:53Z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0x0101005FC4D1781F103C4CAE9C36F6A0638E4F</vt:lpwstr>
  </property>
</Properties>
</file>