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83" r:id="rId7"/>
    <p:sldId id="285" r:id="rId8"/>
    <p:sldId id="286" r:id="rId9"/>
    <p:sldId id="287" r:id="rId10"/>
    <p:sldId id="284" r:id="rId11"/>
    <p:sldId id="288" r:id="rId12"/>
    <p:sldId id="273" r:id="rId13"/>
    <p:sldId id="290" r:id="rId14"/>
    <p:sldId id="291" r:id="rId15"/>
    <p:sldId id="261" r:id="rId16"/>
    <p:sldId id="292" r:id="rId17"/>
    <p:sldId id="274" r:id="rId18"/>
    <p:sldId id="275" r:id="rId19"/>
    <p:sldId id="276" r:id="rId20"/>
    <p:sldId id="277" r:id="rId21"/>
    <p:sldId id="293" r:id="rId22"/>
    <p:sldId id="262" r:id="rId23"/>
    <p:sldId id="263" r:id="rId24"/>
    <p:sldId id="278" r:id="rId25"/>
    <p:sldId id="279" r:id="rId26"/>
    <p:sldId id="295" r:id="rId27"/>
    <p:sldId id="296" r:id="rId28"/>
    <p:sldId id="270" r:id="rId29"/>
    <p:sldId id="271"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688" autoAdjust="0"/>
  </p:normalViewPr>
  <p:slideViewPr>
    <p:cSldViewPr snapToGrid="0">
      <p:cViewPr varScale="1">
        <p:scale>
          <a:sx n="61" d="100"/>
          <a:sy n="61" d="100"/>
        </p:scale>
        <p:origin x="15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F7308-F0B9-478F-80AE-5BFB8C0D6131}" type="datetimeFigureOut">
              <a:rPr lang="nl-NL" smtClean="0"/>
              <a:t>5-11-2020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26A34-1602-4171-9FF4-7BF7BDE700F7}" type="slidenum">
              <a:rPr lang="nl-NL" smtClean="0"/>
              <a:t>‹nr.›</a:t>
            </a:fld>
            <a:endParaRPr lang="nl-NL"/>
          </a:p>
        </p:txBody>
      </p:sp>
    </p:spTree>
    <p:extLst>
      <p:ext uri="{BB962C8B-B14F-4D97-AF65-F5344CB8AC3E}">
        <p14:creationId xmlns:p14="http://schemas.microsoft.com/office/powerpoint/2010/main" val="72070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Hallo allemaal, Leuk dat jullie een kijkje komen nemen bij mijn presentatie over de overgang van PO naar VO en hoe daarin leerlingen zo eerlijk mogelijk geclassificeerd kunnen worden. </a:t>
            </a:r>
          </a:p>
          <a:p>
            <a:pPr lvl="0"/>
            <a:r>
              <a:rPr lang="nl-NL" sz="1200" kern="1200" dirty="0">
                <a:solidFill>
                  <a:schemeClr val="tx1"/>
                </a:solidFill>
                <a:effectLst/>
                <a:latin typeface="+mn-lt"/>
                <a:ea typeface="+mn-ea"/>
                <a:cs typeface="+mn-cs"/>
              </a:rPr>
              <a:t>Mijn naam is Kimberley Lek, en deze presentatie is gebaseerd op mijn promotieonderzoek, die ik heb uitgevoerd aan de Universiteit Utrecht in samenwerking met stichting Cito, waar ik inmiddels zelf ook werkzaam ben.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1</a:t>
            </a:fld>
            <a:endParaRPr lang="nl-NL"/>
          </a:p>
        </p:txBody>
      </p:sp>
    </p:spTree>
    <p:extLst>
      <p:ext uri="{BB962C8B-B14F-4D97-AF65-F5344CB8AC3E}">
        <p14:creationId xmlns:p14="http://schemas.microsoft.com/office/powerpoint/2010/main" val="151916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Bevinding 3:</a:t>
            </a:r>
          </a:p>
          <a:p>
            <a:pPr lvl="0"/>
            <a:r>
              <a:rPr lang="nl-NL" sz="1200" kern="1200" dirty="0">
                <a:solidFill>
                  <a:schemeClr val="tx1"/>
                </a:solidFill>
                <a:effectLst/>
                <a:latin typeface="+mn-lt"/>
                <a:ea typeface="+mn-ea"/>
                <a:cs typeface="+mn-cs"/>
              </a:rPr>
              <a:t>Een derde bevinding is dat – </a:t>
            </a:r>
            <a:r>
              <a:rPr lang="nl-NL" sz="1200" b="1" kern="1200" dirty="0">
                <a:solidFill>
                  <a:schemeClr val="tx1"/>
                </a:solidFill>
                <a:effectLst/>
                <a:latin typeface="+mn-lt"/>
                <a:ea typeface="+mn-ea"/>
                <a:cs typeface="+mn-cs"/>
              </a:rPr>
              <a:t>ondanks de complementariteit van eindtoets en leerkracht </a:t>
            </a:r>
            <a:r>
              <a:rPr lang="nl-NL" sz="1200" kern="1200" dirty="0">
                <a:solidFill>
                  <a:schemeClr val="tx1"/>
                </a:solidFill>
                <a:effectLst/>
                <a:latin typeface="+mn-lt"/>
                <a:ea typeface="+mn-ea"/>
                <a:cs typeface="+mn-cs"/>
              </a:rPr>
              <a:t>– het leerkrachtadvies wel gekleurd lijkt te zijn door enkele ‘</a:t>
            </a:r>
            <a:r>
              <a:rPr lang="nl-NL" sz="1200" b="1" kern="1200" dirty="0">
                <a:solidFill>
                  <a:schemeClr val="tx1"/>
                </a:solidFill>
                <a:effectLst/>
                <a:latin typeface="+mn-lt"/>
                <a:ea typeface="+mn-ea"/>
                <a:cs typeface="+mn-cs"/>
              </a:rPr>
              <a:t>ongewenste’ invloeden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Wat voorkomen dient te worden is dat de leerkrachtadviezen voor bepaalde groepen met leerlingen structureel hoger of lager liggen dan voor andere groepen leerlingen. </a:t>
            </a:r>
          </a:p>
          <a:p>
            <a:pPr lvl="0"/>
            <a:r>
              <a:rPr lang="nl-NL" sz="1200" kern="1200" dirty="0">
                <a:solidFill>
                  <a:schemeClr val="tx1"/>
                </a:solidFill>
                <a:effectLst/>
                <a:latin typeface="+mn-lt"/>
                <a:ea typeface="+mn-ea"/>
                <a:cs typeface="+mn-cs"/>
              </a:rPr>
              <a:t>Wat echter blijkt is dat het leerkrachtadvies voor leerlingen met relatief laag opgeleide ouders gemiddeld gezien bijna een kwart lager ligt dan voor leerlingen met relatief hoog opgeleide ouders. </a:t>
            </a:r>
          </a:p>
          <a:p>
            <a:pPr lvl="0"/>
            <a:r>
              <a:rPr lang="nl-NL" sz="1200" kern="1200" dirty="0">
                <a:solidFill>
                  <a:schemeClr val="tx1"/>
                </a:solidFill>
                <a:effectLst/>
                <a:latin typeface="+mn-lt"/>
                <a:ea typeface="+mn-ea"/>
                <a:cs typeface="+mn-cs"/>
              </a:rPr>
              <a:t>Wat ook een punt van aandacht is, is dat er veel verschillen zijn tussen scholen. </a:t>
            </a:r>
          </a:p>
          <a:p>
            <a:pPr lvl="0"/>
            <a:r>
              <a:rPr lang="nl-NL" sz="1200" kern="1200" dirty="0">
                <a:solidFill>
                  <a:schemeClr val="tx1"/>
                </a:solidFill>
                <a:effectLst/>
                <a:latin typeface="+mn-lt"/>
                <a:ea typeface="+mn-ea"/>
                <a:cs typeface="+mn-cs"/>
              </a:rPr>
              <a:t>Het effect van opleidingsniveau van de ouders op het schooladvies varieert bijvoorbeeld sterk tussen scholen. </a:t>
            </a:r>
          </a:p>
          <a:p>
            <a:pPr lvl="0"/>
            <a:r>
              <a:rPr lang="nl-NL" sz="1200" kern="1200" dirty="0">
                <a:solidFill>
                  <a:schemeClr val="tx1"/>
                </a:solidFill>
                <a:effectLst/>
                <a:latin typeface="+mn-lt"/>
                <a:ea typeface="+mn-ea"/>
                <a:cs typeface="+mn-cs"/>
              </a:rPr>
              <a:t>Ook is het zo dat het effect van etniciteit behoorlijk schommelt van school tot school. </a:t>
            </a:r>
          </a:p>
          <a:p>
            <a:pPr lvl="0"/>
            <a:r>
              <a:rPr lang="nl-NL" sz="1200" kern="1200" dirty="0">
                <a:solidFill>
                  <a:schemeClr val="tx1"/>
                </a:solidFill>
                <a:effectLst/>
                <a:latin typeface="+mn-lt"/>
                <a:ea typeface="+mn-ea"/>
                <a:cs typeface="+mn-cs"/>
              </a:rPr>
              <a:t>Zo kan het voorkomen dat het op de ene school voordelig uitpakt om een Turkse of Marokkaanse immigratieachtergrond te hebben, terwijl dit op de andere school onvoordelig uitpakt. </a:t>
            </a:r>
          </a:p>
          <a:p>
            <a:pPr lvl="0"/>
            <a:r>
              <a:rPr lang="nl-NL" sz="1200" kern="1200" dirty="0">
                <a:solidFill>
                  <a:schemeClr val="tx1"/>
                </a:solidFill>
                <a:effectLst/>
                <a:latin typeface="+mn-lt"/>
                <a:ea typeface="+mn-ea"/>
                <a:cs typeface="+mn-cs"/>
              </a:rPr>
              <a:t>Gevaarlijk is dat het gemiddelde effect van etniciteit nagenoeg 0 is. Daardoor wordt al snel de conclusie getrokken dat er geen invloed is van etniciteit op schooladviezen. </a:t>
            </a:r>
          </a:p>
          <a:p>
            <a:pPr lvl="0"/>
            <a:r>
              <a:rPr lang="nl-NL" sz="1200" kern="1200" dirty="0">
                <a:solidFill>
                  <a:schemeClr val="tx1"/>
                </a:solidFill>
                <a:effectLst/>
                <a:latin typeface="+mn-lt"/>
                <a:ea typeface="+mn-ea"/>
                <a:cs typeface="+mn-cs"/>
              </a:rPr>
              <a:t>Maar dat is dus niet waar; het is simpelweg zo dat het </a:t>
            </a:r>
            <a:r>
              <a:rPr lang="nl-NL" sz="1200" b="1" kern="1200" dirty="0">
                <a:solidFill>
                  <a:schemeClr val="tx1"/>
                </a:solidFill>
                <a:effectLst/>
                <a:latin typeface="+mn-lt"/>
                <a:ea typeface="+mn-ea"/>
                <a:cs typeface="+mn-cs"/>
              </a:rPr>
              <a:t>positieve effect op de ene school het negatieve effect op de andere school uitbalanceert</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18</a:t>
            </a:fld>
            <a:endParaRPr lang="nl-NL"/>
          </a:p>
        </p:txBody>
      </p:sp>
    </p:spTree>
    <p:extLst>
      <p:ext uri="{BB962C8B-B14F-4D97-AF65-F5344CB8AC3E}">
        <p14:creationId xmlns:p14="http://schemas.microsoft.com/office/powerpoint/2010/main" val="344762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Ook wanneer eindtoetsadvies en leerkrachtadvies </a:t>
            </a:r>
            <a:r>
              <a:rPr lang="nl-NL" sz="1200" b="1" kern="1200" dirty="0">
                <a:solidFill>
                  <a:schemeClr val="tx1"/>
                </a:solidFill>
                <a:effectLst/>
                <a:latin typeface="+mn-lt"/>
                <a:ea typeface="+mn-ea"/>
                <a:cs typeface="+mn-cs"/>
              </a:rPr>
              <a:t>niet helemaal overeenkomen</a:t>
            </a:r>
            <a:r>
              <a:rPr lang="nl-NL" sz="1200" kern="1200" dirty="0">
                <a:solidFill>
                  <a:schemeClr val="tx1"/>
                </a:solidFill>
                <a:effectLst/>
                <a:latin typeface="+mn-lt"/>
                <a:ea typeface="+mn-ea"/>
                <a:cs typeface="+mn-cs"/>
              </a:rPr>
              <a:t>, is het </a:t>
            </a:r>
            <a:r>
              <a:rPr lang="nl-NL" sz="1200" b="1" kern="1200" dirty="0">
                <a:solidFill>
                  <a:schemeClr val="tx1"/>
                </a:solidFill>
                <a:effectLst/>
                <a:latin typeface="+mn-lt"/>
                <a:ea typeface="+mn-ea"/>
                <a:cs typeface="+mn-cs"/>
              </a:rPr>
              <a:t>gunstig zoveel mogelijk meervoudig te adviseren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Dit kan ik illustreren a.d.h.v. het volgende getallenvoorbeeld.</a:t>
            </a:r>
          </a:p>
          <a:p>
            <a:pPr lvl="0"/>
            <a:r>
              <a:rPr lang="nl-NL" sz="1200" kern="1200" dirty="0">
                <a:solidFill>
                  <a:schemeClr val="tx1"/>
                </a:solidFill>
                <a:effectLst/>
                <a:latin typeface="+mn-lt"/>
                <a:ea typeface="+mn-ea"/>
                <a:cs typeface="+mn-cs"/>
              </a:rPr>
              <a:t>Van alle leerlingen die in 2014/2015 een </a:t>
            </a:r>
            <a:r>
              <a:rPr lang="nl-NL" sz="1200" kern="1200" dirty="0" err="1">
                <a:solidFill>
                  <a:schemeClr val="tx1"/>
                </a:solidFill>
                <a:effectLst/>
                <a:latin typeface="+mn-lt"/>
                <a:ea typeface="+mn-ea"/>
                <a:cs typeface="+mn-cs"/>
              </a:rPr>
              <a:t>havo-advies</a:t>
            </a:r>
            <a:r>
              <a:rPr lang="nl-NL" sz="1200" kern="1200" dirty="0">
                <a:solidFill>
                  <a:schemeClr val="tx1"/>
                </a:solidFill>
                <a:effectLst/>
                <a:latin typeface="+mn-lt"/>
                <a:ea typeface="+mn-ea"/>
                <a:cs typeface="+mn-cs"/>
              </a:rPr>
              <a:t> kregen van zowel hun leerkracht als vanuit de eindtoets, zit net iets meer dan 10% drie jaar later op het Vwo. </a:t>
            </a:r>
          </a:p>
          <a:p>
            <a:pPr lvl="0"/>
            <a:r>
              <a:rPr lang="nl-NL" sz="1200" kern="1200" dirty="0">
                <a:solidFill>
                  <a:schemeClr val="tx1"/>
                </a:solidFill>
                <a:effectLst/>
                <a:latin typeface="+mn-lt"/>
                <a:ea typeface="+mn-ea"/>
                <a:cs typeface="+mn-cs"/>
              </a:rPr>
              <a:t>Van alle leerlingen met een havo leerkrachtadvies in 2014/2015 en een havo-vwo eindtoetsadvies, zit bijna 20% drie jaar later op het Vwo. </a:t>
            </a:r>
          </a:p>
          <a:p>
            <a:pPr lvl="0"/>
            <a:r>
              <a:rPr lang="nl-NL" sz="1200" kern="1200" dirty="0">
                <a:solidFill>
                  <a:schemeClr val="tx1"/>
                </a:solidFill>
                <a:effectLst/>
                <a:latin typeface="+mn-lt"/>
                <a:ea typeface="+mn-ea"/>
                <a:cs typeface="+mn-cs"/>
              </a:rPr>
              <a:t>Deze verdubbeling laat zien dat in ieder geval </a:t>
            </a:r>
            <a:r>
              <a:rPr lang="nl-NL" sz="1200" b="1" kern="1200" dirty="0">
                <a:solidFill>
                  <a:schemeClr val="tx1"/>
                </a:solidFill>
                <a:effectLst/>
                <a:latin typeface="+mn-lt"/>
                <a:ea typeface="+mn-ea"/>
                <a:cs typeface="+mn-cs"/>
              </a:rPr>
              <a:t>een deel van deze leerlingen baat had gehad bij een havo-vwo </a:t>
            </a:r>
            <a:r>
              <a:rPr lang="nl-NL" sz="1200" kern="1200" dirty="0">
                <a:solidFill>
                  <a:schemeClr val="tx1"/>
                </a:solidFill>
                <a:effectLst/>
                <a:latin typeface="+mn-lt"/>
                <a:ea typeface="+mn-ea"/>
                <a:cs typeface="+mn-cs"/>
              </a:rPr>
              <a:t>in plaats van een </a:t>
            </a:r>
            <a:r>
              <a:rPr lang="nl-NL" sz="1200" b="1" kern="1200" dirty="0">
                <a:solidFill>
                  <a:schemeClr val="tx1"/>
                </a:solidFill>
                <a:effectLst/>
                <a:latin typeface="+mn-lt"/>
                <a:ea typeface="+mn-ea"/>
                <a:cs typeface="+mn-cs"/>
              </a:rPr>
              <a:t>havo leerkrachtadvies</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19</a:t>
            </a:fld>
            <a:endParaRPr lang="nl-NL"/>
          </a:p>
        </p:txBody>
      </p:sp>
    </p:spTree>
    <p:extLst>
      <p:ext uri="{BB962C8B-B14F-4D97-AF65-F5344CB8AC3E}">
        <p14:creationId xmlns:p14="http://schemas.microsoft.com/office/powerpoint/2010/main" val="1987474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Meer weten? </a:t>
            </a:r>
          </a:p>
          <a:p>
            <a:r>
              <a:rPr lang="nl-NL" sz="1200" kern="1200" dirty="0">
                <a:solidFill>
                  <a:schemeClr val="tx1"/>
                </a:solidFill>
                <a:effectLst/>
                <a:latin typeface="+mn-lt"/>
                <a:ea typeface="+mn-ea"/>
                <a:cs typeface="+mn-cs"/>
              </a:rPr>
              <a:t>In deze presentatie heb ik kort wat verteld over mijn promotieonderzoek. Mocht je geïnteresseerd zijn meer te weten te komen, dan is het mogelijk mijn proefschrift in te zien via de website van Cito (of link in beeld laten brengen, of bordje omhoog houden). Ook zijn er wat achtergrondartikelen te lezen in de NRC (krantenartikelen laten zien): </a:t>
            </a:r>
          </a:p>
          <a:p>
            <a:pPr lvl="0"/>
            <a:r>
              <a:rPr lang="nl-NL" sz="1200" kern="1200" dirty="0">
                <a:solidFill>
                  <a:schemeClr val="tx1"/>
                </a:solidFill>
                <a:effectLst/>
                <a:latin typeface="+mn-lt"/>
                <a:ea typeface="+mn-ea"/>
                <a:cs typeface="+mn-cs"/>
              </a:rPr>
              <a:t>De </a:t>
            </a:r>
            <a:r>
              <a:rPr lang="nl-NL" sz="1200" kern="1200" dirty="0" err="1">
                <a:solidFill>
                  <a:schemeClr val="tx1"/>
                </a:solidFill>
                <a:effectLst/>
                <a:latin typeface="+mn-lt"/>
                <a:ea typeface="+mn-ea"/>
                <a:cs typeface="+mn-cs"/>
              </a:rPr>
              <a:t>Sociaal-economische</a:t>
            </a:r>
            <a:r>
              <a:rPr lang="nl-NL" sz="1200" kern="1200" dirty="0">
                <a:solidFill>
                  <a:schemeClr val="tx1"/>
                </a:solidFill>
                <a:effectLst/>
                <a:latin typeface="+mn-lt"/>
                <a:ea typeface="+mn-ea"/>
                <a:cs typeface="+mn-cs"/>
              </a:rPr>
              <a:t> achtergrond van een kind is bepalend bij schooladvies (4 sept. 2020) </a:t>
            </a:r>
          </a:p>
          <a:p>
            <a:pPr lvl="0"/>
            <a:r>
              <a:rPr lang="nl-NL" sz="1200" kern="1200" dirty="0">
                <a:solidFill>
                  <a:schemeClr val="tx1"/>
                </a:solidFill>
                <a:effectLst/>
                <a:latin typeface="+mn-lt"/>
                <a:ea typeface="+mn-ea"/>
                <a:cs typeface="+mn-cs"/>
              </a:rPr>
              <a:t>Combineer Cito-toets met docentadvies in breed advies</a:t>
            </a:r>
          </a:p>
          <a:p>
            <a:pPr lvl="0"/>
            <a:r>
              <a:rPr lang="nl-NL" sz="1200" kern="1200" dirty="0">
                <a:solidFill>
                  <a:schemeClr val="tx1"/>
                </a:solidFill>
                <a:effectLst/>
                <a:latin typeface="+mn-lt"/>
                <a:ea typeface="+mn-ea"/>
                <a:cs typeface="+mn-cs"/>
              </a:rPr>
              <a:t>Niets is superieur bij het schooladvies. De toets niet en de docent niet. </a:t>
            </a:r>
          </a:p>
          <a:p>
            <a:r>
              <a:rPr lang="nl-NL" sz="1200" kern="1200" dirty="0">
                <a:solidFill>
                  <a:schemeClr val="tx1"/>
                </a:solidFill>
                <a:effectLst/>
                <a:latin typeface="+mn-lt"/>
                <a:ea typeface="+mn-ea"/>
                <a:cs typeface="+mn-cs"/>
              </a:rPr>
              <a:t>En is het volgende artikel in tijdschrift ‘de Psycholoog’ vrij toegankelijk: </a:t>
            </a:r>
          </a:p>
          <a:p>
            <a:pPr lvl="0"/>
            <a:r>
              <a:rPr lang="nl-NL" sz="1200" kern="1200" dirty="0">
                <a:solidFill>
                  <a:schemeClr val="tx1"/>
                </a:solidFill>
                <a:effectLst/>
                <a:latin typeface="+mn-lt"/>
                <a:ea typeface="+mn-ea"/>
                <a:cs typeface="+mn-cs"/>
              </a:rPr>
              <a:t>Wie weet het beter, de docent of de centrale eindtoets?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25</a:t>
            </a:fld>
            <a:endParaRPr lang="nl-NL"/>
          </a:p>
        </p:txBody>
      </p:sp>
    </p:spTree>
    <p:extLst>
      <p:ext uri="{BB962C8B-B14F-4D97-AF65-F5344CB8AC3E}">
        <p14:creationId xmlns:p14="http://schemas.microsoft.com/office/powerpoint/2010/main" val="329363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Bedankt voor het luisteren! </a:t>
            </a:r>
          </a:p>
          <a:p>
            <a:endParaRPr lang="nl-NL"/>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26</a:t>
            </a:fld>
            <a:endParaRPr lang="nl-NL"/>
          </a:p>
        </p:txBody>
      </p:sp>
    </p:spTree>
    <p:extLst>
      <p:ext uri="{BB962C8B-B14F-4D97-AF65-F5344CB8AC3E}">
        <p14:creationId xmlns:p14="http://schemas.microsoft.com/office/powerpoint/2010/main" val="329685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In schooljaar 2014/2015 gaat een belangrijke wetswijziging in: niet langer de eindtoets maar het oordeel van de leerkracht wordt </a:t>
            </a:r>
            <a:r>
              <a:rPr lang="nl-NL" sz="1200" b="1" kern="1200" dirty="0">
                <a:solidFill>
                  <a:schemeClr val="tx1"/>
                </a:solidFill>
                <a:effectLst/>
                <a:latin typeface="+mn-lt"/>
                <a:ea typeface="+mn-ea"/>
                <a:cs typeface="+mn-cs"/>
              </a:rPr>
              <a:t>leidend</a:t>
            </a:r>
            <a:r>
              <a:rPr lang="nl-NL" sz="1200" kern="1200" dirty="0">
                <a:solidFill>
                  <a:schemeClr val="tx1"/>
                </a:solidFill>
                <a:effectLst/>
                <a:latin typeface="+mn-lt"/>
                <a:ea typeface="+mn-ea"/>
                <a:cs typeface="+mn-cs"/>
              </a:rPr>
              <a:t> in de overgang van PO naar VO. </a:t>
            </a:r>
          </a:p>
          <a:p>
            <a:pPr lvl="0"/>
            <a:r>
              <a:rPr lang="nl-NL" sz="1200" kern="1200" dirty="0">
                <a:solidFill>
                  <a:schemeClr val="tx1"/>
                </a:solidFill>
                <a:effectLst/>
                <a:latin typeface="+mn-lt"/>
                <a:ea typeface="+mn-ea"/>
                <a:cs typeface="+mn-cs"/>
              </a:rPr>
              <a:t>Een </a:t>
            </a:r>
            <a:r>
              <a:rPr lang="nl-NL" sz="1200" b="1" kern="1200" dirty="0">
                <a:solidFill>
                  <a:schemeClr val="tx1"/>
                </a:solidFill>
                <a:effectLst/>
                <a:latin typeface="+mn-lt"/>
                <a:ea typeface="+mn-ea"/>
                <a:cs typeface="+mn-cs"/>
              </a:rPr>
              <a:t>verhitte discussie </a:t>
            </a:r>
            <a:r>
              <a:rPr lang="nl-NL" sz="1200" kern="1200" dirty="0">
                <a:solidFill>
                  <a:schemeClr val="tx1"/>
                </a:solidFill>
                <a:effectLst/>
                <a:latin typeface="+mn-lt"/>
                <a:ea typeface="+mn-ea"/>
                <a:cs typeface="+mn-cs"/>
              </a:rPr>
              <a:t>volgt. </a:t>
            </a:r>
          </a:p>
          <a:p>
            <a:pPr lvl="0"/>
            <a:r>
              <a:rPr lang="nl-NL" sz="1200" kern="1200" dirty="0">
                <a:solidFill>
                  <a:schemeClr val="tx1"/>
                </a:solidFill>
                <a:effectLst/>
                <a:latin typeface="+mn-lt"/>
                <a:ea typeface="+mn-ea"/>
                <a:cs typeface="+mn-cs"/>
              </a:rPr>
              <a:t>Want is het oordeel van de leerkracht, of accurater gezegd het leerkrachtenteam, wel altijd even objectief? </a:t>
            </a:r>
          </a:p>
          <a:p>
            <a:pPr lvl="0"/>
            <a:r>
              <a:rPr lang="nl-NL" sz="1200" kern="1200" dirty="0">
                <a:solidFill>
                  <a:schemeClr val="tx1"/>
                </a:solidFill>
                <a:effectLst/>
                <a:latin typeface="+mn-lt"/>
                <a:ea typeface="+mn-ea"/>
                <a:cs typeface="+mn-cs"/>
              </a:rPr>
              <a:t>Of is het maar goed dat de eindtoets minder gewicht krijgt, omdat het een ‘momentopname’ is en rijke ouders bovendien hun kinderen naar ‘Cito-training’ kunnen sturen? </a:t>
            </a:r>
          </a:p>
          <a:p>
            <a:pPr lvl="0"/>
            <a:r>
              <a:rPr lang="nl-NL" sz="1200" kern="1200" dirty="0">
                <a:solidFill>
                  <a:schemeClr val="tx1"/>
                </a:solidFill>
                <a:effectLst/>
                <a:latin typeface="+mn-lt"/>
                <a:ea typeface="+mn-ea"/>
                <a:cs typeface="+mn-cs"/>
              </a:rPr>
              <a:t>In mijn proefschrift (proefschrift omhooghouden) heb ik me verdiept in de </a:t>
            </a:r>
            <a:r>
              <a:rPr lang="nl-NL" sz="1200" b="1" kern="1200" dirty="0">
                <a:solidFill>
                  <a:schemeClr val="tx1"/>
                </a:solidFill>
                <a:effectLst/>
                <a:latin typeface="+mn-lt"/>
                <a:ea typeface="+mn-ea"/>
                <a:cs typeface="+mn-cs"/>
              </a:rPr>
              <a:t>vraag wie nu een eerlijker oordeel velt; de eindtoets of de leerkracht.</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Ik deel graag </a:t>
            </a:r>
            <a:r>
              <a:rPr lang="nl-NL" sz="1200" b="1" kern="1200" dirty="0">
                <a:solidFill>
                  <a:schemeClr val="tx1"/>
                </a:solidFill>
                <a:effectLst/>
                <a:latin typeface="+mn-lt"/>
                <a:ea typeface="+mn-ea"/>
                <a:cs typeface="+mn-cs"/>
              </a:rPr>
              <a:t>drie van mijn hoofdbevindingen </a:t>
            </a:r>
            <a:r>
              <a:rPr lang="nl-NL" sz="1200" kern="1200" dirty="0">
                <a:solidFill>
                  <a:schemeClr val="tx1"/>
                </a:solidFill>
                <a:effectLst/>
                <a:latin typeface="+mn-lt"/>
                <a:ea typeface="+mn-ea"/>
                <a:cs typeface="+mn-cs"/>
              </a:rPr>
              <a:t>samen met </a:t>
            </a:r>
            <a:r>
              <a:rPr lang="nl-NL" sz="1200" b="1" kern="1200" dirty="0">
                <a:solidFill>
                  <a:schemeClr val="tx1"/>
                </a:solidFill>
                <a:effectLst/>
                <a:latin typeface="+mn-lt"/>
                <a:ea typeface="+mn-ea"/>
                <a:cs typeface="+mn-cs"/>
              </a:rPr>
              <a:t>allerlei praktische tips </a:t>
            </a:r>
            <a:r>
              <a:rPr lang="nl-NL" sz="1200" kern="1200" dirty="0">
                <a:solidFill>
                  <a:schemeClr val="tx1"/>
                </a:solidFill>
                <a:effectLst/>
                <a:latin typeface="+mn-lt"/>
                <a:ea typeface="+mn-ea"/>
                <a:cs typeface="+mn-cs"/>
              </a:rPr>
              <a:t>die tot een eerlijker advies kunnen leiden. </a:t>
            </a:r>
          </a:p>
          <a:p>
            <a:pPr lvl="0"/>
            <a:r>
              <a:rPr lang="nl-NL" sz="1200" kern="1200" dirty="0">
                <a:solidFill>
                  <a:schemeClr val="tx1"/>
                </a:solidFill>
                <a:effectLst/>
                <a:latin typeface="+mn-lt"/>
                <a:ea typeface="+mn-ea"/>
                <a:cs typeface="+mn-cs"/>
              </a:rPr>
              <a:t>Ook nodig ik luisteraars via de chatfunctie nadrukkelijk uit om goede ideeën en tips te delen.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Merk op dat ik gedurende dit praatje zal spreken over </a:t>
            </a:r>
            <a:r>
              <a:rPr lang="nl-NL" sz="1200" b="1" kern="1200" dirty="0">
                <a:solidFill>
                  <a:schemeClr val="tx1"/>
                </a:solidFill>
                <a:effectLst/>
                <a:latin typeface="+mn-lt"/>
                <a:ea typeface="+mn-ea"/>
                <a:cs typeface="+mn-cs"/>
              </a:rPr>
              <a:t>‘leerkrachtadvies</a:t>
            </a:r>
            <a:r>
              <a:rPr lang="nl-NL" sz="1200" kern="1200" dirty="0">
                <a:solidFill>
                  <a:schemeClr val="tx1"/>
                </a:solidFill>
                <a:effectLst/>
                <a:latin typeface="+mn-lt"/>
                <a:ea typeface="+mn-ea"/>
                <a:cs typeface="+mn-cs"/>
              </a:rPr>
              <a:t>’. Uiteraard betreft dit vaak niet het advies van slechts één leerkracht, maar wordt deze doorgaans door een heel leerkrachtenteam bepaald. </a:t>
            </a:r>
          </a:p>
          <a:p>
            <a:pPr lvl="0"/>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2</a:t>
            </a:fld>
            <a:endParaRPr lang="nl-NL"/>
          </a:p>
        </p:txBody>
      </p:sp>
    </p:spTree>
    <p:extLst>
      <p:ext uri="{BB962C8B-B14F-4D97-AF65-F5344CB8AC3E}">
        <p14:creationId xmlns:p14="http://schemas.microsoft.com/office/powerpoint/2010/main" val="157436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Bevinding 3:</a:t>
            </a:r>
          </a:p>
          <a:p>
            <a:pPr lvl="0"/>
            <a:r>
              <a:rPr lang="nl-NL" sz="1200" kern="1200" dirty="0">
                <a:solidFill>
                  <a:schemeClr val="tx1"/>
                </a:solidFill>
                <a:effectLst/>
                <a:latin typeface="+mn-lt"/>
                <a:ea typeface="+mn-ea"/>
                <a:cs typeface="+mn-cs"/>
              </a:rPr>
              <a:t>Een derde bevinding is dat – </a:t>
            </a:r>
            <a:r>
              <a:rPr lang="nl-NL" sz="1200" b="1" kern="1200" dirty="0">
                <a:solidFill>
                  <a:schemeClr val="tx1"/>
                </a:solidFill>
                <a:effectLst/>
                <a:latin typeface="+mn-lt"/>
                <a:ea typeface="+mn-ea"/>
                <a:cs typeface="+mn-cs"/>
              </a:rPr>
              <a:t>ondanks de complementariteit van eindtoets en leerkracht </a:t>
            </a:r>
            <a:r>
              <a:rPr lang="nl-NL" sz="1200" kern="1200" dirty="0">
                <a:solidFill>
                  <a:schemeClr val="tx1"/>
                </a:solidFill>
                <a:effectLst/>
                <a:latin typeface="+mn-lt"/>
                <a:ea typeface="+mn-ea"/>
                <a:cs typeface="+mn-cs"/>
              </a:rPr>
              <a:t>– het leerkrachtadvies wel gekleurd lijkt te zijn door enkele ‘</a:t>
            </a:r>
            <a:r>
              <a:rPr lang="nl-NL" sz="1200" b="1" kern="1200" dirty="0">
                <a:solidFill>
                  <a:schemeClr val="tx1"/>
                </a:solidFill>
                <a:effectLst/>
                <a:latin typeface="+mn-lt"/>
                <a:ea typeface="+mn-ea"/>
                <a:cs typeface="+mn-cs"/>
              </a:rPr>
              <a:t>ongewenste’ invloeden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Wat voorkomen dient te worden is dat de leerkrachtadviezen voor bepaalde groepen met leerlingen structureel hoger of lager liggen dan voor andere groepen leerlingen. </a:t>
            </a:r>
          </a:p>
          <a:p>
            <a:pPr lvl="0"/>
            <a:r>
              <a:rPr lang="nl-NL" sz="1200" kern="1200" dirty="0">
                <a:solidFill>
                  <a:schemeClr val="tx1"/>
                </a:solidFill>
                <a:effectLst/>
                <a:latin typeface="+mn-lt"/>
                <a:ea typeface="+mn-ea"/>
                <a:cs typeface="+mn-cs"/>
              </a:rPr>
              <a:t>Wat echter blijkt is dat het leerkrachtadvies voor leerlingen met relatief laag opgeleide ouders gemiddeld gezien bijna een kwart lager ligt dan voor leerlingen met relatief hoog opgeleide ouders. </a:t>
            </a:r>
          </a:p>
          <a:p>
            <a:pPr lvl="0"/>
            <a:r>
              <a:rPr lang="nl-NL" sz="1200" kern="1200" dirty="0">
                <a:solidFill>
                  <a:schemeClr val="tx1"/>
                </a:solidFill>
                <a:effectLst/>
                <a:latin typeface="+mn-lt"/>
                <a:ea typeface="+mn-ea"/>
                <a:cs typeface="+mn-cs"/>
              </a:rPr>
              <a:t>Wat ook een punt van aandacht is, is dat er veel verschillen zijn tussen scholen. </a:t>
            </a:r>
          </a:p>
          <a:p>
            <a:pPr lvl="0"/>
            <a:r>
              <a:rPr lang="nl-NL" sz="1200" kern="1200" dirty="0">
                <a:solidFill>
                  <a:schemeClr val="tx1"/>
                </a:solidFill>
                <a:effectLst/>
                <a:latin typeface="+mn-lt"/>
                <a:ea typeface="+mn-ea"/>
                <a:cs typeface="+mn-cs"/>
              </a:rPr>
              <a:t>Het effect van opleidingsniveau van de ouders op het schooladvies varieert bijvoorbeeld sterk tussen scholen. </a:t>
            </a:r>
          </a:p>
          <a:p>
            <a:pPr lvl="0"/>
            <a:r>
              <a:rPr lang="nl-NL" sz="1200" kern="1200" dirty="0">
                <a:solidFill>
                  <a:schemeClr val="tx1"/>
                </a:solidFill>
                <a:effectLst/>
                <a:latin typeface="+mn-lt"/>
                <a:ea typeface="+mn-ea"/>
                <a:cs typeface="+mn-cs"/>
              </a:rPr>
              <a:t>Ook is het zo dat het effect van etniciteit behoorlijk schommelt van school tot school. </a:t>
            </a:r>
          </a:p>
          <a:p>
            <a:pPr lvl="0"/>
            <a:r>
              <a:rPr lang="nl-NL" sz="1200" kern="1200" dirty="0">
                <a:solidFill>
                  <a:schemeClr val="tx1"/>
                </a:solidFill>
                <a:effectLst/>
                <a:latin typeface="+mn-lt"/>
                <a:ea typeface="+mn-ea"/>
                <a:cs typeface="+mn-cs"/>
              </a:rPr>
              <a:t>Zo kan het voorkomen dat het op de ene school voordelig uitpakt om een Turkse of Marokkaanse immigratieachtergrond te hebben, terwijl dit op de andere school onvoordelig uitpakt. </a:t>
            </a:r>
          </a:p>
          <a:p>
            <a:pPr lvl="0"/>
            <a:r>
              <a:rPr lang="nl-NL" sz="1200" kern="1200" dirty="0">
                <a:solidFill>
                  <a:schemeClr val="tx1"/>
                </a:solidFill>
                <a:effectLst/>
                <a:latin typeface="+mn-lt"/>
                <a:ea typeface="+mn-ea"/>
                <a:cs typeface="+mn-cs"/>
              </a:rPr>
              <a:t>Gevaarlijk is dat het gemiddelde effect van etniciteit nagenoeg 0 is. Daardoor wordt al snel de conclusie getrokken dat er geen invloed is van etniciteit op schooladviezen. </a:t>
            </a:r>
          </a:p>
          <a:p>
            <a:pPr lvl="0"/>
            <a:r>
              <a:rPr lang="nl-NL" sz="1200" kern="1200" dirty="0">
                <a:solidFill>
                  <a:schemeClr val="tx1"/>
                </a:solidFill>
                <a:effectLst/>
                <a:latin typeface="+mn-lt"/>
                <a:ea typeface="+mn-ea"/>
                <a:cs typeface="+mn-cs"/>
              </a:rPr>
              <a:t>Maar dat is dus niet waar; het is simpelweg zo dat het </a:t>
            </a:r>
            <a:r>
              <a:rPr lang="nl-NL" sz="1200" b="1" kern="1200" dirty="0">
                <a:solidFill>
                  <a:schemeClr val="tx1"/>
                </a:solidFill>
                <a:effectLst/>
                <a:latin typeface="+mn-lt"/>
                <a:ea typeface="+mn-ea"/>
                <a:cs typeface="+mn-cs"/>
              </a:rPr>
              <a:t>positieve effect op de ene school het negatieve effect op de andere school uitbalanceert</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7</a:t>
            </a:fld>
            <a:endParaRPr lang="nl-NL"/>
          </a:p>
        </p:txBody>
      </p:sp>
    </p:spTree>
    <p:extLst>
      <p:ext uri="{BB962C8B-B14F-4D97-AF65-F5344CB8AC3E}">
        <p14:creationId xmlns:p14="http://schemas.microsoft.com/office/powerpoint/2010/main" val="49750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Bevinding 3:</a:t>
            </a:r>
          </a:p>
          <a:p>
            <a:pPr lvl="0"/>
            <a:r>
              <a:rPr lang="nl-NL" sz="1200" kern="1200" dirty="0">
                <a:solidFill>
                  <a:schemeClr val="tx1"/>
                </a:solidFill>
                <a:effectLst/>
                <a:latin typeface="+mn-lt"/>
                <a:ea typeface="+mn-ea"/>
                <a:cs typeface="+mn-cs"/>
              </a:rPr>
              <a:t>Een derde bevinding is dat – </a:t>
            </a:r>
            <a:r>
              <a:rPr lang="nl-NL" sz="1200" b="1" kern="1200" dirty="0">
                <a:solidFill>
                  <a:schemeClr val="tx1"/>
                </a:solidFill>
                <a:effectLst/>
                <a:latin typeface="+mn-lt"/>
                <a:ea typeface="+mn-ea"/>
                <a:cs typeface="+mn-cs"/>
              </a:rPr>
              <a:t>ondanks de complementariteit van eindtoets en leerkracht </a:t>
            </a:r>
            <a:r>
              <a:rPr lang="nl-NL" sz="1200" kern="1200" dirty="0">
                <a:solidFill>
                  <a:schemeClr val="tx1"/>
                </a:solidFill>
                <a:effectLst/>
                <a:latin typeface="+mn-lt"/>
                <a:ea typeface="+mn-ea"/>
                <a:cs typeface="+mn-cs"/>
              </a:rPr>
              <a:t>– het leerkrachtadvies wel gekleurd lijkt te zijn door enkele ‘</a:t>
            </a:r>
            <a:r>
              <a:rPr lang="nl-NL" sz="1200" b="1" kern="1200" dirty="0">
                <a:solidFill>
                  <a:schemeClr val="tx1"/>
                </a:solidFill>
                <a:effectLst/>
                <a:latin typeface="+mn-lt"/>
                <a:ea typeface="+mn-ea"/>
                <a:cs typeface="+mn-cs"/>
              </a:rPr>
              <a:t>ongewenste’ invloeden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Wat voorkomen dient te worden is dat de leerkrachtadviezen voor bepaalde groepen met leerlingen structureel hoger of lager liggen dan voor andere groepen leerlingen. </a:t>
            </a:r>
          </a:p>
          <a:p>
            <a:pPr lvl="0"/>
            <a:r>
              <a:rPr lang="nl-NL" sz="1200" kern="1200" dirty="0">
                <a:solidFill>
                  <a:schemeClr val="tx1"/>
                </a:solidFill>
                <a:effectLst/>
                <a:latin typeface="+mn-lt"/>
                <a:ea typeface="+mn-ea"/>
                <a:cs typeface="+mn-cs"/>
              </a:rPr>
              <a:t>Wat echter blijkt is dat het leerkrachtadvies voor leerlingen met relatief laag opgeleide ouders gemiddeld gezien bijna een kwart lager ligt dan voor leerlingen met relatief hoog opgeleide ouders. </a:t>
            </a:r>
          </a:p>
          <a:p>
            <a:pPr lvl="0"/>
            <a:r>
              <a:rPr lang="nl-NL" sz="1200" kern="1200" dirty="0">
                <a:solidFill>
                  <a:schemeClr val="tx1"/>
                </a:solidFill>
                <a:effectLst/>
                <a:latin typeface="+mn-lt"/>
                <a:ea typeface="+mn-ea"/>
                <a:cs typeface="+mn-cs"/>
              </a:rPr>
              <a:t>Wat ook een punt van aandacht is, is dat er veel verschillen zijn tussen scholen. </a:t>
            </a:r>
          </a:p>
          <a:p>
            <a:pPr lvl="0"/>
            <a:r>
              <a:rPr lang="nl-NL" sz="1200" kern="1200" dirty="0">
                <a:solidFill>
                  <a:schemeClr val="tx1"/>
                </a:solidFill>
                <a:effectLst/>
                <a:latin typeface="+mn-lt"/>
                <a:ea typeface="+mn-ea"/>
                <a:cs typeface="+mn-cs"/>
              </a:rPr>
              <a:t>Het effect van opleidingsniveau van de ouders op het schooladvies varieert bijvoorbeeld sterk tussen scholen. </a:t>
            </a:r>
          </a:p>
          <a:p>
            <a:pPr lvl="0"/>
            <a:r>
              <a:rPr lang="nl-NL" sz="1200" kern="1200" dirty="0">
                <a:solidFill>
                  <a:schemeClr val="tx1"/>
                </a:solidFill>
                <a:effectLst/>
                <a:latin typeface="+mn-lt"/>
                <a:ea typeface="+mn-ea"/>
                <a:cs typeface="+mn-cs"/>
              </a:rPr>
              <a:t>Ook is het zo dat het effect van etniciteit behoorlijk schommelt van school tot school. </a:t>
            </a:r>
          </a:p>
          <a:p>
            <a:pPr lvl="0"/>
            <a:r>
              <a:rPr lang="nl-NL" sz="1200" kern="1200" dirty="0">
                <a:solidFill>
                  <a:schemeClr val="tx1"/>
                </a:solidFill>
                <a:effectLst/>
                <a:latin typeface="+mn-lt"/>
                <a:ea typeface="+mn-ea"/>
                <a:cs typeface="+mn-cs"/>
              </a:rPr>
              <a:t>Zo kan het voorkomen dat het op de ene school voordelig uitpakt om een Turkse of Marokkaanse immigratieachtergrond te hebben, terwijl dit op de andere school onvoordelig uitpakt. </a:t>
            </a:r>
          </a:p>
          <a:p>
            <a:pPr lvl="0"/>
            <a:r>
              <a:rPr lang="nl-NL" sz="1200" kern="1200" dirty="0">
                <a:solidFill>
                  <a:schemeClr val="tx1"/>
                </a:solidFill>
                <a:effectLst/>
                <a:latin typeface="+mn-lt"/>
                <a:ea typeface="+mn-ea"/>
                <a:cs typeface="+mn-cs"/>
              </a:rPr>
              <a:t>Gevaarlijk is dat het gemiddelde effect van etniciteit nagenoeg 0 is. Daardoor wordt al snel de conclusie getrokken dat er geen invloed is van etniciteit op schooladviezen. </a:t>
            </a:r>
          </a:p>
          <a:p>
            <a:pPr lvl="0"/>
            <a:r>
              <a:rPr lang="nl-NL" sz="1200" kern="1200" dirty="0">
                <a:solidFill>
                  <a:schemeClr val="tx1"/>
                </a:solidFill>
                <a:effectLst/>
                <a:latin typeface="+mn-lt"/>
                <a:ea typeface="+mn-ea"/>
                <a:cs typeface="+mn-cs"/>
              </a:rPr>
              <a:t>Maar dat is dus niet waar; het is simpelweg zo dat het </a:t>
            </a:r>
            <a:r>
              <a:rPr lang="nl-NL" sz="1200" b="1" kern="1200" dirty="0">
                <a:solidFill>
                  <a:schemeClr val="tx1"/>
                </a:solidFill>
                <a:effectLst/>
                <a:latin typeface="+mn-lt"/>
                <a:ea typeface="+mn-ea"/>
                <a:cs typeface="+mn-cs"/>
              </a:rPr>
              <a:t>positieve effect op de ene school het negatieve effect op de andere school uitbalanceert</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8</a:t>
            </a:fld>
            <a:endParaRPr lang="nl-NL"/>
          </a:p>
        </p:txBody>
      </p:sp>
    </p:spTree>
    <p:extLst>
      <p:ext uri="{BB962C8B-B14F-4D97-AF65-F5344CB8AC3E}">
        <p14:creationId xmlns:p14="http://schemas.microsoft.com/office/powerpoint/2010/main" val="391243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Bevinding 3:</a:t>
            </a:r>
          </a:p>
          <a:p>
            <a:pPr lvl="0"/>
            <a:r>
              <a:rPr lang="nl-NL" sz="1200" kern="1200" dirty="0">
                <a:solidFill>
                  <a:schemeClr val="tx1"/>
                </a:solidFill>
                <a:effectLst/>
                <a:latin typeface="+mn-lt"/>
                <a:ea typeface="+mn-ea"/>
                <a:cs typeface="+mn-cs"/>
              </a:rPr>
              <a:t>Een derde bevinding is dat – </a:t>
            </a:r>
            <a:r>
              <a:rPr lang="nl-NL" sz="1200" b="1" kern="1200" dirty="0">
                <a:solidFill>
                  <a:schemeClr val="tx1"/>
                </a:solidFill>
                <a:effectLst/>
                <a:latin typeface="+mn-lt"/>
                <a:ea typeface="+mn-ea"/>
                <a:cs typeface="+mn-cs"/>
              </a:rPr>
              <a:t>ondanks de complementariteit van eindtoets en leerkracht </a:t>
            </a:r>
            <a:r>
              <a:rPr lang="nl-NL" sz="1200" kern="1200" dirty="0">
                <a:solidFill>
                  <a:schemeClr val="tx1"/>
                </a:solidFill>
                <a:effectLst/>
                <a:latin typeface="+mn-lt"/>
                <a:ea typeface="+mn-ea"/>
                <a:cs typeface="+mn-cs"/>
              </a:rPr>
              <a:t>– het leerkrachtadvies wel gekleurd lijkt te zijn door enkele ‘</a:t>
            </a:r>
            <a:r>
              <a:rPr lang="nl-NL" sz="1200" b="1" kern="1200" dirty="0">
                <a:solidFill>
                  <a:schemeClr val="tx1"/>
                </a:solidFill>
                <a:effectLst/>
                <a:latin typeface="+mn-lt"/>
                <a:ea typeface="+mn-ea"/>
                <a:cs typeface="+mn-cs"/>
              </a:rPr>
              <a:t>ongewenste’ invloeden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Wat voorkomen dient te worden is dat de leerkrachtadviezen voor bepaalde groepen met leerlingen structureel hoger of lager liggen dan voor andere groepen leerlingen. </a:t>
            </a:r>
          </a:p>
          <a:p>
            <a:pPr lvl="0"/>
            <a:r>
              <a:rPr lang="nl-NL" sz="1200" kern="1200" dirty="0">
                <a:solidFill>
                  <a:schemeClr val="tx1"/>
                </a:solidFill>
                <a:effectLst/>
                <a:latin typeface="+mn-lt"/>
                <a:ea typeface="+mn-ea"/>
                <a:cs typeface="+mn-cs"/>
              </a:rPr>
              <a:t>Wat echter blijkt is dat het leerkrachtadvies voor leerlingen met relatief laag opgeleide ouders gemiddeld gezien bijna een kwart lager ligt dan voor leerlingen met relatief hoog opgeleide ouders. </a:t>
            </a:r>
          </a:p>
          <a:p>
            <a:pPr lvl="0"/>
            <a:r>
              <a:rPr lang="nl-NL" sz="1200" kern="1200" dirty="0">
                <a:solidFill>
                  <a:schemeClr val="tx1"/>
                </a:solidFill>
                <a:effectLst/>
                <a:latin typeface="+mn-lt"/>
                <a:ea typeface="+mn-ea"/>
                <a:cs typeface="+mn-cs"/>
              </a:rPr>
              <a:t>Wat ook een punt van aandacht is, is dat er veel verschillen zijn tussen scholen. </a:t>
            </a:r>
          </a:p>
          <a:p>
            <a:pPr lvl="0"/>
            <a:r>
              <a:rPr lang="nl-NL" sz="1200" kern="1200" dirty="0">
                <a:solidFill>
                  <a:schemeClr val="tx1"/>
                </a:solidFill>
                <a:effectLst/>
                <a:latin typeface="+mn-lt"/>
                <a:ea typeface="+mn-ea"/>
                <a:cs typeface="+mn-cs"/>
              </a:rPr>
              <a:t>Het effect van opleidingsniveau van de ouders op het schooladvies varieert bijvoorbeeld sterk tussen scholen. </a:t>
            </a:r>
          </a:p>
          <a:p>
            <a:pPr lvl="0"/>
            <a:r>
              <a:rPr lang="nl-NL" sz="1200" kern="1200" dirty="0">
                <a:solidFill>
                  <a:schemeClr val="tx1"/>
                </a:solidFill>
                <a:effectLst/>
                <a:latin typeface="+mn-lt"/>
                <a:ea typeface="+mn-ea"/>
                <a:cs typeface="+mn-cs"/>
              </a:rPr>
              <a:t>Ook is het zo dat het effect van etniciteit behoorlijk schommelt van school tot school. </a:t>
            </a:r>
          </a:p>
          <a:p>
            <a:pPr lvl="0"/>
            <a:r>
              <a:rPr lang="nl-NL" sz="1200" kern="1200" dirty="0">
                <a:solidFill>
                  <a:schemeClr val="tx1"/>
                </a:solidFill>
                <a:effectLst/>
                <a:latin typeface="+mn-lt"/>
                <a:ea typeface="+mn-ea"/>
                <a:cs typeface="+mn-cs"/>
              </a:rPr>
              <a:t>Zo kan het voorkomen dat het op de ene school voordelig uitpakt om een Turkse of Marokkaanse immigratieachtergrond te hebben, terwijl dit op de andere school onvoordelig uitpakt. </a:t>
            </a:r>
          </a:p>
          <a:p>
            <a:pPr lvl="0"/>
            <a:r>
              <a:rPr lang="nl-NL" sz="1200" kern="1200" dirty="0">
                <a:solidFill>
                  <a:schemeClr val="tx1"/>
                </a:solidFill>
                <a:effectLst/>
                <a:latin typeface="+mn-lt"/>
                <a:ea typeface="+mn-ea"/>
                <a:cs typeface="+mn-cs"/>
              </a:rPr>
              <a:t>Gevaarlijk is dat het gemiddelde effect van etniciteit nagenoeg 0 is. Daardoor wordt al snel de conclusie getrokken dat er geen invloed is van etniciteit op schooladviezen. </a:t>
            </a:r>
          </a:p>
          <a:p>
            <a:pPr lvl="0"/>
            <a:r>
              <a:rPr lang="nl-NL" sz="1200" kern="1200" dirty="0">
                <a:solidFill>
                  <a:schemeClr val="tx1"/>
                </a:solidFill>
                <a:effectLst/>
                <a:latin typeface="+mn-lt"/>
                <a:ea typeface="+mn-ea"/>
                <a:cs typeface="+mn-cs"/>
              </a:rPr>
              <a:t>Maar dat is dus niet waar; het is simpelweg zo dat het </a:t>
            </a:r>
            <a:r>
              <a:rPr lang="nl-NL" sz="1200" b="1" kern="1200" dirty="0">
                <a:solidFill>
                  <a:schemeClr val="tx1"/>
                </a:solidFill>
                <a:effectLst/>
                <a:latin typeface="+mn-lt"/>
                <a:ea typeface="+mn-ea"/>
                <a:cs typeface="+mn-cs"/>
              </a:rPr>
              <a:t>positieve effect op de ene school het negatieve effect op de andere school uitbalanceert</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9</a:t>
            </a:fld>
            <a:endParaRPr lang="nl-NL"/>
          </a:p>
        </p:txBody>
      </p:sp>
    </p:spTree>
    <p:extLst>
      <p:ext uri="{BB962C8B-B14F-4D97-AF65-F5344CB8AC3E}">
        <p14:creationId xmlns:p14="http://schemas.microsoft.com/office/powerpoint/2010/main" val="198299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Bevinding 3:</a:t>
            </a:r>
          </a:p>
          <a:p>
            <a:pPr lvl="0"/>
            <a:r>
              <a:rPr lang="nl-NL" sz="1200" kern="1200" dirty="0">
                <a:solidFill>
                  <a:schemeClr val="tx1"/>
                </a:solidFill>
                <a:effectLst/>
                <a:latin typeface="+mn-lt"/>
                <a:ea typeface="+mn-ea"/>
                <a:cs typeface="+mn-cs"/>
              </a:rPr>
              <a:t>Een derde bevinding is dat – </a:t>
            </a:r>
            <a:r>
              <a:rPr lang="nl-NL" sz="1200" b="1" kern="1200" dirty="0">
                <a:solidFill>
                  <a:schemeClr val="tx1"/>
                </a:solidFill>
                <a:effectLst/>
                <a:latin typeface="+mn-lt"/>
                <a:ea typeface="+mn-ea"/>
                <a:cs typeface="+mn-cs"/>
              </a:rPr>
              <a:t>ondanks de complementariteit van eindtoets en leerkracht </a:t>
            </a:r>
            <a:r>
              <a:rPr lang="nl-NL" sz="1200" kern="1200" dirty="0">
                <a:solidFill>
                  <a:schemeClr val="tx1"/>
                </a:solidFill>
                <a:effectLst/>
                <a:latin typeface="+mn-lt"/>
                <a:ea typeface="+mn-ea"/>
                <a:cs typeface="+mn-cs"/>
              </a:rPr>
              <a:t>– het leerkrachtadvies wel gekleurd lijkt te zijn door enkele ‘</a:t>
            </a:r>
            <a:r>
              <a:rPr lang="nl-NL" sz="1200" b="1" kern="1200" dirty="0">
                <a:solidFill>
                  <a:schemeClr val="tx1"/>
                </a:solidFill>
                <a:effectLst/>
                <a:latin typeface="+mn-lt"/>
                <a:ea typeface="+mn-ea"/>
                <a:cs typeface="+mn-cs"/>
              </a:rPr>
              <a:t>ongewenste’ invloeden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Wat voorkomen dient te worden is dat de leerkrachtadviezen voor bepaalde groepen met leerlingen structureel hoger of lager liggen dan voor andere groepen leerlingen. </a:t>
            </a:r>
          </a:p>
          <a:p>
            <a:pPr lvl="0"/>
            <a:r>
              <a:rPr lang="nl-NL" sz="1200" kern="1200" dirty="0">
                <a:solidFill>
                  <a:schemeClr val="tx1"/>
                </a:solidFill>
                <a:effectLst/>
                <a:latin typeface="+mn-lt"/>
                <a:ea typeface="+mn-ea"/>
                <a:cs typeface="+mn-cs"/>
              </a:rPr>
              <a:t>Wat echter blijkt is dat het leerkrachtadvies voor leerlingen met relatief laag opgeleide ouders gemiddeld gezien bijna een kwart lager ligt dan voor leerlingen met relatief hoog opgeleide ouders. </a:t>
            </a:r>
          </a:p>
          <a:p>
            <a:pPr lvl="0"/>
            <a:r>
              <a:rPr lang="nl-NL" sz="1200" kern="1200" dirty="0">
                <a:solidFill>
                  <a:schemeClr val="tx1"/>
                </a:solidFill>
                <a:effectLst/>
                <a:latin typeface="+mn-lt"/>
                <a:ea typeface="+mn-ea"/>
                <a:cs typeface="+mn-cs"/>
              </a:rPr>
              <a:t>Wat ook een punt van aandacht is, is dat er veel verschillen zijn tussen scholen. </a:t>
            </a:r>
          </a:p>
          <a:p>
            <a:pPr lvl="0"/>
            <a:r>
              <a:rPr lang="nl-NL" sz="1200" kern="1200" dirty="0">
                <a:solidFill>
                  <a:schemeClr val="tx1"/>
                </a:solidFill>
                <a:effectLst/>
                <a:latin typeface="+mn-lt"/>
                <a:ea typeface="+mn-ea"/>
                <a:cs typeface="+mn-cs"/>
              </a:rPr>
              <a:t>Het effect van opleidingsniveau van de ouders op het schooladvies varieert bijvoorbeeld sterk tussen scholen. </a:t>
            </a:r>
          </a:p>
          <a:p>
            <a:pPr lvl="0"/>
            <a:r>
              <a:rPr lang="nl-NL" sz="1200" kern="1200" dirty="0">
                <a:solidFill>
                  <a:schemeClr val="tx1"/>
                </a:solidFill>
                <a:effectLst/>
                <a:latin typeface="+mn-lt"/>
                <a:ea typeface="+mn-ea"/>
                <a:cs typeface="+mn-cs"/>
              </a:rPr>
              <a:t>Ook is het zo dat het effect van etniciteit behoorlijk schommelt van school tot school. </a:t>
            </a:r>
          </a:p>
          <a:p>
            <a:pPr lvl="0"/>
            <a:r>
              <a:rPr lang="nl-NL" sz="1200" kern="1200" dirty="0">
                <a:solidFill>
                  <a:schemeClr val="tx1"/>
                </a:solidFill>
                <a:effectLst/>
                <a:latin typeface="+mn-lt"/>
                <a:ea typeface="+mn-ea"/>
                <a:cs typeface="+mn-cs"/>
              </a:rPr>
              <a:t>Zo kan het voorkomen dat het op de ene school voordelig uitpakt om een Turkse of Marokkaanse immigratieachtergrond te hebben, terwijl dit op de andere school onvoordelig uitpakt. </a:t>
            </a:r>
          </a:p>
          <a:p>
            <a:pPr lvl="0"/>
            <a:r>
              <a:rPr lang="nl-NL" sz="1200" kern="1200" dirty="0">
                <a:solidFill>
                  <a:schemeClr val="tx1"/>
                </a:solidFill>
                <a:effectLst/>
                <a:latin typeface="+mn-lt"/>
                <a:ea typeface="+mn-ea"/>
                <a:cs typeface="+mn-cs"/>
              </a:rPr>
              <a:t>Gevaarlijk is dat het gemiddelde effect van etniciteit nagenoeg 0 is. Daardoor wordt al snel de conclusie getrokken dat er geen invloed is van etniciteit op schooladviezen. </a:t>
            </a:r>
          </a:p>
          <a:p>
            <a:pPr lvl="0"/>
            <a:r>
              <a:rPr lang="nl-NL" sz="1200" kern="1200" dirty="0">
                <a:solidFill>
                  <a:schemeClr val="tx1"/>
                </a:solidFill>
                <a:effectLst/>
                <a:latin typeface="+mn-lt"/>
                <a:ea typeface="+mn-ea"/>
                <a:cs typeface="+mn-cs"/>
              </a:rPr>
              <a:t>Maar dat is dus niet waar; het is simpelweg zo dat het </a:t>
            </a:r>
            <a:r>
              <a:rPr lang="nl-NL" sz="1200" b="1" kern="1200" dirty="0">
                <a:solidFill>
                  <a:schemeClr val="tx1"/>
                </a:solidFill>
                <a:effectLst/>
                <a:latin typeface="+mn-lt"/>
                <a:ea typeface="+mn-ea"/>
                <a:cs typeface="+mn-cs"/>
              </a:rPr>
              <a:t>positieve effect op de ene school het negatieve effect op de andere school uitbalanceert</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10</a:t>
            </a:fld>
            <a:endParaRPr lang="nl-NL"/>
          </a:p>
        </p:txBody>
      </p:sp>
    </p:spTree>
    <p:extLst>
      <p:ext uri="{BB962C8B-B14F-4D97-AF65-F5344CB8AC3E}">
        <p14:creationId xmlns:p14="http://schemas.microsoft.com/office/powerpoint/2010/main" val="217536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Bevinding 3:</a:t>
            </a:r>
          </a:p>
          <a:p>
            <a:pPr lvl="0"/>
            <a:r>
              <a:rPr lang="nl-NL" sz="1200" kern="1200" dirty="0">
                <a:solidFill>
                  <a:schemeClr val="tx1"/>
                </a:solidFill>
                <a:effectLst/>
                <a:latin typeface="+mn-lt"/>
                <a:ea typeface="+mn-ea"/>
                <a:cs typeface="+mn-cs"/>
              </a:rPr>
              <a:t>Een derde bevinding is dat – </a:t>
            </a:r>
            <a:r>
              <a:rPr lang="nl-NL" sz="1200" b="1" kern="1200" dirty="0">
                <a:solidFill>
                  <a:schemeClr val="tx1"/>
                </a:solidFill>
                <a:effectLst/>
                <a:latin typeface="+mn-lt"/>
                <a:ea typeface="+mn-ea"/>
                <a:cs typeface="+mn-cs"/>
              </a:rPr>
              <a:t>ondanks de complementariteit van eindtoets en leerkracht </a:t>
            </a:r>
            <a:r>
              <a:rPr lang="nl-NL" sz="1200" kern="1200" dirty="0">
                <a:solidFill>
                  <a:schemeClr val="tx1"/>
                </a:solidFill>
                <a:effectLst/>
                <a:latin typeface="+mn-lt"/>
                <a:ea typeface="+mn-ea"/>
                <a:cs typeface="+mn-cs"/>
              </a:rPr>
              <a:t>– het leerkrachtadvies wel gekleurd lijkt te zijn door enkele ‘</a:t>
            </a:r>
            <a:r>
              <a:rPr lang="nl-NL" sz="1200" b="1" kern="1200" dirty="0">
                <a:solidFill>
                  <a:schemeClr val="tx1"/>
                </a:solidFill>
                <a:effectLst/>
                <a:latin typeface="+mn-lt"/>
                <a:ea typeface="+mn-ea"/>
                <a:cs typeface="+mn-cs"/>
              </a:rPr>
              <a:t>ongewenste’ invloeden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Wat voorkomen dient te worden is dat de leerkrachtadviezen voor bepaalde groepen met leerlingen structureel hoger of lager liggen dan voor andere groepen leerlingen. </a:t>
            </a:r>
          </a:p>
          <a:p>
            <a:pPr lvl="0"/>
            <a:r>
              <a:rPr lang="nl-NL" sz="1200" kern="1200" dirty="0">
                <a:solidFill>
                  <a:schemeClr val="tx1"/>
                </a:solidFill>
                <a:effectLst/>
                <a:latin typeface="+mn-lt"/>
                <a:ea typeface="+mn-ea"/>
                <a:cs typeface="+mn-cs"/>
              </a:rPr>
              <a:t>Wat echter blijkt is dat het leerkrachtadvies voor leerlingen met relatief laag opgeleide ouders gemiddeld gezien bijna een kwart lager ligt dan voor leerlingen met relatief hoog opgeleide ouders. </a:t>
            </a:r>
          </a:p>
          <a:p>
            <a:pPr lvl="0"/>
            <a:r>
              <a:rPr lang="nl-NL" sz="1200" kern="1200" dirty="0">
                <a:solidFill>
                  <a:schemeClr val="tx1"/>
                </a:solidFill>
                <a:effectLst/>
                <a:latin typeface="+mn-lt"/>
                <a:ea typeface="+mn-ea"/>
                <a:cs typeface="+mn-cs"/>
              </a:rPr>
              <a:t>Wat ook een punt van aandacht is, is dat er veel verschillen zijn tussen scholen. </a:t>
            </a:r>
          </a:p>
          <a:p>
            <a:pPr lvl="0"/>
            <a:r>
              <a:rPr lang="nl-NL" sz="1200" kern="1200" dirty="0">
                <a:solidFill>
                  <a:schemeClr val="tx1"/>
                </a:solidFill>
                <a:effectLst/>
                <a:latin typeface="+mn-lt"/>
                <a:ea typeface="+mn-ea"/>
                <a:cs typeface="+mn-cs"/>
              </a:rPr>
              <a:t>Het effect van opleidingsniveau van de ouders op het schooladvies varieert bijvoorbeeld sterk tussen scholen. </a:t>
            </a:r>
          </a:p>
          <a:p>
            <a:pPr lvl="0"/>
            <a:r>
              <a:rPr lang="nl-NL" sz="1200" kern="1200" dirty="0">
                <a:solidFill>
                  <a:schemeClr val="tx1"/>
                </a:solidFill>
                <a:effectLst/>
                <a:latin typeface="+mn-lt"/>
                <a:ea typeface="+mn-ea"/>
                <a:cs typeface="+mn-cs"/>
              </a:rPr>
              <a:t>Ook is het zo dat het effect van etniciteit behoorlijk schommelt van school tot school. </a:t>
            </a:r>
          </a:p>
          <a:p>
            <a:pPr lvl="0"/>
            <a:r>
              <a:rPr lang="nl-NL" sz="1200" kern="1200" dirty="0">
                <a:solidFill>
                  <a:schemeClr val="tx1"/>
                </a:solidFill>
                <a:effectLst/>
                <a:latin typeface="+mn-lt"/>
                <a:ea typeface="+mn-ea"/>
                <a:cs typeface="+mn-cs"/>
              </a:rPr>
              <a:t>Zo kan het voorkomen dat het op de ene school voordelig uitpakt om een Turkse of Marokkaanse immigratieachtergrond te hebben, terwijl dit op de andere school onvoordelig uitpakt. </a:t>
            </a:r>
          </a:p>
          <a:p>
            <a:pPr lvl="0"/>
            <a:r>
              <a:rPr lang="nl-NL" sz="1200" kern="1200" dirty="0">
                <a:solidFill>
                  <a:schemeClr val="tx1"/>
                </a:solidFill>
                <a:effectLst/>
                <a:latin typeface="+mn-lt"/>
                <a:ea typeface="+mn-ea"/>
                <a:cs typeface="+mn-cs"/>
              </a:rPr>
              <a:t>Gevaarlijk is dat het gemiddelde effect van etniciteit nagenoeg 0 is. Daardoor wordt al snel de conclusie getrokken dat er geen invloed is van etniciteit op schooladviezen. </a:t>
            </a:r>
          </a:p>
          <a:p>
            <a:pPr lvl="0"/>
            <a:r>
              <a:rPr lang="nl-NL" sz="1200" kern="1200" dirty="0">
                <a:solidFill>
                  <a:schemeClr val="tx1"/>
                </a:solidFill>
                <a:effectLst/>
                <a:latin typeface="+mn-lt"/>
                <a:ea typeface="+mn-ea"/>
                <a:cs typeface="+mn-cs"/>
              </a:rPr>
              <a:t>Maar dat is dus niet waar; het is simpelweg zo dat het </a:t>
            </a:r>
            <a:r>
              <a:rPr lang="nl-NL" sz="1200" b="1" kern="1200" dirty="0">
                <a:solidFill>
                  <a:schemeClr val="tx1"/>
                </a:solidFill>
                <a:effectLst/>
                <a:latin typeface="+mn-lt"/>
                <a:ea typeface="+mn-ea"/>
                <a:cs typeface="+mn-cs"/>
              </a:rPr>
              <a:t>positieve effect op de ene school het negatieve effect op de andere school uitbalanceert</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11</a:t>
            </a:fld>
            <a:endParaRPr lang="nl-NL"/>
          </a:p>
        </p:txBody>
      </p:sp>
    </p:spTree>
    <p:extLst>
      <p:ext uri="{BB962C8B-B14F-4D97-AF65-F5344CB8AC3E}">
        <p14:creationId xmlns:p14="http://schemas.microsoft.com/office/powerpoint/2010/main" val="40610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Deze </a:t>
            </a:r>
            <a:r>
              <a:rPr lang="nl-NL" sz="1200" b="1" kern="1200" dirty="0">
                <a:solidFill>
                  <a:schemeClr val="tx1"/>
                </a:solidFill>
                <a:effectLst/>
                <a:latin typeface="+mn-lt"/>
                <a:ea typeface="+mn-ea"/>
                <a:cs typeface="+mn-cs"/>
              </a:rPr>
              <a:t>complementariteit wordt duidelijk </a:t>
            </a:r>
            <a:r>
              <a:rPr lang="nl-NL" sz="1200" kern="1200" dirty="0">
                <a:solidFill>
                  <a:schemeClr val="tx1"/>
                </a:solidFill>
                <a:effectLst/>
                <a:latin typeface="+mn-lt"/>
                <a:ea typeface="+mn-ea"/>
                <a:cs typeface="+mn-cs"/>
              </a:rPr>
              <a:t>wanneer we kijken naar de uiteindelijke </a:t>
            </a:r>
            <a:r>
              <a:rPr lang="nl-NL" sz="1200" b="1" kern="1200" dirty="0">
                <a:solidFill>
                  <a:schemeClr val="tx1"/>
                </a:solidFill>
                <a:effectLst/>
                <a:latin typeface="+mn-lt"/>
                <a:ea typeface="+mn-ea"/>
                <a:cs typeface="+mn-cs"/>
              </a:rPr>
              <a:t>plaatsingen van leerlingen in het derde leerjaar van het VO</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In de eerste 3 jaren van het VO heeft een leerling – theoretisch gezien – de kans om nog van onderwijsniveau te veranderen. </a:t>
            </a:r>
          </a:p>
          <a:p>
            <a:pPr lvl="0"/>
            <a:r>
              <a:rPr lang="nl-NL" sz="1200" kern="1200" dirty="0">
                <a:solidFill>
                  <a:schemeClr val="tx1"/>
                </a:solidFill>
                <a:effectLst/>
                <a:latin typeface="+mn-lt"/>
                <a:ea typeface="+mn-ea"/>
                <a:cs typeface="+mn-cs"/>
              </a:rPr>
              <a:t>De plaatsing in het derde leerjaar </a:t>
            </a:r>
            <a:r>
              <a:rPr lang="nl-NL" sz="1200" b="1" kern="1200" dirty="0">
                <a:solidFill>
                  <a:schemeClr val="tx1"/>
                </a:solidFill>
                <a:effectLst/>
                <a:latin typeface="+mn-lt"/>
                <a:ea typeface="+mn-ea"/>
                <a:cs typeface="+mn-cs"/>
              </a:rPr>
              <a:t>vertelt ons daarom iets over het niveau wat eigenlijk bij de leerling paste</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Zijn er relatief veel leerlingen die opstromen, dan lagen de oorspronkelijke adviezen mogelijk te laag. </a:t>
            </a:r>
          </a:p>
          <a:p>
            <a:pPr lvl="0"/>
            <a:r>
              <a:rPr lang="nl-NL" sz="1200" kern="1200" dirty="0">
                <a:solidFill>
                  <a:schemeClr val="tx1"/>
                </a:solidFill>
                <a:effectLst/>
                <a:latin typeface="+mn-lt"/>
                <a:ea typeface="+mn-ea"/>
                <a:cs typeface="+mn-cs"/>
              </a:rPr>
              <a:t>Aan de andere kant: zijn er relatief veel leerlingen die afstromen, dan lagen de oorspronkelijke adviezen mogelijk te hoog. </a:t>
            </a:r>
          </a:p>
          <a:p>
            <a:pPr lvl="0"/>
            <a:r>
              <a:rPr lang="nl-NL" sz="1200" kern="1200" dirty="0">
                <a:solidFill>
                  <a:schemeClr val="tx1"/>
                </a:solidFill>
                <a:effectLst/>
                <a:latin typeface="+mn-lt"/>
                <a:ea typeface="+mn-ea"/>
                <a:cs typeface="+mn-cs"/>
              </a:rPr>
              <a:t>In de volgende afbeelding is te zien in hoeverre de oorspronkelijke adviezen van de leerkracht en de eindtoets overeenkwamen met de plaatsing in het VO 3 jaar later.</a:t>
            </a:r>
          </a:p>
          <a:p>
            <a:pPr lvl="0"/>
            <a:r>
              <a:rPr lang="nl-NL" sz="1200" kern="1200" dirty="0">
                <a:solidFill>
                  <a:schemeClr val="tx1"/>
                </a:solidFill>
                <a:effectLst/>
                <a:latin typeface="+mn-lt"/>
                <a:ea typeface="+mn-ea"/>
                <a:cs typeface="+mn-cs"/>
              </a:rPr>
              <a:t>Er is een aparte cirkeldiagram te zien voor de leerlingen geplaatst op het Vmbo, op de havo en het vwo. </a:t>
            </a:r>
          </a:p>
          <a:p>
            <a:pPr lvl="0"/>
            <a:r>
              <a:rPr lang="nl-NL" sz="1200" kern="1200" dirty="0">
                <a:solidFill>
                  <a:schemeClr val="tx1"/>
                </a:solidFill>
                <a:effectLst/>
                <a:latin typeface="+mn-lt"/>
                <a:ea typeface="+mn-ea"/>
                <a:cs typeface="+mn-cs"/>
              </a:rPr>
              <a:t>Belangrijk om hierbij te vermelden: deze afbeelding is gemaakt </a:t>
            </a:r>
            <a:r>
              <a:rPr lang="nl-NL" sz="1200" b="1" kern="1200" dirty="0">
                <a:solidFill>
                  <a:schemeClr val="tx1"/>
                </a:solidFill>
                <a:effectLst/>
                <a:latin typeface="+mn-lt"/>
                <a:ea typeface="+mn-ea"/>
                <a:cs typeface="+mn-cs"/>
              </a:rPr>
              <a:t>op basis van de adviezen uit schooljaar 2014/2015 </a:t>
            </a:r>
            <a:r>
              <a:rPr lang="nl-NL" sz="1200" kern="1200" dirty="0">
                <a:solidFill>
                  <a:schemeClr val="tx1"/>
                </a:solidFill>
                <a:effectLst/>
                <a:latin typeface="+mn-lt"/>
                <a:ea typeface="+mn-ea"/>
                <a:cs typeface="+mn-cs"/>
              </a:rPr>
              <a:t>en enkel de </a:t>
            </a:r>
            <a:r>
              <a:rPr lang="nl-NL" sz="1200" b="1" kern="1200" dirty="0">
                <a:solidFill>
                  <a:schemeClr val="tx1"/>
                </a:solidFill>
                <a:effectLst/>
                <a:latin typeface="+mn-lt"/>
                <a:ea typeface="+mn-ea"/>
                <a:cs typeface="+mn-cs"/>
              </a:rPr>
              <a:t>centrale eindtoets </a:t>
            </a:r>
            <a:r>
              <a:rPr lang="nl-NL" sz="1200" kern="1200" dirty="0">
                <a:solidFill>
                  <a:schemeClr val="tx1"/>
                </a:solidFill>
                <a:effectLst/>
                <a:latin typeface="+mn-lt"/>
                <a:ea typeface="+mn-ea"/>
                <a:cs typeface="+mn-cs"/>
              </a:rPr>
              <a:t>– ontwikkeld door Cito – is meegenomen.  </a:t>
            </a:r>
          </a:p>
          <a:p>
            <a:pPr lvl="0"/>
            <a:r>
              <a:rPr lang="nl-NL" sz="1200" b="1" kern="1200" dirty="0">
                <a:solidFill>
                  <a:schemeClr val="tx1"/>
                </a:solidFill>
                <a:effectLst/>
                <a:latin typeface="+mn-lt"/>
                <a:ea typeface="+mn-ea"/>
                <a:cs typeface="+mn-cs"/>
              </a:rPr>
              <a:t>Drie conclusies </a:t>
            </a:r>
            <a:r>
              <a:rPr lang="nl-NL" sz="1200" kern="1200" dirty="0">
                <a:solidFill>
                  <a:schemeClr val="tx1"/>
                </a:solidFill>
                <a:effectLst/>
                <a:latin typeface="+mn-lt"/>
                <a:ea typeface="+mn-ea"/>
                <a:cs typeface="+mn-cs"/>
              </a:rPr>
              <a:t>kunnen getrokken worden uit de getoonde afbeelding:</a:t>
            </a:r>
          </a:p>
          <a:p>
            <a:pPr lvl="0"/>
            <a:r>
              <a:rPr lang="nl-NL" sz="1200" kern="1200" dirty="0">
                <a:solidFill>
                  <a:schemeClr val="tx1"/>
                </a:solidFill>
                <a:effectLst/>
                <a:latin typeface="+mn-lt"/>
                <a:ea typeface="+mn-ea"/>
                <a:cs typeface="+mn-cs"/>
              </a:rPr>
              <a:t>In zo’n </a:t>
            </a:r>
            <a:r>
              <a:rPr lang="nl-NL" sz="1200" b="1" kern="1200" dirty="0">
                <a:solidFill>
                  <a:schemeClr val="tx1"/>
                </a:solidFill>
                <a:effectLst/>
                <a:latin typeface="+mn-lt"/>
                <a:ea typeface="+mn-ea"/>
                <a:cs typeface="+mn-cs"/>
              </a:rPr>
              <a:t>75%</a:t>
            </a:r>
            <a:r>
              <a:rPr lang="nl-NL" sz="1200" kern="1200" dirty="0">
                <a:solidFill>
                  <a:schemeClr val="tx1"/>
                </a:solidFill>
                <a:effectLst/>
                <a:latin typeface="+mn-lt"/>
                <a:ea typeface="+mn-ea"/>
                <a:cs typeface="+mn-cs"/>
              </a:rPr>
              <a:t> van de gevallen komt de plaatsing in 3VO overeen met zowel het oorspronkelijke leerkrachtadvies als het advies van de eindtoets. Dit is het groene gedeelte van de cirkeldiagrammen. </a:t>
            </a:r>
          </a:p>
          <a:p>
            <a:pPr lvl="0"/>
            <a:r>
              <a:rPr lang="nl-NL" sz="1200" kern="1200" dirty="0">
                <a:solidFill>
                  <a:schemeClr val="tx1"/>
                </a:solidFill>
                <a:effectLst/>
                <a:latin typeface="+mn-lt"/>
                <a:ea typeface="+mn-ea"/>
                <a:cs typeface="+mn-cs"/>
              </a:rPr>
              <a:t>Als leerkrachtadvies en het advies van de eindtoets oorspronkelijk </a:t>
            </a:r>
            <a:r>
              <a:rPr lang="nl-NL" sz="1200" b="1" kern="1200" dirty="0">
                <a:solidFill>
                  <a:schemeClr val="tx1"/>
                </a:solidFill>
                <a:effectLst/>
                <a:latin typeface="+mn-lt"/>
                <a:ea typeface="+mn-ea"/>
                <a:cs typeface="+mn-cs"/>
              </a:rPr>
              <a:t>‘botsten’, </a:t>
            </a:r>
            <a:r>
              <a:rPr lang="nl-NL" sz="1200" kern="1200" dirty="0">
                <a:solidFill>
                  <a:schemeClr val="tx1"/>
                </a:solidFill>
                <a:effectLst/>
                <a:latin typeface="+mn-lt"/>
                <a:ea typeface="+mn-ea"/>
                <a:cs typeface="+mn-cs"/>
              </a:rPr>
              <a:t>dan komen plaatsingen op het Vmbo en de Havo vaker overeen met het leerkrachtadvies (donkeroranje kleur) </a:t>
            </a:r>
          </a:p>
          <a:p>
            <a:pPr lvl="0"/>
            <a:r>
              <a:rPr lang="nl-NL" sz="1200" kern="1200" dirty="0">
                <a:solidFill>
                  <a:schemeClr val="tx1"/>
                </a:solidFill>
                <a:effectLst/>
                <a:latin typeface="+mn-lt"/>
                <a:ea typeface="+mn-ea"/>
                <a:cs typeface="+mn-cs"/>
              </a:rPr>
              <a:t>Terwijl bij een dergelijke oorspronkelijke ‘botsing’ plaatsingen op het Vwo vaker overeenkomen met het eindtoetsadvies (lichtoranje kleur). </a:t>
            </a:r>
          </a:p>
          <a:p>
            <a:pPr lvl="0"/>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Met andere woorden: het is </a:t>
            </a:r>
            <a:r>
              <a:rPr lang="nl-NL" sz="1200" b="1" kern="1200" dirty="0">
                <a:solidFill>
                  <a:schemeClr val="tx1"/>
                </a:solidFill>
                <a:effectLst/>
                <a:latin typeface="+mn-lt"/>
                <a:ea typeface="+mn-ea"/>
                <a:cs typeface="+mn-cs"/>
              </a:rPr>
              <a:t>niet zo </a:t>
            </a:r>
            <a:r>
              <a:rPr lang="nl-NL" sz="1200" kern="1200" dirty="0">
                <a:solidFill>
                  <a:schemeClr val="tx1"/>
                </a:solidFill>
                <a:effectLst/>
                <a:latin typeface="+mn-lt"/>
                <a:ea typeface="+mn-ea"/>
                <a:cs typeface="+mn-cs"/>
              </a:rPr>
              <a:t>dat het leerkrachtadvies </a:t>
            </a:r>
            <a:r>
              <a:rPr lang="nl-NL" sz="1200" b="1" kern="1200" dirty="0">
                <a:solidFill>
                  <a:schemeClr val="tx1"/>
                </a:solidFill>
                <a:effectLst/>
                <a:latin typeface="+mn-lt"/>
                <a:ea typeface="+mn-ea"/>
                <a:cs typeface="+mn-cs"/>
              </a:rPr>
              <a:t>altijd beter </a:t>
            </a:r>
            <a:r>
              <a:rPr lang="nl-NL" sz="1200" kern="1200" dirty="0">
                <a:solidFill>
                  <a:schemeClr val="tx1"/>
                </a:solidFill>
                <a:effectLst/>
                <a:latin typeface="+mn-lt"/>
                <a:ea typeface="+mn-ea"/>
                <a:cs typeface="+mn-cs"/>
              </a:rPr>
              <a:t>is dan het eindtoetsadvies en </a:t>
            </a:r>
            <a:r>
              <a:rPr lang="nl-NL" sz="1200" kern="1200" dirty="0" err="1">
                <a:solidFill>
                  <a:schemeClr val="tx1"/>
                </a:solidFill>
                <a:effectLst/>
                <a:latin typeface="+mn-lt"/>
                <a:ea typeface="+mn-ea"/>
                <a:cs typeface="+mn-cs"/>
              </a:rPr>
              <a:t>vice</a:t>
            </a:r>
            <a:r>
              <a:rPr lang="nl-NL" sz="1200" kern="1200" dirty="0">
                <a:solidFill>
                  <a:schemeClr val="tx1"/>
                </a:solidFill>
                <a:effectLst/>
                <a:latin typeface="+mn-lt"/>
                <a:ea typeface="+mn-ea"/>
                <a:cs typeface="+mn-cs"/>
              </a:rPr>
              <a:t> versa; </a:t>
            </a:r>
            <a:r>
              <a:rPr lang="nl-NL" sz="1200" b="1" kern="1200" dirty="0">
                <a:solidFill>
                  <a:schemeClr val="tx1"/>
                </a:solidFill>
                <a:effectLst/>
                <a:latin typeface="+mn-lt"/>
                <a:ea typeface="+mn-ea"/>
                <a:cs typeface="+mn-cs"/>
              </a:rPr>
              <a:t>we hebben zowel de leerkracht als de eindtoets nodig</a:t>
            </a:r>
            <a:r>
              <a:rPr lang="nl-NL" sz="1200" kern="1200" dirty="0">
                <a:solidFill>
                  <a:schemeClr val="tx1"/>
                </a:solidFill>
                <a:effectLst/>
                <a:latin typeface="+mn-lt"/>
                <a:ea typeface="+mn-ea"/>
                <a:cs typeface="+mn-cs"/>
              </a:rPr>
              <a:t>. </a:t>
            </a:r>
          </a:p>
          <a:p>
            <a:pPr lvl="0"/>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12</a:t>
            </a:fld>
            <a:endParaRPr lang="nl-NL"/>
          </a:p>
        </p:txBody>
      </p:sp>
    </p:spTree>
    <p:extLst>
      <p:ext uri="{BB962C8B-B14F-4D97-AF65-F5344CB8AC3E}">
        <p14:creationId xmlns:p14="http://schemas.microsoft.com/office/powerpoint/2010/main" val="232949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Bevinding 3:</a:t>
            </a:r>
          </a:p>
          <a:p>
            <a:pPr lvl="0"/>
            <a:r>
              <a:rPr lang="nl-NL" sz="1200" kern="1200" dirty="0">
                <a:solidFill>
                  <a:schemeClr val="tx1"/>
                </a:solidFill>
                <a:effectLst/>
                <a:latin typeface="+mn-lt"/>
                <a:ea typeface="+mn-ea"/>
                <a:cs typeface="+mn-cs"/>
              </a:rPr>
              <a:t>Een derde bevinding is dat – </a:t>
            </a:r>
            <a:r>
              <a:rPr lang="nl-NL" sz="1200" b="1" kern="1200" dirty="0">
                <a:solidFill>
                  <a:schemeClr val="tx1"/>
                </a:solidFill>
                <a:effectLst/>
                <a:latin typeface="+mn-lt"/>
                <a:ea typeface="+mn-ea"/>
                <a:cs typeface="+mn-cs"/>
              </a:rPr>
              <a:t>ondanks de complementariteit van eindtoets en leerkracht </a:t>
            </a:r>
            <a:r>
              <a:rPr lang="nl-NL" sz="1200" kern="1200" dirty="0">
                <a:solidFill>
                  <a:schemeClr val="tx1"/>
                </a:solidFill>
                <a:effectLst/>
                <a:latin typeface="+mn-lt"/>
                <a:ea typeface="+mn-ea"/>
                <a:cs typeface="+mn-cs"/>
              </a:rPr>
              <a:t>– het leerkrachtadvies wel gekleurd lijkt te zijn door enkele ‘</a:t>
            </a:r>
            <a:r>
              <a:rPr lang="nl-NL" sz="1200" b="1" kern="1200" dirty="0">
                <a:solidFill>
                  <a:schemeClr val="tx1"/>
                </a:solidFill>
                <a:effectLst/>
                <a:latin typeface="+mn-lt"/>
                <a:ea typeface="+mn-ea"/>
                <a:cs typeface="+mn-cs"/>
              </a:rPr>
              <a:t>ongewenste’ invloeden</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Wat voorkomen dient te worden is dat de leerkrachtadviezen voor bepaalde groepen met leerlingen structureel hoger of lager liggen dan voor andere groepen leerlingen. </a:t>
            </a:r>
          </a:p>
          <a:p>
            <a:pPr lvl="0"/>
            <a:r>
              <a:rPr lang="nl-NL" sz="1200" kern="1200" dirty="0">
                <a:solidFill>
                  <a:schemeClr val="tx1"/>
                </a:solidFill>
                <a:effectLst/>
                <a:latin typeface="+mn-lt"/>
                <a:ea typeface="+mn-ea"/>
                <a:cs typeface="+mn-cs"/>
              </a:rPr>
              <a:t>Wat echter blijkt is dat het leerkrachtadvies voor leerlingen met relatief laag opgeleide ouders gemiddeld gezien bijna een kwart lager ligt dan voor leerlingen met relatief hoog opgeleide ouders. </a:t>
            </a:r>
          </a:p>
          <a:p>
            <a:pPr lvl="0"/>
            <a:r>
              <a:rPr lang="nl-NL" sz="1200" kern="1200" dirty="0">
                <a:solidFill>
                  <a:schemeClr val="tx1"/>
                </a:solidFill>
                <a:effectLst/>
                <a:latin typeface="+mn-lt"/>
                <a:ea typeface="+mn-ea"/>
                <a:cs typeface="+mn-cs"/>
              </a:rPr>
              <a:t>Wat ook een punt van aandacht is, is dat er veel verschillen zijn tussen scholen. </a:t>
            </a:r>
          </a:p>
          <a:p>
            <a:pPr lvl="0"/>
            <a:r>
              <a:rPr lang="nl-NL" sz="1200" kern="1200" dirty="0">
                <a:solidFill>
                  <a:schemeClr val="tx1"/>
                </a:solidFill>
                <a:effectLst/>
                <a:latin typeface="+mn-lt"/>
                <a:ea typeface="+mn-ea"/>
                <a:cs typeface="+mn-cs"/>
              </a:rPr>
              <a:t>Het effect van opleidingsniveau van de ouders op het schooladvies varieert bijvoorbeeld sterk tussen scholen. </a:t>
            </a:r>
          </a:p>
          <a:p>
            <a:pPr lvl="0"/>
            <a:r>
              <a:rPr lang="nl-NL" sz="1200" kern="1200" dirty="0">
                <a:solidFill>
                  <a:schemeClr val="tx1"/>
                </a:solidFill>
                <a:effectLst/>
                <a:latin typeface="+mn-lt"/>
                <a:ea typeface="+mn-ea"/>
                <a:cs typeface="+mn-cs"/>
              </a:rPr>
              <a:t>Ook is het zo dat het effect van etniciteit behoorlijk schommelt van school tot school. </a:t>
            </a:r>
          </a:p>
          <a:p>
            <a:pPr lvl="0"/>
            <a:r>
              <a:rPr lang="nl-NL" sz="1200" kern="1200" dirty="0">
                <a:solidFill>
                  <a:schemeClr val="tx1"/>
                </a:solidFill>
                <a:effectLst/>
                <a:latin typeface="+mn-lt"/>
                <a:ea typeface="+mn-ea"/>
                <a:cs typeface="+mn-cs"/>
              </a:rPr>
              <a:t>Zo kan het voorkomen dat het op de ene school voordelig uitpakt om een Turkse of Marokkaanse immigratieachtergrond te hebben, terwijl dit op de andere school onvoordelig uitpakt. </a:t>
            </a:r>
          </a:p>
          <a:p>
            <a:pPr lvl="0"/>
            <a:r>
              <a:rPr lang="nl-NL" sz="1200" kern="1200" dirty="0">
                <a:solidFill>
                  <a:schemeClr val="tx1"/>
                </a:solidFill>
                <a:effectLst/>
                <a:latin typeface="+mn-lt"/>
                <a:ea typeface="+mn-ea"/>
                <a:cs typeface="+mn-cs"/>
              </a:rPr>
              <a:t>Gevaarlijk is dat het gemiddelde effect van etniciteit nagenoeg 0 is. Daardoor wordt al snel de conclusie getrokken dat er geen invloed is van etniciteit op schooladviezen. </a:t>
            </a:r>
          </a:p>
          <a:p>
            <a:pPr lvl="0"/>
            <a:r>
              <a:rPr lang="nl-NL" sz="1200" kern="1200" dirty="0">
                <a:solidFill>
                  <a:schemeClr val="tx1"/>
                </a:solidFill>
                <a:effectLst/>
                <a:latin typeface="+mn-lt"/>
                <a:ea typeface="+mn-ea"/>
                <a:cs typeface="+mn-cs"/>
              </a:rPr>
              <a:t>Maar dat is dus niet waar; het is simpelweg zo dat het </a:t>
            </a:r>
            <a:r>
              <a:rPr lang="nl-NL" sz="1200" b="1" kern="1200" dirty="0">
                <a:solidFill>
                  <a:schemeClr val="tx1"/>
                </a:solidFill>
                <a:effectLst/>
                <a:latin typeface="+mn-lt"/>
                <a:ea typeface="+mn-ea"/>
                <a:cs typeface="+mn-cs"/>
              </a:rPr>
              <a:t>positieve effect op de ene school het negatieve effect op de andere school uitbalanceert</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41B26A34-1602-4171-9FF4-7BF7BDE700F7}" type="slidenum">
              <a:rPr lang="nl-NL" smtClean="0"/>
              <a:t>13</a:t>
            </a:fld>
            <a:endParaRPr lang="nl-NL"/>
          </a:p>
        </p:txBody>
      </p:sp>
    </p:spTree>
    <p:extLst>
      <p:ext uri="{BB962C8B-B14F-4D97-AF65-F5344CB8AC3E}">
        <p14:creationId xmlns:p14="http://schemas.microsoft.com/office/powerpoint/2010/main" val="194392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546BA-3C09-4CC6-B19B-8148F321CD7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2F062EC-48F5-4D8B-93E9-19039CE1C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15B7E9B-18C3-4838-BE8C-9C500C342326}"/>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4E4E1479-461B-4D67-9999-E7FD0C927A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94363C-19BF-4D21-B358-C62490CA668F}"/>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231994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78C70-4B73-4B55-A68A-ADA9C1773D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591F40A-DCC6-43B6-9941-E5AA380C5D7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3CBCF5-C86C-457B-855F-A2F6455F3D05}"/>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7256E378-AA44-4163-B767-7FF2FCA28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8039AF-0A9F-48EC-8A65-8B161B40D8BB}"/>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344830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1592F50-5B4C-4618-AE97-DDF83D1F75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BB86CD6-37DD-4A3D-8320-CF1A9D03C58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40ECF7-F654-40CD-B37E-B04563DEB7E8}"/>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452F4F88-7B5C-4EB2-BF8B-0E51C55A14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35CDF1-A306-4D8C-8A7C-4CC09F445737}"/>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156089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8888A-806C-4687-8EA7-250155725D5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0315072-73BD-4D7A-9DBF-1A23FDAC0B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CE325C-E55D-490E-BAB4-C0E5D3C4C49C}"/>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C3E2B1B1-D7A2-429C-8A57-A52B692953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82F26B-2BD4-46C8-AC01-E284F7B69069}"/>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15630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B2C0A-7C7C-4BEA-8775-06715C51A33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51B0FEE-E8B1-4B7E-BEE0-12DDA8BC0A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A24996D-725A-49F4-BE04-7FBFEFCFCBD2}"/>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8FC7B34F-77C2-46CA-8AA6-2E5596E8F9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C27AE-7A9E-42FD-BE5A-EEC7F40D3D37}"/>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316902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97AE0-9E15-4EBA-92FF-C9EE35B0C6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B1CBB2E-5C37-4830-BBDB-4A699B03BFB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5B03849-EF72-4856-8C54-E6B43E0E058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EAADD21-495A-4405-9803-A57497AA54F5}"/>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6" name="Tijdelijke aanduiding voor voettekst 5">
            <a:extLst>
              <a:ext uri="{FF2B5EF4-FFF2-40B4-BE49-F238E27FC236}">
                <a16:creationId xmlns:a16="http://schemas.microsoft.com/office/drawing/2014/main" id="{9174CF50-20FE-4A7B-B35B-AB18FECFAC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C15783-E67E-440F-908F-36882FBEC6BB}"/>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102690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E08DE-1D15-4977-B8B7-FCD33E17979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5E7101D-C329-4A24-B4E3-C39FF1D42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1C46AE8-60E6-47D5-9F63-8001A7244D8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B31DBA2-279F-43BB-A1E4-9054C28E8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165F549-0042-4261-9EF9-86497739AE5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90E2B68-5E91-48E0-ABF8-E477BF9FDD72}"/>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8" name="Tijdelijke aanduiding voor voettekst 7">
            <a:extLst>
              <a:ext uri="{FF2B5EF4-FFF2-40B4-BE49-F238E27FC236}">
                <a16:creationId xmlns:a16="http://schemas.microsoft.com/office/drawing/2014/main" id="{73FFEF1E-4F0B-4217-BE6B-E20A74708D6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13DEC2-4D9C-4575-A879-240B6C92542D}"/>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427152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F9617-862D-40DE-A00E-8BF628B116F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585255-85EB-4A58-894D-8B38FD2947D6}"/>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4" name="Tijdelijke aanduiding voor voettekst 3">
            <a:extLst>
              <a:ext uri="{FF2B5EF4-FFF2-40B4-BE49-F238E27FC236}">
                <a16:creationId xmlns:a16="http://schemas.microsoft.com/office/drawing/2014/main" id="{4D64F940-54B9-4E66-A93D-4921F95E43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BB24662-A6D8-41FC-846D-7A69C53B3337}"/>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193255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7CCC8A1-651A-4D00-A635-FD8E4E70C365}"/>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3" name="Tijdelijke aanduiding voor voettekst 2">
            <a:extLst>
              <a:ext uri="{FF2B5EF4-FFF2-40B4-BE49-F238E27FC236}">
                <a16:creationId xmlns:a16="http://schemas.microsoft.com/office/drawing/2014/main" id="{C1048D5A-948A-42D5-9527-CC716C3CF2A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92F5EF-95F4-4A03-99B9-1BF7CCEE3006}"/>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420337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611D1-E6FA-4F74-AF55-FF4063A458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982AE71-D55C-4DE0-8DE1-9C77EC3501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640538-B970-4D5E-9234-7A3FA6AAF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795999-654F-48B0-9946-FABAAB2E3253}"/>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6" name="Tijdelijke aanduiding voor voettekst 5">
            <a:extLst>
              <a:ext uri="{FF2B5EF4-FFF2-40B4-BE49-F238E27FC236}">
                <a16:creationId xmlns:a16="http://schemas.microsoft.com/office/drawing/2014/main" id="{95BCE811-D205-4C2D-A0CE-E7F674AE8F3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35C950-6E21-40B6-82D5-23AF6D89FEE8}"/>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240792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87C1E-B27E-4DCA-ADAD-FDCD930CC6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97ECD4A-8078-4111-A527-C1F630D5D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4D01F59-F1AA-4621-B6C0-B537BE2E0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0654C7-7AF7-4F8D-881D-CCF7E0421701}"/>
              </a:ext>
            </a:extLst>
          </p:cNvPr>
          <p:cNvSpPr>
            <a:spLocks noGrp="1"/>
          </p:cNvSpPr>
          <p:nvPr>
            <p:ph type="dt" sz="half" idx="10"/>
          </p:nvPr>
        </p:nvSpPr>
        <p:spPr/>
        <p:txBody>
          <a:bodyPr/>
          <a:lstStyle/>
          <a:p>
            <a:fld id="{A998E837-F59F-4E39-B58D-1BFE053DDC80}" type="datetimeFigureOut">
              <a:rPr lang="nl-NL" smtClean="0"/>
              <a:t>5-11-2020</a:t>
            </a:fld>
            <a:endParaRPr lang="nl-NL"/>
          </a:p>
        </p:txBody>
      </p:sp>
      <p:sp>
        <p:nvSpPr>
          <p:cNvPr id="6" name="Tijdelijke aanduiding voor voettekst 5">
            <a:extLst>
              <a:ext uri="{FF2B5EF4-FFF2-40B4-BE49-F238E27FC236}">
                <a16:creationId xmlns:a16="http://schemas.microsoft.com/office/drawing/2014/main" id="{88E55156-BE1F-4484-B53B-9464369E72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0E6155-499F-4935-A833-2ACC2D9585B1}"/>
              </a:ext>
            </a:extLst>
          </p:cNvPr>
          <p:cNvSpPr>
            <a:spLocks noGrp="1"/>
          </p:cNvSpPr>
          <p:nvPr>
            <p:ph type="sldNum" sz="quarter" idx="12"/>
          </p:nvPr>
        </p:nvSpPr>
        <p:spPr/>
        <p:txBody>
          <a:bodyPr/>
          <a:lstStyle/>
          <a:p>
            <a:fld id="{C6A10554-00E6-46C1-9D95-63881B1732F3}" type="slidenum">
              <a:rPr lang="nl-NL" smtClean="0"/>
              <a:t>‹nr.›</a:t>
            </a:fld>
            <a:endParaRPr lang="nl-NL"/>
          </a:p>
        </p:txBody>
      </p:sp>
    </p:spTree>
    <p:extLst>
      <p:ext uri="{BB962C8B-B14F-4D97-AF65-F5344CB8AC3E}">
        <p14:creationId xmlns:p14="http://schemas.microsoft.com/office/powerpoint/2010/main" val="408580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B79F7A9-2A0B-48ED-BDA7-14CCF9C04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20DDE2C-6346-4864-8515-DFE09116F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58E109F-A1B0-4601-855D-54330810E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8E837-F59F-4E39-B58D-1BFE053DDC80}" type="datetimeFigureOut">
              <a:rPr lang="nl-NL" smtClean="0"/>
              <a:t>5-11-2020</a:t>
            </a:fld>
            <a:endParaRPr lang="nl-NL"/>
          </a:p>
        </p:txBody>
      </p:sp>
      <p:sp>
        <p:nvSpPr>
          <p:cNvPr id="5" name="Tijdelijke aanduiding voor voettekst 4">
            <a:extLst>
              <a:ext uri="{FF2B5EF4-FFF2-40B4-BE49-F238E27FC236}">
                <a16:creationId xmlns:a16="http://schemas.microsoft.com/office/drawing/2014/main" id="{1B6FC7C8-FD96-407D-9572-C3B03EFAF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3B9F97-1B7B-4B85-A7FE-96654C18A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10554-00E6-46C1-9D95-63881B1732F3}" type="slidenum">
              <a:rPr lang="nl-NL" smtClean="0"/>
              <a:t>‹nr.›</a:t>
            </a:fld>
            <a:endParaRPr lang="nl-NL"/>
          </a:p>
        </p:txBody>
      </p:sp>
    </p:spTree>
    <p:extLst>
      <p:ext uri="{BB962C8B-B14F-4D97-AF65-F5344CB8AC3E}">
        <p14:creationId xmlns:p14="http://schemas.microsoft.com/office/powerpoint/2010/main" val="2253998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7.pn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 name="Ondertitel 2">
            <a:extLst>
              <a:ext uri="{FF2B5EF4-FFF2-40B4-BE49-F238E27FC236}">
                <a16:creationId xmlns:a16="http://schemas.microsoft.com/office/drawing/2014/main" id="{2D010104-3D2A-4971-9A4C-181012828BB1}"/>
              </a:ext>
            </a:extLst>
          </p:cNvPr>
          <p:cNvSpPr>
            <a:spLocks noGrp="1"/>
          </p:cNvSpPr>
          <p:nvPr>
            <p:ph type="subTitle" idx="1"/>
          </p:nvPr>
        </p:nvSpPr>
        <p:spPr>
          <a:xfrm>
            <a:off x="4406718" y="4504360"/>
            <a:ext cx="3312734" cy="1141851"/>
          </a:xfrm>
          <a:noFill/>
        </p:spPr>
        <p:txBody>
          <a:bodyPr>
            <a:normAutofit/>
          </a:bodyPr>
          <a:lstStyle/>
          <a:p>
            <a:r>
              <a:rPr lang="nl-NL" sz="2000" dirty="0">
                <a:solidFill>
                  <a:srgbClr val="080808"/>
                </a:solidFill>
                <a:latin typeface="Franklin Gothic Book" panose="020B0503020102020204" pitchFamily="34" charset="0"/>
              </a:rPr>
              <a:t>Kimberley Lek</a:t>
            </a:r>
          </a:p>
        </p:txBody>
      </p:sp>
      <p:sp>
        <p:nvSpPr>
          <p:cNvPr id="2" name="Titel 1">
            <a:extLst>
              <a:ext uri="{FF2B5EF4-FFF2-40B4-BE49-F238E27FC236}">
                <a16:creationId xmlns:a16="http://schemas.microsoft.com/office/drawing/2014/main" id="{5A51D187-A302-425E-98DF-8EA7DA40F292}"/>
              </a:ext>
            </a:extLst>
          </p:cNvPr>
          <p:cNvSpPr>
            <a:spLocks noGrp="1"/>
          </p:cNvSpPr>
          <p:nvPr>
            <p:ph type="ctrTitle"/>
          </p:nvPr>
        </p:nvSpPr>
        <p:spPr>
          <a:xfrm>
            <a:off x="3204642" y="2353641"/>
            <a:ext cx="5782716" cy="2150719"/>
          </a:xfrm>
          <a:noFill/>
        </p:spPr>
        <p:txBody>
          <a:bodyPr anchor="ctr">
            <a:normAutofit fontScale="90000"/>
          </a:bodyPr>
          <a:lstStyle/>
          <a:p>
            <a:r>
              <a:rPr lang="nl-NL" sz="3600" dirty="0">
                <a:solidFill>
                  <a:schemeClr val="accent1"/>
                </a:solidFill>
                <a:latin typeface="Franklin Gothic Medium" panose="020B0603020102020204" pitchFamily="34" charset="0"/>
              </a:rPr>
              <a:t>The </a:t>
            </a:r>
            <a:r>
              <a:rPr lang="nl-NL" sz="3600" dirty="0" err="1">
                <a:solidFill>
                  <a:schemeClr val="accent1"/>
                </a:solidFill>
                <a:latin typeface="Franklin Gothic Medium" panose="020B0603020102020204" pitchFamily="34" charset="0"/>
              </a:rPr>
              <a:t>transition</a:t>
            </a:r>
            <a:r>
              <a:rPr lang="nl-NL" sz="3600" dirty="0">
                <a:solidFill>
                  <a:schemeClr val="accent1"/>
                </a:solidFill>
                <a:latin typeface="Franklin Gothic Medium" panose="020B0603020102020204" pitchFamily="34" charset="0"/>
              </a:rPr>
              <a:t> </a:t>
            </a:r>
            <a:r>
              <a:rPr lang="nl-NL" sz="3600" dirty="0" err="1">
                <a:solidFill>
                  <a:schemeClr val="accent1"/>
                </a:solidFill>
                <a:latin typeface="Franklin Gothic Medium" panose="020B0603020102020204" pitchFamily="34" charset="0"/>
              </a:rPr>
              <a:t>from</a:t>
            </a:r>
            <a:r>
              <a:rPr lang="nl-NL" sz="3600" dirty="0">
                <a:solidFill>
                  <a:schemeClr val="accent1"/>
                </a:solidFill>
                <a:latin typeface="Franklin Gothic Medium" panose="020B0603020102020204" pitchFamily="34" charset="0"/>
              </a:rPr>
              <a:t> </a:t>
            </a:r>
            <a:r>
              <a:rPr lang="nl-NL" sz="3600" dirty="0" err="1">
                <a:solidFill>
                  <a:schemeClr val="accent1"/>
                </a:solidFill>
                <a:latin typeface="Franklin Gothic Medium" panose="020B0603020102020204" pitchFamily="34" charset="0"/>
              </a:rPr>
              <a:t>primary</a:t>
            </a:r>
            <a:r>
              <a:rPr lang="nl-NL" sz="3600" dirty="0">
                <a:solidFill>
                  <a:schemeClr val="accent1"/>
                </a:solidFill>
                <a:latin typeface="Franklin Gothic Medium" panose="020B0603020102020204" pitchFamily="34" charset="0"/>
              </a:rPr>
              <a:t> </a:t>
            </a:r>
            <a:r>
              <a:rPr lang="nl-NL" sz="3600" dirty="0" err="1">
                <a:solidFill>
                  <a:schemeClr val="accent1"/>
                </a:solidFill>
                <a:latin typeface="Franklin Gothic Medium" panose="020B0603020102020204" pitchFamily="34" charset="0"/>
              </a:rPr>
              <a:t>to</a:t>
            </a:r>
            <a:r>
              <a:rPr lang="nl-NL" sz="3600" dirty="0">
                <a:solidFill>
                  <a:schemeClr val="accent1"/>
                </a:solidFill>
                <a:latin typeface="Franklin Gothic Medium" panose="020B0603020102020204" pitchFamily="34" charset="0"/>
              </a:rPr>
              <a:t> </a:t>
            </a:r>
            <a:r>
              <a:rPr lang="nl-NL" sz="3600" dirty="0" err="1">
                <a:solidFill>
                  <a:schemeClr val="accent1"/>
                </a:solidFill>
                <a:latin typeface="Franklin Gothic Medium" panose="020B0603020102020204" pitchFamily="34" charset="0"/>
              </a:rPr>
              <a:t>secondary</a:t>
            </a:r>
            <a:r>
              <a:rPr lang="nl-NL" sz="3600" dirty="0">
                <a:solidFill>
                  <a:schemeClr val="accent1"/>
                </a:solidFill>
                <a:latin typeface="Franklin Gothic Medium" panose="020B0603020102020204" pitchFamily="34" charset="0"/>
              </a:rPr>
              <a:t> </a:t>
            </a:r>
            <a:r>
              <a:rPr lang="nl-NL" sz="3600" dirty="0" err="1">
                <a:solidFill>
                  <a:schemeClr val="accent1"/>
                </a:solidFill>
                <a:latin typeface="Franklin Gothic Medium" panose="020B0603020102020204" pitchFamily="34" charset="0"/>
              </a:rPr>
              <a:t>education</a:t>
            </a:r>
            <a:r>
              <a:rPr lang="nl-NL" sz="3600" dirty="0">
                <a:solidFill>
                  <a:srgbClr val="080808"/>
                </a:solidFill>
                <a:latin typeface="Franklin Gothic Medium" panose="020B0603020102020204" pitchFamily="34" charset="0"/>
              </a:rPr>
              <a:t>: </a:t>
            </a:r>
            <a:br>
              <a:rPr lang="nl-NL" sz="3600" dirty="0">
                <a:solidFill>
                  <a:srgbClr val="080808"/>
                </a:solidFill>
                <a:latin typeface="Franklin Gothic Medium" panose="020B0603020102020204" pitchFamily="34" charset="0"/>
              </a:rPr>
            </a:br>
            <a:r>
              <a:rPr lang="nl-NL" sz="3600" dirty="0" err="1">
                <a:solidFill>
                  <a:srgbClr val="080808"/>
                </a:solidFill>
                <a:latin typeface="Franklin Gothic Medium" panose="020B0603020102020204" pitchFamily="34" charset="0"/>
              </a:rPr>
              <a:t>who</a:t>
            </a:r>
            <a:r>
              <a:rPr lang="nl-NL" sz="3600" dirty="0">
                <a:solidFill>
                  <a:srgbClr val="080808"/>
                </a:solidFill>
                <a:latin typeface="Franklin Gothic Medium" panose="020B0603020102020204" pitchFamily="34" charset="0"/>
              </a:rPr>
              <a:t> </a:t>
            </a:r>
            <a:r>
              <a:rPr lang="nl-NL" sz="3600" dirty="0" err="1">
                <a:solidFill>
                  <a:srgbClr val="080808"/>
                </a:solidFill>
                <a:latin typeface="Franklin Gothic Medium" panose="020B0603020102020204" pitchFamily="34" charset="0"/>
              </a:rPr>
              <a:t>knows</a:t>
            </a:r>
            <a:r>
              <a:rPr lang="nl-NL" sz="3600" dirty="0">
                <a:solidFill>
                  <a:srgbClr val="080808"/>
                </a:solidFill>
                <a:latin typeface="Franklin Gothic Medium" panose="020B0603020102020204" pitchFamily="34" charset="0"/>
              </a:rPr>
              <a:t> best, </a:t>
            </a:r>
            <a:r>
              <a:rPr lang="nl-NL" sz="3600" dirty="0" err="1">
                <a:solidFill>
                  <a:srgbClr val="080808"/>
                </a:solidFill>
                <a:latin typeface="Franklin Gothic Medium" panose="020B0603020102020204" pitchFamily="34" charset="0"/>
              </a:rPr>
              <a:t>the</a:t>
            </a:r>
            <a:r>
              <a:rPr lang="nl-NL" sz="3600" dirty="0">
                <a:solidFill>
                  <a:srgbClr val="080808"/>
                </a:solidFill>
                <a:latin typeface="Franklin Gothic Medium" panose="020B0603020102020204" pitchFamily="34" charset="0"/>
              </a:rPr>
              <a:t> teacher or </a:t>
            </a:r>
            <a:r>
              <a:rPr lang="nl-NL" sz="3600" dirty="0" err="1">
                <a:solidFill>
                  <a:srgbClr val="080808"/>
                </a:solidFill>
                <a:latin typeface="Franklin Gothic Medium" panose="020B0603020102020204" pitchFamily="34" charset="0"/>
              </a:rPr>
              <a:t>the</a:t>
            </a:r>
            <a:r>
              <a:rPr lang="nl-NL" sz="3600" dirty="0">
                <a:solidFill>
                  <a:srgbClr val="080808"/>
                </a:solidFill>
                <a:latin typeface="Franklin Gothic Medium" panose="020B0603020102020204" pitchFamily="34" charset="0"/>
              </a:rPr>
              <a:t> test?</a:t>
            </a:r>
            <a:br>
              <a:rPr lang="nl-NL" sz="3600" dirty="0">
                <a:solidFill>
                  <a:srgbClr val="080808"/>
                </a:solidFill>
                <a:latin typeface="Franklin Gothic Medium" panose="020B0603020102020204" pitchFamily="34" charset="0"/>
              </a:rPr>
            </a:br>
            <a:endParaRPr lang="nl-NL" sz="3600" dirty="0">
              <a:solidFill>
                <a:srgbClr val="080808"/>
              </a:solidFill>
              <a:latin typeface="Franklin Gothic Medium" panose="020B0603020102020204" pitchFamily="34" charset="0"/>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a:extLst>
              <a:ext uri="{FF2B5EF4-FFF2-40B4-BE49-F238E27FC236}">
                <a16:creationId xmlns:a16="http://schemas.microsoft.com/office/drawing/2014/main" id="{D4F5F547-5DF2-4B39-9B62-BB2E174F5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3548" y="5723537"/>
            <a:ext cx="1000125" cy="1000125"/>
          </a:xfrm>
          <a:prstGeom prst="rect">
            <a:avLst/>
          </a:prstGeom>
        </p:spPr>
      </p:pic>
      <p:pic>
        <p:nvPicPr>
          <p:cNvPr id="11" name="Afbeelding 10" descr="Afbeelding met tekening&#10;&#10;Automatisch gegenereerde beschrijving">
            <a:extLst>
              <a:ext uri="{FF2B5EF4-FFF2-40B4-BE49-F238E27FC236}">
                <a16:creationId xmlns:a16="http://schemas.microsoft.com/office/drawing/2014/main" id="{01335DD0-9BF3-42A3-90BD-033DE34A5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91" y="5842599"/>
            <a:ext cx="762000" cy="762000"/>
          </a:xfrm>
          <a:prstGeom prst="rect">
            <a:avLst/>
          </a:prstGeom>
        </p:spPr>
      </p:pic>
      <p:sp>
        <p:nvSpPr>
          <p:cNvPr id="17" name="Ondertitel 2">
            <a:extLst>
              <a:ext uri="{FF2B5EF4-FFF2-40B4-BE49-F238E27FC236}">
                <a16:creationId xmlns:a16="http://schemas.microsoft.com/office/drawing/2014/main" id="{BFBF844D-F54B-4EFA-8F7D-64871140DD4F}"/>
              </a:ext>
            </a:extLst>
          </p:cNvPr>
          <p:cNvSpPr txBox="1">
            <a:spLocks/>
          </p:cNvSpPr>
          <p:nvPr/>
        </p:nvSpPr>
        <p:spPr>
          <a:xfrm>
            <a:off x="300000" y="6533231"/>
            <a:ext cx="3312734" cy="1141851"/>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2000" dirty="0">
              <a:solidFill>
                <a:srgbClr val="080808"/>
              </a:solidFill>
              <a:latin typeface="Franklin Gothic Book" panose="020B0503020102020204" pitchFamily="34" charset="0"/>
            </a:endParaRPr>
          </a:p>
        </p:txBody>
      </p:sp>
    </p:spTree>
    <p:extLst>
      <p:ext uri="{BB962C8B-B14F-4D97-AF65-F5344CB8AC3E}">
        <p14:creationId xmlns:p14="http://schemas.microsoft.com/office/powerpoint/2010/main" val="9477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28C5377-5401-4EFF-AA1D-D6D411E23BF2}"/>
              </a:ext>
            </a:extLst>
          </p:cNvPr>
          <p:cNvPicPr>
            <a:picLocks noChangeAspect="1"/>
          </p:cNvPicPr>
          <p:nvPr/>
        </p:nvPicPr>
        <p:blipFill rotWithShape="1">
          <a:blip r:embed="rId3">
            <a:duotone>
              <a:schemeClr val="accent5">
                <a:shade val="45000"/>
                <a:satMod val="135000"/>
              </a:schemeClr>
              <a:prstClr val="white"/>
            </a:duotone>
          </a:blip>
          <a:srcRect l="10377" t="21918" r="41644" b="18722"/>
          <a:stretch/>
        </p:blipFill>
        <p:spPr>
          <a:xfrm>
            <a:off x="538619" y="831257"/>
            <a:ext cx="7465512" cy="5195485"/>
          </a:xfrm>
          <a:prstGeom prst="rect">
            <a:avLst/>
          </a:prstGeom>
        </p:spPr>
      </p:pic>
      <p:sp>
        <p:nvSpPr>
          <p:cNvPr id="10" name="Tekstvak 9">
            <a:extLst>
              <a:ext uri="{FF2B5EF4-FFF2-40B4-BE49-F238E27FC236}">
                <a16:creationId xmlns:a16="http://schemas.microsoft.com/office/drawing/2014/main" id="{472FFEF0-3C03-46A3-B127-07EE0487E106}"/>
              </a:ext>
            </a:extLst>
          </p:cNvPr>
          <p:cNvSpPr txBox="1"/>
          <p:nvPr/>
        </p:nvSpPr>
        <p:spPr>
          <a:xfrm>
            <a:off x="7678961" y="2704411"/>
            <a:ext cx="4070453" cy="1754326"/>
          </a:xfrm>
          <a:prstGeom prst="rect">
            <a:avLst/>
          </a:prstGeom>
          <a:noFill/>
        </p:spPr>
        <p:txBody>
          <a:bodyPr wrap="square" rtlCol="0">
            <a:spAutoFit/>
          </a:bodyPr>
          <a:lstStyle/>
          <a:p>
            <a:r>
              <a:rPr lang="nl-NL" dirty="0">
                <a:latin typeface="Franklin Gothic Book" panose="020B0503020102020204" pitchFamily="34" charset="0"/>
              </a:rPr>
              <a:t>EPST </a:t>
            </a:r>
            <a:r>
              <a:rPr lang="nl-NL" dirty="0" err="1">
                <a:latin typeface="Franklin Gothic Book" panose="020B0503020102020204" pitchFamily="34" charset="0"/>
              </a:rPr>
              <a:t>advice</a:t>
            </a:r>
            <a:r>
              <a:rPr lang="nl-NL" dirty="0">
                <a:latin typeface="Franklin Gothic Book" panose="020B0503020102020204" pitchFamily="34" charset="0"/>
              </a:rPr>
              <a:t> </a:t>
            </a:r>
            <a:r>
              <a:rPr lang="nl-NL" dirty="0" err="1">
                <a:latin typeface="Franklin Gothic Book" panose="020B0503020102020204" pitchFamily="34" charset="0"/>
              </a:rPr>
              <a:t>often</a:t>
            </a:r>
            <a:r>
              <a:rPr lang="nl-NL" dirty="0">
                <a:latin typeface="Franklin Gothic Book" panose="020B0503020102020204" pitchFamily="34" charset="0"/>
              </a:rPr>
              <a:t> </a:t>
            </a:r>
            <a:r>
              <a:rPr lang="nl-NL" dirty="0" err="1">
                <a:latin typeface="Franklin Gothic Book" panose="020B0503020102020204" pitchFamily="34" charset="0"/>
              </a:rPr>
              <a:t>higher</a:t>
            </a:r>
            <a:r>
              <a:rPr lang="nl-NL" dirty="0">
                <a:latin typeface="Franklin Gothic Book" panose="020B0503020102020204" pitchFamily="34" charset="0"/>
              </a:rPr>
              <a:t> </a:t>
            </a:r>
          </a:p>
          <a:p>
            <a:endParaRPr lang="nl-NL" dirty="0">
              <a:latin typeface="Franklin Gothic Book" panose="020B0503020102020204" pitchFamily="34" charset="0"/>
            </a:endParaRPr>
          </a:p>
          <a:p>
            <a:endParaRPr lang="nl-NL" dirty="0">
              <a:latin typeface="Franklin Gothic Book" panose="020B0503020102020204" pitchFamily="34" charset="0"/>
            </a:endParaRPr>
          </a:p>
          <a:p>
            <a:r>
              <a:rPr lang="nl-NL" dirty="0">
                <a:latin typeface="Franklin Gothic Book" panose="020B0503020102020204" pitchFamily="34" charset="0"/>
              </a:rPr>
              <a:t>EPST </a:t>
            </a:r>
            <a:r>
              <a:rPr lang="nl-NL" dirty="0" err="1">
                <a:latin typeface="Franklin Gothic Book" panose="020B0503020102020204" pitchFamily="34" charset="0"/>
              </a:rPr>
              <a:t>advice</a:t>
            </a:r>
            <a:r>
              <a:rPr lang="nl-NL" dirty="0">
                <a:latin typeface="Franklin Gothic Book" panose="020B0503020102020204" pitchFamily="34" charset="0"/>
              </a:rPr>
              <a:t> more </a:t>
            </a:r>
            <a:r>
              <a:rPr lang="nl-NL" dirty="0" err="1">
                <a:latin typeface="Franklin Gothic Book" panose="020B0503020102020204" pitchFamily="34" charset="0"/>
              </a:rPr>
              <a:t>often</a:t>
            </a:r>
            <a:r>
              <a:rPr lang="nl-NL" dirty="0">
                <a:latin typeface="Franklin Gothic Book" panose="020B0503020102020204" pitchFamily="34" charset="0"/>
              </a:rPr>
              <a:t> a </a:t>
            </a:r>
            <a:r>
              <a:rPr lang="nl-NL" dirty="0" err="1">
                <a:latin typeface="Franklin Gothic Book" panose="020B0503020102020204" pitchFamily="34" charset="0"/>
              </a:rPr>
              <a:t>composite</a:t>
            </a:r>
            <a:r>
              <a:rPr lang="nl-NL" dirty="0">
                <a:latin typeface="Franklin Gothic Book" panose="020B0503020102020204" pitchFamily="34" charset="0"/>
              </a:rPr>
              <a:t> </a:t>
            </a:r>
            <a:r>
              <a:rPr lang="nl-NL" dirty="0" err="1">
                <a:latin typeface="Franklin Gothic Book" panose="020B0503020102020204" pitchFamily="34" charset="0"/>
              </a:rPr>
              <a:t>advice</a:t>
            </a:r>
            <a:r>
              <a:rPr lang="nl-NL" dirty="0">
                <a:latin typeface="Franklin Gothic Book" panose="020B0503020102020204" pitchFamily="34" charset="0"/>
              </a:rPr>
              <a:t> (</a:t>
            </a:r>
            <a:r>
              <a:rPr lang="nl-NL" dirty="0" err="1">
                <a:latin typeface="Franklin Gothic Book" panose="020B0503020102020204" pitchFamily="34" charset="0"/>
              </a:rPr>
              <a:t>combination</a:t>
            </a:r>
            <a:r>
              <a:rPr lang="nl-NL" dirty="0">
                <a:latin typeface="Franklin Gothic Book" panose="020B0503020102020204" pitchFamily="34" charset="0"/>
              </a:rPr>
              <a:t> of </a:t>
            </a:r>
            <a:r>
              <a:rPr lang="nl-NL" dirty="0" err="1">
                <a:latin typeface="Franklin Gothic Book" panose="020B0503020102020204" pitchFamily="34" charset="0"/>
              </a:rPr>
              <a:t>two</a:t>
            </a:r>
            <a:r>
              <a:rPr lang="nl-NL" dirty="0">
                <a:latin typeface="Franklin Gothic Book" panose="020B0503020102020204" pitchFamily="34" charset="0"/>
              </a:rPr>
              <a:t> </a:t>
            </a:r>
            <a:r>
              <a:rPr lang="nl-NL" dirty="0" err="1">
                <a:latin typeface="Franklin Gothic Book" panose="020B0503020102020204" pitchFamily="34" charset="0"/>
              </a:rPr>
              <a:t>adjacent</a:t>
            </a:r>
            <a:r>
              <a:rPr lang="nl-NL" dirty="0">
                <a:latin typeface="Franklin Gothic Book" panose="020B0503020102020204" pitchFamily="34" charset="0"/>
              </a:rPr>
              <a:t> </a:t>
            </a:r>
            <a:r>
              <a:rPr lang="nl-NL" dirty="0" err="1">
                <a:latin typeface="Franklin Gothic Book" panose="020B0503020102020204" pitchFamily="34" charset="0"/>
              </a:rPr>
              <a:t>education</a:t>
            </a:r>
            <a:r>
              <a:rPr lang="nl-NL" dirty="0">
                <a:latin typeface="Franklin Gothic Book" panose="020B0503020102020204" pitchFamily="34" charset="0"/>
              </a:rPr>
              <a:t> levels)</a:t>
            </a:r>
          </a:p>
        </p:txBody>
      </p:sp>
      <p:sp>
        <p:nvSpPr>
          <p:cNvPr id="11" name="Titel 1">
            <a:extLst>
              <a:ext uri="{FF2B5EF4-FFF2-40B4-BE49-F238E27FC236}">
                <a16:creationId xmlns:a16="http://schemas.microsoft.com/office/drawing/2014/main" id="{BDBD1140-2BF0-4296-AD01-4DFB2052845F}"/>
              </a:ext>
            </a:extLst>
          </p:cNvPr>
          <p:cNvSpPr txBox="1">
            <a:spLocks/>
          </p:cNvSpPr>
          <p:nvPr/>
        </p:nvSpPr>
        <p:spPr>
          <a:xfrm>
            <a:off x="7216035" y="2227180"/>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1</a:t>
            </a:r>
          </a:p>
        </p:txBody>
      </p:sp>
      <p:sp>
        <p:nvSpPr>
          <p:cNvPr id="12" name="Titel 1">
            <a:extLst>
              <a:ext uri="{FF2B5EF4-FFF2-40B4-BE49-F238E27FC236}">
                <a16:creationId xmlns:a16="http://schemas.microsoft.com/office/drawing/2014/main" id="{1B674617-6583-4A03-B050-260C82C73966}"/>
              </a:ext>
            </a:extLst>
          </p:cNvPr>
          <p:cNvSpPr txBox="1">
            <a:spLocks/>
          </p:cNvSpPr>
          <p:nvPr/>
        </p:nvSpPr>
        <p:spPr>
          <a:xfrm>
            <a:off x="7216035" y="3115896"/>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2</a:t>
            </a:r>
          </a:p>
        </p:txBody>
      </p:sp>
    </p:spTree>
    <p:extLst>
      <p:ext uri="{BB962C8B-B14F-4D97-AF65-F5344CB8AC3E}">
        <p14:creationId xmlns:p14="http://schemas.microsoft.com/office/powerpoint/2010/main" val="168546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el 1">
            <a:extLst>
              <a:ext uri="{FF2B5EF4-FFF2-40B4-BE49-F238E27FC236}">
                <a16:creationId xmlns:a16="http://schemas.microsoft.com/office/drawing/2014/main" id="{9131143A-1CC9-4BA5-9637-21A7F34BD7F5}"/>
              </a:ext>
            </a:extLst>
          </p:cNvPr>
          <p:cNvSpPr>
            <a:spLocks noGrp="1"/>
          </p:cNvSpPr>
          <p:nvPr>
            <p:ph type="title"/>
          </p:nvPr>
        </p:nvSpPr>
        <p:spPr>
          <a:xfrm>
            <a:off x="874815" y="1656735"/>
            <a:ext cx="5221185" cy="3072015"/>
          </a:xfrm>
        </p:spPr>
        <p:txBody>
          <a:bodyPr vert="horz" lIns="91440" tIns="45720" rIns="91440" bIns="45720" rtlCol="0" anchor="b">
            <a:normAutofit/>
          </a:bodyPr>
          <a:lstStyle/>
          <a:p>
            <a:pPr algn="ctr"/>
            <a:r>
              <a:rPr lang="en-US" sz="3300" kern="1200" noProof="1">
                <a:solidFill>
                  <a:schemeClr val="accent1"/>
                </a:solidFill>
                <a:latin typeface="Franklin Gothic Medium" panose="020B0603020102020204" pitchFamily="34" charset="0"/>
              </a:rPr>
              <a:t>In retrospect, how do EPST and teacher’s advice compare for predicting placement at a certain education level?</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 </a:t>
            </a:r>
          </a:p>
        </p:txBody>
      </p:sp>
      <p:sp>
        <p:nvSpPr>
          <p:cNvPr id="25" name="Freeform: Shape 1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1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3" name="Afbeelding 12">
            <a:extLst>
              <a:ext uri="{FF2B5EF4-FFF2-40B4-BE49-F238E27FC236}">
                <a16:creationId xmlns:a16="http://schemas.microsoft.com/office/drawing/2014/main" id="{5B0C3863-F7D2-45D6-A84E-8EF260480452}"/>
              </a:ext>
            </a:extLst>
          </p:cNvPr>
          <p:cNvPicPr>
            <a:picLocks noChangeAspect="1"/>
          </p:cNvPicPr>
          <p:nvPr/>
        </p:nvPicPr>
        <p:blipFill rotWithShape="1">
          <a:blip r:embed="rId3">
            <a:extLst>
              <a:ext uri="{28A0092B-C50C-407E-A947-70E740481C1C}">
                <a14:useLocalDpi xmlns:a14="http://schemas.microsoft.com/office/drawing/2010/main" val="0"/>
              </a:ext>
            </a:extLst>
          </a:blip>
          <a:srcRect l="20763" r="20242" b="42831"/>
          <a:stretch/>
        </p:blipFill>
        <p:spPr>
          <a:xfrm>
            <a:off x="7154264" y="841912"/>
            <a:ext cx="4162921" cy="4034082"/>
          </a:xfrm>
          <a:prstGeom prst="rect">
            <a:avLst/>
          </a:prstGeom>
        </p:spPr>
      </p:pic>
    </p:spTree>
    <p:extLst>
      <p:ext uri="{BB962C8B-B14F-4D97-AF65-F5344CB8AC3E}">
        <p14:creationId xmlns:p14="http://schemas.microsoft.com/office/powerpoint/2010/main" val="101205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B02C318-96C8-4B2E-81CE-1168E7A0B9C2}"/>
              </a:ext>
            </a:extLst>
          </p:cNvPr>
          <p:cNvPicPr>
            <a:picLocks noChangeAspect="1"/>
          </p:cNvPicPr>
          <p:nvPr/>
        </p:nvPicPr>
        <p:blipFill rotWithShape="1">
          <a:blip r:embed="rId3">
            <a:duotone>
              <a:schemeClr val="accent1">
                <a:shade val="45000"/>
                <a:satMod val="135000"/>
              </a:schemeClr>
              <a:prstClr val="white"/>
            </a:duotone>
          </a:blip>
          <a:srcRect l="21987" t="20091" r="21917" b="12329"/>
          <a:stretch/>
        </p:blipFill>
        <p:spPr>
          <a:xfrm>
            <a:off x="0" y="780782"/>
            <a:ext cx="7942545" cy="5382311"/>
          </a:xfrm>
          <a:prstGeom prst="rect">
            <a:avLst/>
          </a:prstGeom>
        </p:spPr>
      </p:pic>
      <p:sp>
        <p:nvSpPr>
          <p:cNvPr id="5" name="Tekstvak 4">
            <a:extLst>
              <a:ext uri="{FF2B5EF4-FFF2-40B4-BE49-F238E27FC236}">
                <a16:creationId xmlns:a16="http://schemas.microsoft.com/office/drawing/2014/main" id="{68A99BF3-46BD-442F-BE57-6966F221C456}"/>
              </a:ext>
            </a:extLst>
          </p:cNvPr>
          <p:cNvSpPr txBox="1"/>
          <p:nvPr/>
        </p:nvSpPr>
        <p:spPr>
          <a:xfrm>
            <a:off x="8392945" y="2016689"/>
            <a:ext cx="3619515" cy="3139321"/>
          </a:xfrm>
          <a:prstGeom prst="rect">
            <a:avLst/>
          </a:prstGeom>
          <a:noFill/>
        </p:spPr>
        <p:txBody>
          <a:bodyPr wrap="square" rtlCol="0">
            <a:spAutoFit/>
          </a:bodyPr>
          <a:lstStyle/>
          <a:p>
            <a:r>
              <a:rPr lang="nl-NL" dirty="0">
                <a:latin typeface="Franklin Gothic Book" panose="020B0503020102020204" pitchFamily="34" charset="0"/>
              </a:rPr>
              <a:t>Vast </a:t>
            </a:r>
            <a:r>
              <a:rPr lang="nl-NL" dirty="0" err="1">
                <a:latin typeface="Franklin Gothic Book" panose="020B0503020102020204" pitchFamily="34" charset="0"/>
              </a:rPr>
              <a:t>majority</a:t>
            </a:r>
            <a:r>
              <a:rPr lang="nl-NL" dirty="0">
                <a:latin typeface="Franklin Gothic Book" panose="020B0503020102020204" pitchFamily="34" charset="0"/>
              </a:rPr>
              <a:t> matches </a:t>
            </a:r>
            <a:r>
              <a:rPr lang="nl-NL" dirty="0" err="1">
                <a:latin typeface="Franklin Gothic Book" panose="020B0503020102020204" pitchFamily="34" charset="0"/>
              </a:rPr>
              <a:t>both</a:t>
            </a:r>
            <a:r>
              <a:rPr lang="nl-NL" dirty="0">
                <a:latin typeface="Franklin Gothic Book" panose="020B0503020102020204" pitchFamily="34" charset="0"/>
              </a:rPr>
              <a:t> teacher- </a:t>
            </a:r>
            <a:r>
              <a:rPr lang="nl-NL" dirty="0" err="1">
                <a:latin typeface="Franklin Gothic Book" panose="020B0503020102020204" pitchFamily="34" charset="0"/>
              </a:rPr>
              <a:t>and</a:t>
            </a:r>
            <a:r>
              <a:rPr lang="nl-NL" dirty="0">
                <a:latin typeface="Franklin Gothic Book" panose="020B0503020102020204" pitchFamily="34" charset="0"/>
              </a:rPr>
              <a:t> test </a:t>
            </a:r>
            <a:r>
              <a:rPr lang="nl-NL" dirty="0" err="1">
                <a:latin typeface="Franklin Gothic Book" panose="020B0503020102020204" pitchFamily="34" charset="0"/>
              </a:rPr>
              <a:t>advice</a:t>
            </a:r>
            <a:endParaRPr lang="nl-NL" dirty="0">
              <a:latin typeface="Franklin Gothic Book" panose="020B0503020102020204" pitchFamily="34" charset="0"/>
            </a:endParaRPr>
          </a:p>
          <a:p>
            <a:endParaRPr lang="nl-NL" dirty="0">
              <a:latin typeface="Franklin Gothic Book" panose="020B0503020102020204" pitchFamily="34" charset="0"/>
            </a:endParaRPr>
          </a:p>
          <a:p>
            <a:endParaRPr lang="nl-NL" dirty="0">
              <a:latin typeface="Franklin Gothic Book" panose="020B0503020102020204" pitchFamily="34" charset="0"/>
            </a:endParaRPr>
          </a:p>
          <a:p>
            <a:r>
              <a:rPr lang="nl-NL" dirty="0" err="1">
                <a:latin typeface="Franklin Gothic Book" panose="020B0503020102020204" pitchFamily="34" charset="0"/>
              </a:rPr>
              <a:t>Not</a:t>
            </a:r>
            <a:r>
              <a:rPr lang="nl-NL" dirty="0">
                <a:latin typeface="Franklin Gothic Book" panose="020B0503020102020204" pitchFamily="34" charset="0"/>
              </a:rPr>
              <a:t> </a:t>
            </a:r>
            <a:r>
              <a:rPr lang="nl-NL" dirty="0" err="1">
                <a:latin typeface="Franklin Gothic Book" panose="020B0503020102020204" pitchFamily="34" charset="0"/>
              </a:rPr>
              <a:t>the</a:t>
            </a:r>
            <a:r>
              <a:rPr lang="nl-NL" dirty="0">
                <a:latin typeface="Franklin Gothic Book" panose="020B0503020102020204" pitchFamily="34" charset="0"/>
              </a:rPr>
              <a:t> case?</a:t>
            </a:r>
          </a:p>
          <a:p>
            <a:r>
              <a:rPr lang="nl-NL" dirty="0">
                <a:latin typeface="Franklin Gothic Book" panose="020B0503020102020204" pitchFamily="34" charset="0"/>
              </a:rPr>
              <a:t>Vmbo = more </a:t>
            </a:r>
            <a:r>
              <a:rPr lang="nl-NL" dirty="0" err="1">
                <a:latin typeface="Franklin Gothic Book" panose="020B0503020102020204" pitchFamily="34" charset="0"/>
              </a:rPr>
              <a:t>often</a:t>
            </a:r>
            <a:r>
              <a:rPr lang="nl-NL" dirty="0">
                <a:latin typeface="Franklin Gothic Book" panose="020B0503020102020204" pitchFamily="34" charset="0"/>
              </a:rPr>
              <a:t> match </a:t>
            </a:r>
            <a:r>
              <a:rPr lang="nl-NL" dirty="0" err="1">
                <a:latin typeface="Franklin Gothic Book" panose="020B0503020102020204" pitchFamily="34" charset="0"/>
              </a:rPr>
              <a:t>with</a:t>
            </a:r>
            <a:r>
              <a:rPr lang="nl-NL" dirty="0">
                <a:latin typeface="Franklin Gothic Book" panose="020B0503020102020204" pitchFamily="34" charset="0"/>
              </a:rPr>
              <a:t> </a:t>
            </a:r>
            <a:r>
              <a:rPr lang="nl-NL" dirty="0" err="1">
                <a:latin typeface="Franklin Gothic Book" panose="020B0503020102020204" pitchFamily="34" charset="0"/>
              </a:rPr>
              <a:t>teacher’s</a:t>
            </a:r>
            <a:r>
              <a:rPr lang="nl-NL" dirty="0">
                <a:latin typeface="Franklin Gothic Book" panose="020B0503020102020204" pitchFamily="34" charset="0"/>
              </a:rPr>
              <a:t> </a:t>
            </a:r>
            <a:r>
              <a:rPr lang="nl-NL" dirty="0" err="1">
                <a:latin typeface="Franklin Gothic Book" panose="020B0503020102020204" pitchFamily="34" charset="0"/>
              </a:rPr>
              <a:t>advice</a:t>
            </a:r>
            <a:r>
              <a:rPr lang="nl-NL" dirty="0">
                <a:latin typeface="Franklin Gothic Book" panose="020B0503020102020204" pitchFamily="34" charset="0"/>
              </a:rPr>
              <a:t> </a:t>
            </a:r>
          </a:p>
          <a:p>
            <a:endParaRPr lang="nl-NL" dirty="0">
              <a:latin typeface="Franklin Gothic Book" panose="020B0503020102020204" pitchFamily="34" charset="0"/>
            </a:endParaRPr>
          </a:p>
          <a:p>
            <a:endParaRPr lang="nl-NL" dirty="0">
              <a:latin typeface="Franklin Gothic Book" panose="020B0503020102020204" pitchFamily="34" charset="0"/>
            </a:endParaRPr>
          </a:p>
          <a:p>
            <a:r>
              <a:rPr lang="nl-NL" dirty="0">
                <a:latin typeface="Franklin Gothic Book" panose="020B0503020102020204" pitchFamily="34" charset="0"/>
              </a:rPr>
              <a:t>Vwo = more </a:t>
            </a:r>
            <a:r>
              <a:rPr lang="nl-NL" dirty="0" err="1">
                <a:latin typeface="Franklin Gothic Book" panose="020B0503020102020204" pitchFamily="34" charset="0"/>
              </a:rPr>
              <a:t>often</a:t>
            </a:r>
            <a:r>
              <a:rPr lang="nl-NL" dirty="0">
                <a:latin typeface="Franklin Gothic Book" panose="020B0503020102020204" pitchFamily="34" charset="0"/>
              </a:rPr>
              <a:t> match </a:t>
            </a:r>
            <a:r>
              <a:rPr lang="nl-NL" dirty="0" err="1">
                <a:latin typeface="Franklin Gothic Book" panose="020B0503020102020204" pitchFamily="34" charset="0"/>
              </a:rPr>
              <a:t>with</a:t>
            </a:r>
            <a:r>
              <a:rPr lang="nl-NL" dirty="0">
                <a:latin typeface="Franklin Gothic Book" panose="020B0503020102020204" pitchFamily="34" charset="0"/>
              </a:rPr>
              <a:t> test </a:t>
            </a:r>
            <a:r>
              <a:rPr lang="nl-NL" dirty="0" err="1">
                <a:latin typeface="Franklin Gothic Book" panose="020B0503020102020204" pitchFamily="34" charset="0"/>
              </a:rPr>
              <a:t>advice</a:t>
            </a:r>
            <a:r>
              <a:rPr lang="nl-NL" dirty="0">
                <a:latin typeface="Franklin Gothic Book" panose="020B0503020102020204" pitchFamily="34" charset="0"/>
              </a:rPr>
              <a:t> </a:t>
            </a:r>
          </a:p>
        </p:txBody>
      </p:sp>
      <p:sp>
        <p:nvSpPr>
          <p:cNvPr id="6" name="Titel 1">
            <a:extLst>
              <a:ext uri="{FF2B5EF4-FFF2-40B4-BE49-F238E27FC236}">
                <a16:creationId xmlns:a16="http://schemas.microsoft.com/office/drawing/2014/main" id="{64F20202-D602-4815-A48B-72F280F1307F}"/>
              </a:ext>
            </a:extLst>
          </p:cNvPr>
          <p:cNvSpPr txBox="1">
            <a:spLocks/>
          </p:cNvSpPr>
          <p:nvPr/>
        </p:nvSpPr>
        <p:spPr>
          <a:xfrm>
            <a:off x="7942545" y="1613404"/>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1</a:t>
            </a:r>
          </a:p>
        </p:txBody>
      </p:sp>
      <p:sp>
        <p:nvSpPr>
          <p:cNvPr id="7" name="Titel 1">
            <a:extLst>
              <a:ext uri="{FF2B5EF4-FFF2-40B4-BE49-F238E27FC236}">
                <a16:creationId xmlns:a16="http://schemas.microsoft.com/office/drawing/2014/main" id="{13F950C6-DB31-4D6E-8997-BABA7F95FCA1}"/>
              </a:ext>
            </a:extLst>
          </p:cNvPr>
          <p:cNvSpPr txBox="1">
            <a:spLocks/>
          </p:cNvSpPr>
          <p:nvPr/>
        </p:nvSpPr>
        <p:spPr>
          <a:xfrm>
            <a:off x="7942545" y="2766218"/>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2</a:t>
            </a:r>
          </a:p>
        </p:txBody>
      </p:sp>
      <p:sp>
        <p:nvSpPr>
          <p:cNvPr id="8" name="Titel 1">
            <a:extLst>
              <a:ext uri="{FF2B5EF4-FFF2-40B4-BE49-F238E27FC236}">
                <a16:creationId xmlns:a16="http://schemas.microsoft.com/office/drawing/2014/main" id="{549C1D76-0293-4E0B-9B22-9B82738F6745}"/>
              </a:ext>
            </a:extLst>
          </p:cNvPr>
          <p:cNvSpPr txBox="1">
            <a:spLocks/>
          </p:cNvSpPr>
          <p:nvPr/>
        </p:nvSpPr>
        <p:spPr>
          <a:xfrm>
            <a:off x="7942545" y="4091781"/>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3</a:t>
            </a:r>
          </a:p>
        </p:txBody>
      </p:sp>
    </p:spTree>
    <p:extLst>
      <p:ext uri="{BB962C8B-B14F-4D97-AF65-F5344CB8AC3E}">
        <p14:creationId xmlns:p14="http://schemas.microsoft.com/office/powerpoint/2010/main" val="132207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el 1">
            <a:extLst>
              <a:ext uri="{FF2B5EF4-FFF2-40B4-BE49-F238E27FC236}">
                <a16:creationId xmlns:a16="http://schemas.microsoft.com/office/drawing/2014/main" id="{9131143A-1CC9-4BA5-9637-21A7F34BD7F5}"/>
              </a:ext>
            </a:extLst>
          </p:cNvPr>
          <p:cNvSpPr>
            <a:spLocks noGrp="1"/>
          </p:cNvSpPr>
          <p:nvPr>
            <p:ph type="title"/>
          </p:nvPr>
        </p:nvSpPr>
        <p:spPr>
          <a:xfrm>
            <a:off x="874815" y="1656735"/>
            <a:ext cx="5221185" cy="3072015"/>
          </a:xfrm>
        </p:spPr>
        <p:txBody>
          <a:bodyPr vert="horz" lIns="91440" tIns="45720" rIns="91440" bIns="45720" rtlCol="0" anchor="b">
            <a:normAutofit/>
          </a:bodyPr>
          <a:lstStyle/>
          <a:p>
            <a:pPr algn="ctr"/>
            <a:r>
              <a:rPr lang="en-US" sz="3300" noProof="1">
                <a:solidFill>
                  <a:schemeClr val="accent1"/>
                </a:solidFill>
                <a:latin typeface="Franklin Gothic Medium" panose="020B0603020102020204" pitchFamily="34" charset="0"/>
                <a:ea typeface="+mj-ea"/>
                <a:cs typeface="+mj-cs"/>
              </a:rPr>
              <a:t>How often have pupils switched between the different SE levels and can these swit</a:t>
            </a:r>
            <a:r>
              <a:rPr lang="en-US" sz="3300" noProof="1">
                <a:solidFill>
                  <a:schemeClr val="accent1"/>
                </a:solidFill>
                <a:latin typeface="Franklin Gothic Medium" panose="020B0603020102020204" pitchFamily="34" charset="0"/>
              </a:rPr>
              <a:t>ches be explained by the teacher’s or the test’s advice?</a:t>
            </a:r>
            <a:endParaRPr lang="en-US" sz="3300" kern="1200" dirty="0">
              <a:solidFill>
                <a:schemeClr val="tx1"/>
              </a:solidFill>
              <a:latin typeface="+mj-lt"/>
              <a:ea typeface="+mj-ea"/>
              <a:cs typeface="+mj-cs"/>
            </a:endParaRPr>
          </a:p>
        </p:txBody>
      </p:sp>
      <p:sp>
        <p:nvSpPr>
          <p:cNvPr id="25" name="Freeform: Shape 1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1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2" name="Afbeelding 11">
            <a:extLst>
              <a:ext uri="{FF2B5EF4-FFF2-40B4-BE49-F238E27FC236}">
                <a16:creationId xmlns:a16="http://schemas.microsoft.com/office/drawing/2014/main" id="{3DE2B7E9-7288-4A49-92AB-A8F968358C23}"/>
              </a:ext>
            </a:extLst>
          </p:cNvPr>
          <p:cNvPicPr>
            <a:picLocks noChangeAspect="1"/>
          </p:cNvPicPr>
          <p:nvPr/>
        </p:nvPicPr>
        <p:blipFill rotWithShape="1">
          <a:blip r:embed="rId3">
            <a:extLst>
              <a:ext uri="{28A0092B-C50C-407E-A947-70E740481C1C}">
                <a14:useLocalDpi xmlns:a14="http://schemas.microsoft.com/office/drawing/2010/main" val="0"/>
              </a:ext>
            </a:extLst>
          </a:blip>
          <a:srcRect b="21826"/>
          <a:stretch/>
        </p:blipFill>
        <p:spPr>
          <a:xfrm>
            <a:off x="6970815" y="1598177"/>
            <a:ext cx="4509933" cy="3525573"/>
          </a:xfrm>
          <a:prstGeom prst="rect">
            <a:avLst/>
          </a:prstGeom>
        </p:spPr>
      </p:pic>
    </p:spTree>
    <p:extLst>
      <p:ext uri="{BB962C8B-B14F-4D97-AF65-F5344CB8AC3E}">
        <p14:creationId xmlns:p14="http://schemas.microsoft.com/office/powerpoint/2010/main" val="338123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6AF51FE-F3A3-41F0-A2FE-E7F8B1AB3185}"/>
              </a:ext>
            </a:extLst>
          </p:cNvPr>
          <p:cNvPicPr>
            <a:picLocks noChangeAspect="1"/>
          </p:cNvPicPr>
          <p:nvPr/>
        </p:nvPicPr>
        <p:blipFill rotWithShape="1">
          <a:blip r:embed="rId2">
            <a:duotone>
              <a:schemeClr val="accent1">
                <a:shade val="45000"/>
                <a:satMod val="135000"/>
              </a:schemeClr>
              <a:prstClr val="white"/>
            </a:duotone>
          </a:blip>
          <a:srcRect l="5223" t="14977" r="11853" b="7580"/>
          <a:stretch/>
        </p:blipFill>
        <p:spPr>
          <a:xfrm>
            <a:off x="1318665" y="1099084"/>
            <a:ext cx="8582436" cy="5000291"/>
          </a:xfrm>
          <a:prstGeom prst="rect">
            <a:avLst/>
          </a:prstGeom>
          <a:ln>
            <a:noFill/>
          </a:ln>
        </p:spPr>
      </p:pic>
      <p:sp>
        <p:nvSpPr>
          <p:cNvPr id="12" name="Titel 1">
            <a:extLst>
              <a:ext uri="{FF2B5EF4-FFF2-40B4-BE49-F238E27FC236}">
                <a16:creationId xmlns:a16="http://schemas.microsoft.com/office/drawing/2014/main" id="{0DFB64F7-53A7-4415-BE67-6443291366B4}"/>
              </a:ext>
            </a:extLst>
          </p:cNvPr>
          <p:cNvSpPr txBox="1">
            <a:spLocks/>
          </p:cNvSpPr>
          <p:nvPr/>
        </p:nvSpPr>
        <p:spPr>
          <a:xfrm>
            <a:off x="10015318" y="2988920"/>
            <a:ext cx="2062464" cy="79910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err="1">
                <a:solidFill>
                  <a:schemeClr val="accent1"/>
                </a:solidFill>
                <a:latin typeface="Franklin Gothic Medium" panose="020B0603020102020204" pitchFamily="34" charset="0"/>
              </a:rPr>
              <a:t>vmbo</a:t>
            </a:r>
            <a:endParaRPr lang="en-US" sz="6000" dirty="0"/>
          </a:p>
        </p:txBody>
      </p:sp>
      <p:pic>
        <p:nvPicPr>
          <p:cNvPr id="14" name="Afbeelding 13">
            <a:extLst>
              <a:ext uri="{FF2B5EF4-FFF2-40B4-BE49-F238E27FC236}">
                <a16:creationId xmlns:a16="http://schemas.microsoft.com/office/drawing/2014/main" id="{50690D17-3BD8-49AB-8DE3-3B3281BE607A}"/>
              </a:ext>
            </a:extLst>
          </p:cNvPr>
          <p:cNvPicPr>
            <a:picLocks noChangeAspect="1"/>
          </p:cNvPicPr>
          <p:nvPr/>
        </p:nvPicPr>
        <p:blipFill rotWithShape="1">
          <a:blip r:embed="rId3">
            <a:extLst>
              <a:ext uri="{28A0092B-C50C-407E-A947-70E740481C1C}">
                <a14:useLocalDpi xmlns:a14="http://schemas.microsoft.com/office/drawing/2010/main" val="0"/>
              </a:ext>
            </a:extLst>
          </a:blip>
          <a:srcRect b="13973"/>
          <a:stretch/>
        </p:blipFill>
        <p:spPr>
          <a:xfrm>
            <a:off x="10402173" y="3788028"/>
            <a:ext cx="1288753" cy="1108681"/>
          </a:xfrm>
          <a:prstGeom prst="rect">
            <a:avLst/>
          </a:prstGeom>
        </p:spPr>
      </p:pic>
    </p:spTree>
    <p:extLst>
      <p:ext uri="{BB962C8B-B14F-4D97-AF65-F5344CB8AC3E}">
        <p14:creationId xmlns:p14="http://schemas.microsoft.com/office/powerpoint/2010/main" val="263548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DFB64F7-53A7-4415-BE67-6443291366B4}"/>
              </a:ext>
            </a:extLst>
          </p:cNvPr>
          <p:cNvSpPr txBox="1">
            <a:spLocks/>
          </p:cNvSpPr>
          <p:nvPr/>
        </p:nvSpPr>
        <p:spPr>
          <a:xfrm>
            <a:off x="10470056" y="3029446"/>
            <a:ext cx="2062464" cy="79910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err="1">
                <a:solidFill>
                  <a:schemeClr val="accent1"/>
                </a:solidFill>
                <a:latin typeface="Franklin Gothic Medium" panose="020B0603020102020204" pitchFamily="34" charset="0"/>
              </a:rPr>
              <a:t>vwo</a:t>
            </a:r>
            <a:endParaRPr lang="en-US" sz="6000" dirty="0"/>
          </a:p>
        </p:txBody>
      </p:sp>
      <p:pic>
        <p:nvPicPr>
          <p:cNvPr id="3" name="Afbeelding 2">
            <a:extLst>
              <a:ext uri="{FF2B5EF4-FFF2-40B4-BE49-F238E27FC236}">
                <a16:creationId xmlns:a16="http://schemas.microsoft.com/office/drawing/2014/main" id="{AD8122F5-82CA-4A34-A0BE-6CBAD66E1DC9}"/>
              </a:ext>
            </a:extLst>
          </p:cNvPr>
          <p:cNvPicPr>
            <a:picLocks noChangeAspect="1"/>
          </p:cNvPicPr>
          <p:nvPr/>
        </p:nvPicPr>
        <p:blipFill rotWithShape="1">
          <a:blip r:embed="rId2">
            <a:duotone>
              <a:schemeClr val="accent1">
                <a:shade val="45000"/>
                <a:satMod val="135000"/>
              </a:schemeClr>
              <a:prstClr val="white"/>
            </a:duotone>
          </a:blip>
          <a:srcRect l="4094" t="15293" r="12065" b="9699"/>
          <a:stretch/>
        </p:blipFill>
        <p:spPr>
          <a:xfrm>
            <a:off x="656422" y="1276331"/>
            <a:ext cx="9535874" cy="4798792"/>
          </a:xfrm>
          <a:prstGeom prst="rect">
            <a:avLst/>
          </a:prstGeom>
        </p:spPr>
      </p:pic>
      <p:pic>
        <p:nvPicPr>
          <p:cNvPr id="14" name="Afbeelding 13">
            <a:extLst>
              <a:ext uri="{FF2B5EF4-FFF2-40B4-BE49-F238E27FC236}">
                <a16:creationId xmlns:a16="http://schemas.microsoft.com/office/drawing/2014/main" id="{BA64987C-64B0-44B6-9D5C-33132D1E4911}"/>
              </a:ext>
            </a:extLst>
          </p:cNvPr>
          <p:cNvPicPr>
            <a:picLocks noChangeAspect="1"/>
          </p:cNvPicPr>
          <p:nvPr/>
        </p:nvPicPr>
        <p:blipFill rotWithShape="1">
          <a:blip r:embed="rId3">
            <a:extLst>
              <a:ext uri="{28A0092B-C50C-407E-A947-70E740481C1C}">
                <a14:useLocalDpi xmlns:a14="http://schemas.microsoft.com/office/drawing/2010/main" val="0"/>
              </a:ext>
            </a:extLst>
          </a:blip>
          <a:srcRect b="13973"/>
          <a:stretch/>
        </p:blipFill>
        <p:spPr>
          <a:xfrm>
            <a:off x="10402173" y="3788028"/>
            <a:ext cx="1288753" cy="1108681"/>
          </a:xfrm>
          <a:prstGeom prst="rect">
            <a:avLst/>
          </a:prstGeom>
        </p:spPr>
      </p:pic>
    </p:spTree>
    <p:extLst>
      <p:ext uri="{BB962C8B-B14F-4D97-AF65-F5344CB8AC3E}">
        <p14:creationId xmlns:p14="http://schemas.microsoft.com/office/powerpoint/2010/main" val="147073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DFB64F7-53A7-4415-BE67-6443291366B4}"/>
              </a:ext>
            </a:extLst>
          </p:cNvPr>
          <p:cNvSpPr txBox="1">
            <a:spLocks/>
          </p:cNvSpPr>
          <p:nvPr/>
        </p:nvSpPr>
        <p:spPr>
          <a:xfrm>
            <a:off x="10336385" y="2991258"/>
            <a:ext cx="2062464" cy="79910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err="1">
                <a:solidFill>
                  <a:schemeClr val="accent1"/>
                </a:solidFill>
                <a:latin typeface="Franklin Gothic Medium" panose="020B0603020102020204" pitchFamily="34" charset="0"/>
              </a:rPr>
              <a:t>havo</a:t>
            </a:r>
            <a:endParaRPr lang="en-US" sz="6000" dirty="0"/>
          </a:p>
        </p:txBody>
      </p:sp>
      <p:pic>
        <p:nvPicPr>
          <p:cNvPr id="4" name="Afbeelding 3">
            <a:extLst>
              <a:ext uri="{FF2B5EF4-FFF2-40B4-BE49-F238E27FC236}">
                <a16:creationId xmlns:a16="http://schemas.microsoft.com/office/drawing/2014/main" id="{F3B7C2F6-4A7E-43EE-8DC6-F2A5DD8F76CD}"/>
              </a:ext>
            </a:extLst>
          </p:cNvPr>
          <p:cNvPicPr>
            <a:picLocks noChangeAspect="1"/>
          </p:cNvPicPr>
          <p:nvPr/>
        </p:nvPicPr>
        <p:blipFill rotWithShape="1">
          <a:blip r:embed="rId2">
            <a:duotone>
              <a:schemeClr val="accent1">
                <a:shade val="45000"/>
                <a:satMod val="135000"/>
              </a:schemeClr>
              <a:prstClr val="white"/>
            </a:duotone>
          </a:blip>
          <a:srcRect l="4967" t="15293" r="12066" b="8125"/>
          <a:stretch/>
        </p:blipFill>
        <p:spPr>
          <a:xfrm>
            <a:off x="824383" y="1305260"/>
            <a:ext cx="9242532" cy="4798792"/>
          </a:xfrm>
          <a:prstGeom prst="rect">
            <a:avLst/>
          </a:prstGeom>
        </p:spPr>
      </p:pic>
      <p:pic>
        <p:nvPicPr>
          <p:cNvPr id="3" name="Afbeelding 2">
            <a:extLst>
              <a:ext uri="{FF2B5EF4-FFF2-40B4-BE49-F238E27FC236}">
                <a16:creationId xmlns:a16="http://schemas.microsoft.com/office/drawing/2014/main" id="{A9F00DAA-9272-45F4-86D8-1D9B793838EB}"/>
              </a:ext>
            </a:extLst>
          </p:cNvPr>
          <p:cNvPicPr>
            <a:picLocks noChangeAspect="1"/>
          </p:cNvPicPr>
          <p:nvPr/>
        </p:nvPicPr>
        <p:blipFill rotWithShape="1">
          <a:blip r:embed="rId3">
            <a:extLst>
              <a:ext uri="{28A0092B-C50C-407E-A947-70E740481C1C}">
                <a14:useLocalDpi xmlns:a14="http://schemas.microsoft.com/office/drawing/2010/main" val="0"/>
              </a:ext>
            </a:extLst>
          </a:blip>
          <a:srcRect b="18171"/>
          <a:stretch/>
        </p:blipFill>
        <p:spPr>
          <a:xfrm>
            <a:off x="10240226" y="3620684"/>
            <a:ext cx="1747182" cy="1429708"/>
          </a:xfrm>
          <a:prstGeom prst="rect">
            <a:avLst/>
          </a:prstGeom>
        </p:spPr>
      </p:pic>
    </p:spTree>
    <p:extLst>
      <p:ext uri="{BB962C8B-B14F-4D97-AF65-F5344CB8AC3E}">
        <p14:creationId xmlns:p14="http://schemas.microsoft.com/office/powerpoint/2010/main" val="1406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2BFB811-FC5E-43EE-A823-3B7994633769}"/>
              </a:ext>
            </a:extLst>
          </p:cNvPr>
          <p:cNvPicPr>
            <a:picLocks noChangeAspect="1"/>
          </p:cNvPicPr>
          <p:nvPr/>
        </p:nvPicPr>
        <p:blipFill rotWithShape="1">
          <a:blip r:embed="rId2">
            <a:duotone>
              <a:schemeClr val="accent1">
                <a:shade val="45000"/>
                <a:satMod val="135000"/>
              </a:schemeClr>
              <a:prstClr val="white"/>
            </a:duotone>
          </a:blip>
          <a:srcRect l="24658" t="21005" r="25616" b="19635"/>
          <a:stretch/>
        </p:blipFill>
        <p:spPr>
          <a:xfrm>
            <a:off x="714255" y="607892"/>
            <a:ext cx="7753340" cy="5206272"/>
          </a:xfrm>
          <a:prstGeom prst="rect">
            <a:avLst/>
          </a:prstGeom>
        </p:spPr>
      </p:pic>
      <p:sp>
        <p:nvSpPr>
          <p:cNvPr id="3" name="Rechthoek 2">
            <a:extLst>
              <a:ext uri="{FF2B5EF4-FFF2-40B4-BE49-F238E27FC236}">
                <a16:creationId xmlns:a16="http://schemas.microsoft.com/office/drawing/2014/main" id="{3EF81701-F625-4281-9992-3B78EE836D51}"/>
              </a:ext>
            </a:extLst>
          </p:cNvPr>
          <p:cNvSpPr/>
          <p:nvPr/>
        </p:nvSpPr>
        <p:spPr>
          <a:xfrm>
            <a:off x="6400800" y="4511457"/>
            <a:ext cx="826718" cy="513567"/>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accent4">
                    <a:lumMod val="75000"/>
                  </a:schemeClr>
                </a:solidFill>
              </a:ln>
              <a:noFill/>
            </a:endParaRPr>
          </a:p>
        </p:txBody>
      </p:sp>
      <p:sp>
        <p:nvSpPr>
          <p:cNvPr id="4" name="Rechthoek 3">
            <a:extLst>
              <a:ext uri="{FF2B5EF4-FFF2-40B4-BE49-F238E27FC236}">
                <a16:creationId xmlns:a16="http://schemas.microsoft.com/office/drawing/2014/main" id="{F80AD983-723B-4051-9332-86C28C327C9D}"/>
              </a:ext>
            </a:extLst>
          </p:cNvPr>
          <p:cNvSpPr/>
          <p:nvPr/>
        </p:nvSpPr>
        <p:spPr>
          <a:xfrm>
            <a:off x="2995809" y="5025024"/>
            <a:ext cx="826718" cy="513567"/>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accent4">
                    <a:lumMod val="75000"/>
                  </a:schemeClr>
                </a:solidFill>
              </a:ln>
              <a:noFill/>
            </a:endParaRPr>
          </a:p>
        </p:txBody>
      </p:sp>
      <p:sp>
        <p:nvSpPr>
          <p:cNvPr id="6" name="Tekstvak 5">
            <a:extLst>
              <a:ext uri="{FF2B5EF4-FFF2-40B4-BE49-F238E27FC236}">
                <a16:creationId xmlns:a16="http://schemas.microsoft.com/office/drawing/2014/main" id="{BCA7860C-B169-407B-8162-CAA82D3E5763}"/>
              </a:ext>
            </a:extLst>
          </p:cNvPr>
          <p:cNvSpPr txBox="1"/>
          <p:nvPr/>
        </p:nvSpPr>
        <p:spPr>
          <a:xfrm>
            <a:off x="9080327" y="2016689"/>
            <a:ext cx="2932133" cy="1754326"/>
          </a:xfrm>
          <a:prstGeom prst="rect">
            <a:avLst/>
          </a:prstGeom>
          <a:noFill/>
        </p:spPr>
        <p:txBody>
          <a:bodyPr wrap="square" rtlCol="0">
            <a:spAutoFit/>
          </a:bodyPr>
          <a:lstStyle/>
          <a:p>
            <a:r>
              <a:rPr lang="nl-NL" dirty="0">
                <a:latin typeface="Franklin Gothic Book" panose="020B0503020102020204" pitchFamily="34" charset="0"/>
              </a:rPr>
              <a:t>Switch </a:t>
            </a:r>
            <a:r>
              <a:rPr lang="nl-NL" dirty="0" err="1">
                <a:latin typeface="Franklin Gothic Book" panose="020B0503020102020204" pitchFamily="34" charset="0"/>
              </a:rPr>
              <a:t>upwards</a:t>
            </a:r>
            <a:r>
              <a:rPr lang="nl-NL" dirty="0">
                <a:latin typeface="Franklin Gothic Book" panose="020B0503020102020204" pitchFamily="34" charset="0"/>
              </a:rPr>
              <a:t>? More </a:t>
            </a:r>
            <a:r>
              <a:rPr lang="nl-NL" dirty="0" err="1">
                <a:latin typeface="Franklin Gothic Book" panose="020B0503020102020204" pitchFamily="34" charset="0"/>
              </a:rPr>
              <a:t>often</a:t>
            </a:r>
            <a:r>
              <a:rPr lang="nl-NL" dirty="0">
                <a:latin typeface="Franklin Gothic Book" panose="020B0503020102020204" pitchFamily="34" charset="0"/>
              </a:rPr>
              <a:t> match EPST </a:t>
            </a:r>
          </a:p>
          <a:p>
            <a:endParaRPr lang="nl-NL" dirty="0">
              <a:latin typeface="Franklin Gothic Book" panose="020B0503020102020204" pitchFamily="34" charset="0"/>
            </a:endParaRPr>
          </a:p>
          <a:p>
            <a:endParaRPr lang="nl-NL" dirty="0">
              <a:latin typeface="Franklin Gothic Book" panose="020B0503020102020204" pitchFamily="34" charset="0"/>
            </a:endParaRPr>
          </a:p>
          <a:p>
            <a:r>
              <a:rPr lang="nl-NL" dirty="0">
                <a:latin typeface="Franklin Gothic Book" panose="020B0503020102020204" pitchFamily="34" charset="0"/>
              </a:rPr>
              <a:t>Switch </a:t>
            </a:r>
            <a:r>
              <a:rPr lang="nl-NL" dirty="0" err="1">
                <a:latin typeface="Franklin Gothic Book" panose="020B0503020102020204" pitchFamily="34" charset="0"/>
              </a:rPr>
              <a:t>downwards</a:t>
            </a:r>
            <a:r>
              <a:rPr lang="nl-NL" dirty="0">
                <a:latin typeface="Franklin Gothic Book" panose="020B0503020102020204" pitchFamily="34" charset="0"/>
              </a:rPr>
              <a:t>? More </a:t>
            </a:r>
            <a:r>
              <a:rPr lang="nl-NL" dirty="0" err="1">
                <a:latin typeface="Franklin Gothic Book" panose="020B0503020102020204" pitchFamily="34" charset="0"/>
              </a:rPr>
              <a:t>often</a:t>
            </a:r>
            <a:r>
              <a:rPr lang="nl-NL" dirty="0">
                <a:latin typeface="Franklin Gothic Book" panose="020B0503020102020204" pitchFamily="34" charset="0"/>
              </a:rPr>
              <a:t> match teacher </a:t>
            </a:r>
            <a:r>
              <a:rPr lang="nl-NL" dirty="0" err="1">
                <a:latin typeface="Franklin Gothic Book" panose="020B0503020102020204" pitchFamily="34" charset="0"/>
              </a:rPr>
              <a:t>advice</a:t>
            </a:r>
            <a:r>
              <a:rPr lang="nl-NL" dirty="0">
                <a:latin typeface="Franklin Gothic Book" panose="020B0503020102020204" pitchFamily="34" charset="0"/>
              </a:rPr>
              <a:t> </a:t>
            </a:r>
          </a:p>
        </p:txBody>
      </p:sp>
      <p:sp>
        <p:nvSpPr>
          <p:cNvPr id="7" name="Titel 1">
            <a:extLst>
              <a:ext uri="{FF2B5EF4-FFF2-40B4-BE49-F238E27FC236}">
                <a16:creationId xmlns:a16="http://schemas.microsoft.com/office/drawing/2014/main" id="{AAEDBC6C-29B9-4A38-BDD5-B5EC42430B81}"/>
              </a:ext>
            </a:extLst>
          </p:cNvPr>
          <p:cNvSpPr txBox="1">
            <a:spLocks/>
          </p:cNvSpPr>
          <p:nvPr/>
        </p:nvSpPr>
        <p:spPr>
          <a:xfrm>
            <a:off x="8617907" y="1568289"/>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1</a:t>
            </a:r>
          </a:p>
        </p:txBody>
      </p:sp>
      <p:sp>
        <p:nvSpPr>
          <p:cNvPr id="8" name="Titel 1">
            <a:extLst>
              <a:ext uri="{FF2B5EF4-FFF2-40B4-BE49-F238E27FC236}">
                <a16:creationId xmlns:a16="http://schemas.microsoft.com/office/drawing/2014/main" id="{ECAB2288-A388-4F66-A181-2245FFD0CC42}"/>
              </a:ext>
            </a:extLst>
          </p:cNvPr>
          <p:cNvSpPr txBox="1">
            <a:spLocks/>
          </p:cNvSpPr>
          <p:nvPr/>
        </p:nvSpPr>
        <p:spPr>
          <a:xfrm>
            <a:off x="8617907" y="2638586"/>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2</a:t>
            </a:r>
          </a:p>
        </p:txBody>
      </p:sp>
    </p:spTree>
    <p:extLst>
      <p:ext uri="{BB962C8B-B14F-4D97-AF65-F5344CB8AC3E}">
        <p14:creationId xmlns:p14="http://schemas.microsoft.com/office/powerpoint/2010/main" val="1568121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el 1">
            <a:extLst>
              <a:ext uri="{FF2B5EF4-FFF2-40B4-BE49-F238E27FC236}">
                <a16:creationId xmlns:a16="http://schemas.microsoft.com/office/drawing/2014/main" id="{9131143A-1CC9-4BA5-9637-21A7F34BD7F5}"/>
              </a:ext>
            </a:extLst>
          </p:cNvPr>
          <p:cNvSpPr>
            <a:spLocks noGrp="1"/>
          </p:cNvSpPr>
          <p:nvPr>
            <p:ph type="title"/>
          </p:nvPr>
        </p:nvSpPr>
        <p:spPr>
          <a:xfrm>
            <a:off x="874815" y="1656735"/>
            <a:ext cx="5221185" cy="3072015"/>
          </a:xfrm>
        </p:spPr>
        <p:txBody>
          <a:bodyPr vert="horz" lIns="91440" tIns="45720" rIns="91440" bIns="45720" rtlCol="0" anchor="b">
            <a:normAutofit fontScale="90000"/>
          </a:bodyPr>
          <a:lstStyle/>
          <a:p>
            <a:pPr algn="ctr"/>
            <a:r>
              <a:rPr lang="en-US" sz="3300" noProof="1">
                <a:solidFill>
                  <a:schemeClr val="accent1"/>
                </a:solidFill>
                <a:latin typeface="Franklin Gothic Medium" panose="020B0603020102020204" pitchFamily="34" charset="0"/>
                <a:ea typeface="+mj-ea"/>
                <a:cs typeface="+mj-cs"/>
              </a:rPr>
              <a:t>Would pupils have benefitted from a mandatory rather than an optional adjustment of the teacher’s advice, if the test results indicated a higher SE level? </a:t>
            </a:r>
            <a:endParaRPr lang="en-US" sz="3300" kern="1200" dirty="0">
              <a:solidFill>
                <a:schemeClr val="tx1"/>
              </a:solidFill>
              <a:latin typeface="+mj-lt"/>
              <a:ea typeface="+mj-ea"/>
              <a:cs typeface="+mj-cs"/>
            </a:endParaRPr>
          </a:p>
        </p:txBody>
      </p:sp>
      <p:sp>
        <p:nvSpPr>
          <p:cNvPr id="25" name="Freeform: Shape 1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1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3" name="Afbeelding 12">
            <a:extLst>
              <a:ext uri="{FF2B5EF4-FFF2-40B4-BE49-F238E27FC236}">
                <a16:creationId xmlns:a16="http://schemas.microsoft.com/office/drawing/2014/main" id="{56EDFFB2-FA09-42D3-98DF-2106DE0150CA}"/>
              </a:ext>
            </a:extLst>
          </p:cNvPr>
          <p:cNvPicPr>
            <a:picLocks noChangeAspect="1"/>
          </p:cNvPicPr>
          <p:nvPr/>
        </p:nvPicPr>
        <p:blipFill rotWithShape="1">
          <a:blip r:embed="rId3">
            <a:extLst>
              <a:ext uri="{28A0092B-C50C-407E-A947-70E740481C1C}">
                <a14:useLocalDpi xmlns:a14="http://schemas.microsoft.com/office/drawing/2010/main" val="0"/>
              </a:ext>
            </a:extLst>
          </a:blip>
          <a:srcRect b="13161"/>
          <a:stretch/>
        </p:blipFill>
        <p:spPr>
          <a:xfrm>
            <a:off x="7541011" y="1823469"/>
            <a:ext cx="3995460" cy="3469608"/>
          </a:xfrm>
          <a:prstGeom prst="rect">
            <a:avLst/>
          </a:prstGeom>
        </p:spPr>
      </p:pic>
    </p:spTree>
    <p:extLst>
      <p:ext uri="{BB962C8B-B14F-4D97-AF65-F5344CB8AC3E}">
        <p14:creationId xmlns:p14="http://schemas.microsoft.com/office/powerpoint/2010/main" val="138247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5A9440-BB35-456F-B104-DCDB188041EC}"/>
              </a:ext>
            </a:extLst>
          </p:cNvPr>
          <p:cNvPicPr>
            <a:picLocks noChangeAspect="1"/>
          </p:cNvPicPr>
          <p:nvPr/>
        </p:nvPicPr>
        <p:blipFill rotWithShape="1">
          <a:blip r:embed="rId3">
            <a:extLst>
              <a:ext uri="{28A0092B-C50C-407E-A947-70E740481C1C}">
                <a14:useLocalDpi xmlns:a14="http://schemas.microsoft.com/office/drawing/2010/main" val="0"/>
              </a:ext>
            </a:extLst>
          </a:blip>
          <a:srcRect b="13750"/>
          <a:stretch/>
        </p:blipFill>
        <p:spPr>
          <a:xfrm>
            <a:off x="386444" y="1561178"/>
            <a:ext cx="1866900" cy="1610201"/>
          </a:xfrm>
          <a:prstGeom prst="rect">
            <a:avLst/>
          </a:prstGeom>
        </p:spPr>
      </p:pic>
      <p:pic>
        <p:nvPicPr>
          <p:cNvPr id="4" name="Tijdelijke aanduiding voor inhoud 4">
            <a:extLst>
              <a:ext uri="{FF2B5EF4-FFF2-40B4-BE49-F238E27FC236}">
                <a16:creationId xmlns:a16="http://schemas.microsoft.com/office/drawing/2014/main" id="{1C2190B7-A7E8-48C0-8C38-F97015ED94D9}"/>
              </a:ext>
            </a:extLst>
          </p:cNvPr>
          <p:cNvPicPr>
            <a:picLocks noChangeAspect="1"/>
          </p:cNvPicPr>
          <p:nvPr/>
        </p:nvPicPr>
        <p:blipFill rotWithShape="1">
          <a:blip r:embed="rId4">
            <a:extLst>
              <a:ext uri="{28A0092B-C50C-407E-A947-70E740481C1C}">
                <a14:useLocalDpi xmlns:a14="http://schemas.microsoft.com/office/drawing/2010/main" val="0"/>
              </a:ext>
            </a:extLst>
          </a:blip>
          <a:srcRect b="12805"/>
          <a:stretch/>
        </p:blipFill>
        <p:spPr>
          <a:xfrm>
            <a:off x="817397" y="3429000"/>
            <a:ext cx="1004995" cy="876300"/>
          </a:xfrm>
          <a:prstGeom prst="rect">
            <a:avLst/>
          </a:prstGeom>
        </p:spPr>
      </p:pic>
      <p:sp>
        <p:nvSpPr>
          <p:cNvPr id="5" name="Titel 1">
            <a:extLst>
              <a:ext uri="{FF2B5EF4-FFF2-40B4-BE49-F238E27FC236}">
                <a16:creationId xmlns:a16="http://schemas.microsoft.com/office/drawing/2014/main" id="{1A679E89-4E05-4299-85E7-B7899389BE1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solidFill>
                  <a:schemeClr val="accent1"/>
                </a:solidFill>
                <a:latin typeface="Franklin Gothic Medium" panose="020B0603020102020204" pitchFamily="34" charset="0"/>
              </a:rPr>
              <a:t>Example</a:t>
            </a:r>
            <a:endParaRPr lang="nl-NL" dirty="0">
              <a:solidFill>
                <a:schemeClr val="accent1"/>
              </a:solidFill>
              <a:latin typeface="Franklin Gothic Medium" panose="020B0603020102020204" pitchFamily="34" charset="0"/>
            </a:endParaRPr>
          </a:p>
        </p:txBody>
      </p:sp>
      <p:sp>
        <p:nvSpPr>
          <p:cNvPr id="6" name="Tekstvak 5">
            <a:extLst>
              <a:ext uri="{FF2B5EF4-FFF2-40B4-BE49-F238E27FC236}">
                <a16:creationId xmlns:a16="http://schemas.microsoft.com/office/drawing/2014/main" id="{B113D69A-D2E3-4125-9AB3-E606353A370F}"/>
              </a:ext>
            </a:extLst>
          </p:cNvPr>
          <p:cNvSpPr txBox="1"/>
          <p:nvPr/>
        </p:nvSpPr>
        <p:spPr>
          <a:xfrm>
            <a:off x="1822392" y="2061701"/>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7" name="Tekstvak 6">
            <a:extLst>
              <a:ext uri="{FF2B5EF4-FFF2-40B4-BE49-F238E27FC236}">
                <a16:creationId xmlns:a16="http://schemas.microsoft.com/office/drawing/2014/main" id="{8255592B-7A2A-447E-B478-CF422BBE6C8E}"/>
              </a:ext>
            </a:extLst>
          </p:cNvPr>
          <p:cNvSpPr txBox="1"/>
          <p:nvPr/>
        </p:nvSpPr>
        <p:spPr>
          <a:xfrm>
            <a:off x="1822391" y="3501956"/>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8" name="Tekstvak 7">
            <a:extLst>
              <a:ext uri="{FF2B5EF4-FFF2-40B4-BE49-F238E27FC236}">
                <a16:creationId xmlns:a16="http://schemas.microsoft.com/office/drawing/2014/main" id="{4FBEECB6-EA9D-498C-B25B-9232A13A1234}"/>
              </a:ext>
            </a:extLst>
          </p:cNvPr>
          <p:cNvSpPr txBox="1"/>
          <p:nvPr/>
        </p:nvSpPr>
        <p:spPr>
          <a:xfrm>
            <a:off x="3450464" y="4415061"/>
            <a:ext cx="2333625" cy="369332"/>
          </a:xfrm>
          <a:prstGeom prst="rect">
            <a:avLst/>
          </a:prstGeom>
          <a:noFill/>
        </p:spPr>
        <p:txBody>
          <a:bodyPr wrap="square" rtlCol="0">
            <a:spAutoFit/>
          </a:bodyPr>
          <a:lstStyle/>
          <a:p>
            <a:r>
              <a:rPr lang="nl-NL" dirty="0">
                <a:latin typeface="Franklin Gothic Book" panose="020B0503020102020204" pitchFamily="34" charset="0"/>
              </a:rPr>
              <a:t>Vwo</a:t>
            </a:r>
          </a:p>
        </p:txBody>
      </p:sp>
      <p:pic>
        <p:nvPicPr>
          <p:cNvPr id="10" name="Afbeelding 9">
            <a:extLst>
              <a:ext uri="{FF2B5EF4-FFF2-40B4-BE49-F238E27FC236}">
                <a16:creationId xmlns:a16="http://schemas.microsoft.com/office/drawing/2014/main" id="{10B3609A-2DFD-4066-A713-A1EDF26E01C9}"/>
              </a:ext>
            </a:extLst>
          </p:cNvPr>
          <p:cNvPicPr>
            <a:picLocks noChangeAspect="1"/>
          </p:cNvPicPr>
          <p:nvPr/>
        </p:nvPicPr>
        <p:blipFill rotWithShape="1">
          <a:blip r:embed="rId5">
            <a:extLst>
              <a:ext uri="{28A0092B-C50C-407E-A947-70E740481C1C}">
                <a14:useLocalDpi xmlns:a14="http://schemas.microsoft.com/office/drawing/2010/main" val="0"/>
              </a:ext>
            </a:extLst>
          </a:blip>
          <a:srcRect b="13333"/>
          <a:stretch/>
        </p:blipFill>
        <p:spPr>
          <a:xfrm>
            <a:off x="3107564" y="3319239"/>
            <a:ext cx="1264410" cy="1095822"/>
          </a:xfrm>
          <a:prstGeom prst="rect">
            <a:avLst/>
          </a:prstGeom>
        </p:spPr>
      </p:pic>
      <p:sp>
        <p:nvSpPr>
          <p:cNvPr id="11" name="Pijl: U-vormig 10">
            <a:extLst>
              <a:ext uri="{FF2B5EF4-FFF2-40B4-BE49-F238E27FC236}">
                <a16:creationId xmlns:a16="http://schemas.microsoft.com/office/drawing/2014/main" id="{157EBCE7-618C-4DBD-8DE0-A8C0CF1F68B4}"/>
              </a:ext>
            </a:extLst>
          </p:cNvPr>
          <p:cNvSpPr/>
          <p:nvPr/>
        </p:nvSpPr>
        <p:spPr>
          <a:xfrm flipV="1">
            <a:off x="1274596" y="4562921"/>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Tekstvak 11">
            <a:extLst>
              <a:ext uri="{FF2B5EF4-FFF2-40B4-BE49-F238E27FC236}">
                <a16:creationId xmlns:a16="http://schemas.microsoft.com/office/drawing/2014/main" id="{749EDBBE-B2BD-4EB9-BD53-3524EED7E69C}"/>
              </a:ext>
            </a:extLst>
          </p:cNvPr>
          <p:cNvSpPr txBox="1"/>
          <p:nvPr/>
        </p:nvSpPr>
        <p:spPr>
          <a:xfrm>
            <a:off x="3450463" y="2938000"/>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13" name="Tekstvak 12">
            <a:extLst>
              <a:ext uri="{FF2B5EF4-FFF2-40B4-BE49-F238E27FC236}">
                <a16:creationId xmlns:a16="http://schemas.microsoft.com/office/drawing/2014/main" id="{4317E5B5-7F9E-4B79-A312-74B70369589B}"/>
              </a:ext>
            </a:extLst>
          </p:cNvPr>
          <p:cNvSpPr txBox="1"/>
          <p:nvPr/>
        </p:nvSpPr>
        <p:spPr>
          <a:xfrm>
            <a:off x="2183638" y="5746624"/>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10,1%</a:t>
            </a:r>
          </a:p>
        </p:txBody>
      </p:sp>
      <p:sp>
        <p:nvSpPr>
          <p:cNvPr id="15" name="Rechthoek 14">
            <a:extLst>
              <a:ext uri="{FF2B5EF4-FFF2-40B4-BE49-F238E27FC236}">
                <a16:creationId xmlns:a16="http://schemas.microsoft.com/office/drawing/2014/main" id="{C183627A-A5A4-4F4A-B7AE-2A808C20DC76}"/>
              </a:ext>
            </a:extLst>
          </p:cNvPr>
          <p:cNvSpPr/>
          <p:nvPr/>
        </p:nvSpPr>
        <p:spPr>
          <a:xfrm>
            <a:off x="6981207" y="1171575"/>
            <a:ext cx="4824348" cy="5219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9E5DDD85-1382-4B34-9A4D-E8F14FA2F88A}"/>
              </a:ext>
            </a:extLst>
          </p:cNvPr>
          <p:cNvPicPr>
            <a:picLocks noChangeAspect="1"/>
          </p:cNvPicPr>
          <p:nvPr/>
        </p:nvPicPr>
        <p:blipFill rotWithShape="1">
          <a:blip r:embed="rId3">
            <a:extLst>
              <a:ext uri="{28A0092B-C50C-407E-A947-70E740481C1C}">
                <a14:useLocalDpi xmlns:a14="http://schemas.microsoft.com/office/drawing/2010/main" val="0"/>
              </a:ext>
            </a:extLst>
          </a:blip>
          <a:srcRect b="13750"/>
          <a:stretch/>
        </p:blipFill>
        <p:spPr>
          <a:xfrm>
            <a:off x="6888370" y="1450456"/>
            <a:ext cx="1866900" cy="1610201"/>
          </a:xfrm>
          <a:prstGeom prst="rect">
            <a:avLst/>
          </a:prstGeom>
        </p:spPr>
      </p:pic>
      <p:pic>
        <p:nvPicPr>
          <p:cNvPr id="16" name="Tijdelijke aanduiding voor inhoud 4">
            <a:extLst>
              <a:ext uri="{FF2B5EF4-FFF2-40B4-BE49-F238E27FC236}">
                <a16:creationId xmlns:a16="http://schemas.microsoft.com/office/drawing/2014/main" id="{188B7FD8-8D00-4606-BE59-0BA1CC87038A}"/>
              </a:ext>
            </a:extLst>
          </p:cNvPr>
          <p:cNvPicPr>
            <a:picLocks noChangeAspect="1"/>
          </p:cNvPicPr>
          <p:nvPr/>
        </p:nvPicPr>
        <p:blipFill rotWithShape="1">
          <a:blip r:embed="rId4">
            <a:extLst>
              <a:ext uri="{28A0092B-C50C-407E-A947-70E740481C1C}">
                <a14:useLocalDpi xmlns:a14="http://schemas.microsoft.com/office/drawing/2010/main" val="0"/>
              </a:ext>
            </a:extLst>
          </a:blip>
          <a:srcRect b="12805"/>
          <a:stretch/>
        </p:blipFill>
        <p:spPr>
          <a:xfrm>
            <a:off x="7435992" y="3343275"/>
            <a:ext cx="1004995" cy="876300"/>
          </a:xfrm>
          <a:prstGeom prst="rect">
            <a:avLst/>
          </a:prstGeom>
        </p:spPr>
      </p:pic>
      <p:sp>
        <p:nvSpPr>
          <p:cNvPr id="17" name="Tekstvak 16">
            <a:extLst>
              <a:ext uri="{FF2B5EF4-FFF2-40B4-BE49-F238E27FC236}">
                <a16:creationId xmlns:a16="http://schemas.microsoft.com/office/drawing/2014/main" id="{75BE2484-0E36-4208-BB19-DE9FBBE07F4C}"/>
              </a:ext>
            </a:extLst>
          </p:cNvPr>
          <p:cNvSpPr txBox="1"/>
          <p:nvPr/>
        </p:nvSpPr>
        <p:spPr>
          <a:xfrm>
            <a:off x="8453961" y="1996946"/>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18" name="Tekstvak 17">
            <a:extLst>
              <a:ext uri="{FF2B5EF4-FFF2-40B4-BE49-F238E27FC236}">
                <a16:creationId xmlns:a16="http://schemas.microsoft.com/office/drawing/2014/main" id="{B115EFF2-F6F6-4974-B845-061BA896B1AD}"/>
              </a:ext>
            </a:extLst>
          </p:cNvPr>
          <p:cNvSpPr txBox="1"/>
          <p:nvPr/>
        </p:nvSpPr>
        <p:spPr>
          <a:xfrm>
            <a:off x="8440987" y="3441975"/>
            <a:ext cx="2333625" cy="369332"/>
          </a:xfrm>
          <a:prstGeom prst="rect">
            <a:avLst/>
          </a:prstGeom>
          <a:noFill/>
        </p:spPr>
        <p:txBody>
          <a:bodyPr wrap="square" rtlCol="0">
            <a:spAutoFit/>
          </a:bodyPr>
          <a:lstStyle/>
          <a:p>
            <a:r>
              <a:rPr lang="nl-NL" dirty="0">
                <a:latin typeface="Franklin Gothic Book" panose="020B0503020102020204" pitchFamily="34" charset="0"/>
              </a:rPr>
              <a:t>Havo-Vwo</a:t>
            </a:r>
          </a:p>
        </p:txBody>
      </p:sp>
      <p:sp>
        <p:nvSpPr>
          <p:cNvPr id="19" name="Pijl: U-vormig 18">
            <a:extLst>
              <a:ext uri="{FF2B5EF4-FFF2-40B4-BE49-F238E27FC236}">
                <a16:creationId xmlns:a16="http://schemas.microsoft.com/office/drawing/2014/main" id="{3FB33B77-1836-46CB-8651-F9D5AC6A72E1}"/>
              </a:ext>
            </a:extLst>
          </p:cNvPr>
          <p:cNvSpPr/>
          <p:nvPr/>
        </p:nvSpPr>
        <p:spPr>
          <a:xfrm flipV="1">
            <a:off x="8121792" y="4430627"/>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0" name="Afbeelding 19">
            <a:extLst>
              <a:ext uri="{FF2B5EF4-FFF2-40B4-BE49-F238E27FC236}">
                <a16:creationId xmlns:a16="http://schemas.microsoft.com/office/drawing/2014/main" id="{EF602A4F-EA68-4BC3-96BD-19D070AE5BB2}"/>
              </a:ext>
            </a:extLst>
          </p:cNvPr>
          <p:cNvPicPr>
            <a:picLocks noChangeAspect="1"/>
          </p:cNvPicPr>
          <p:nvPr/>
        </p:nvPicPr>
        <p:blipFill rotWithShape="1">
          <a:blip r:embed="rId5">
            <a:extLst>
              <a:ext uri="{28A0092B-C50C-407E-A947-70E740481C1C}">
                <a14:useLocalDpi xmlns:a14="http://schemas.microsoft.com/office/drawing/2010/main" val="0"/>
              </a:ext>
            </a:extLst>
          </a:blip>
          <a:srcRect b="13333"/>
          <a:stretch/>
        </p:blipFill>
        <p:spPr>
          <a:xfrm>
            <a:off x="10025674" y="3233067"/>
            <a:ext cx="1264410" cy="1095822"/>
          </a:xfrm>
          <a:prstGeom prst="rect">
            <a:avLst/>
          </a:prstGeom>
        </p:spPr>
      </p:pic>
      <p:sp>
        <p:nvSpPr>
          <p:cNvPr id="21" name="Tekstvak 20">
            <a:extLst>
              <a:ext uri="{FF2B5EF4-FFF2-40B4-BE49-F238E27FC236}">
                <a16:creationId xmlns:a16="http://schemas.microsoft.com/office/drawing/2014/main" id="{104BFCAA-AFA5-40C7-A43B-CCD90632894D}"/>
              </a:ext>
            </a:extLst>
          </p:cNvPr>
          <p:cNvSpPr txBox="1"/>
          <p:nvPr/>
        </p:nvSpPr>
        <p:spPr>
          <a:xfrm>
            <a:off x="10416456" y="2875991"/>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22" name="Tekstvak 21">
            <a:extLst>
              <a:ext uri="{FF2B5EF4-FFF2-40B4-BE49-F238E27FC236}">
                <a16:creationId xmlns:a16="http://schemas.microsoft.com/office/drawing/2014/main" id="{E86E7682-D94D-4122-8F7D-0E3F8FA3E5A1}"/>
              </a:ext>
            </a:extLst>
          </p:cNvPr>
          <p:cNvSpPr txBox="1"/>
          <p:nvPr/>
        </p:nvSpPr>
        <p:spPr>
          <a:xfrm>
            <a:off x="10381007" y="4304036"/>
            <a:ext cx="2333625" cy="369332"/>
          </a:xfrm>
          <a:prstGeom prst="rect">
            <a:avLst/>
          </a:prstGeom>
          <a:noFill/>
        </p:spPr>
        <p:txBody>
          <a:bodyPr wrap="square" rtlCol="0">
            <a:spAutoFit/>
          </a:bodyPr>
          <a:lstStyle/>
          <a:p>
            <a:r>
              <a:rPr lang="nl-NL" dirty="0">
                <a:latin typeface="Franklin Gothic Book" panose="020B0503020102020204" pitchFamily="34" charset="0"/>
              </a:rPr>
              <a:t>Vwo</a:t>
            </a:r>
          </a:p>
        </p:txBody>
      </p:sp>
      <p:sp>
        <p:nvSpPr>
          <p:cNvPr id="23" name="Tekstvak 22">
            <a:extLst>
              <a:ext uri="{FF2B5EF4-FFF2-40B4-BE49-F238E27FC236}">
                <a16:creationId xmlns:a16="http://schemas.microsoft.com/office/drawing/2014/main" id="{85DEBB9D-B4A5-44E3-9893-F50934A503DD}"/>
              </a:ext>
            </a:extLst>
          </p:cNvPr>
          <p:cNvSpPr txBox="1"/>
          <p:nvPr/>
        </p:nvSpPr>
        <p:spPr>
          <a:xfrm>
            <a:off x="9146413" y="5613675"/>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19,2%</a:t>
            </a:r>
          </a:p>
        </p:txBody>
      </p:sp>
    </p:spTree>
    <p:extLst>
      <p:ext uri="{BB962C8B-B14F-4D97-AF65-F5344CB8AC3E}">
        <p14:creationId xmlns:p14="http://schemas.microsoft.com/office/powerpoint/2010/main" val="403112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373D9-C8E7-4ACD-A982-7CB98EBE9B10}"/>
              </a:ext>
            </a:extLst>
          </p:cNvPr>
          <p:cNvSpPr>
            <a:spLocks noGrp="1"/>
          </p:cNvSpPr>
          <p:nvPr>
            <p:ph type="title"/>
          </p:nvPr>
        </p:nvSpPr>
        <p:spPr/>
        <p:txBody>
          <a:bodyPr/>
          <a:lstStyle/>
          <a:p>
            <a:r>
              <a:rPr lang="nl-NL" dirty="0">
                <a:solidFill>
                  <a:schemeClr val="accent1"/>
                </a:solidFill>
                <a:latin typeface="Franklin Gothic Medium" panose="020B0603020102020204" pitchFamily="34" charset="0"/>
              </a:rPr>
              <a:t>Change of </a:t>
            </a:r>
            <a:r>
              <a:rPr lang="nl-NL" dirty="0" err="1">
                <a:solidFill>
                  <a:schemeClr val="accent1"/>
                </a:solidFill>
                <a:latin typeface="Franklin Gothic Medium" panose="020B0603020102020204" pitchFamily="34" charset="0"/>
              </a:rPr>
              <a:t>law</a:t>
            </a:r>
            <a:r>
              <a:rPr lang="nl-NL" dirty="0">
                <a:solidFill>
                  <a:schemeClr val="accent1"/>
                </a:solidFill>
                <a:latin typeface="Franklin Gothic Medium" panose="020B0603020102020204" pitchFamily="34" charset="0"/>
              </a:rPr>
              <a:t> </a:t>
            </a:r>
            <a:br>
              <a:rPr lang="nl-NL" dirty="0">
                <a:solidFill>
                  <a:schemeClr val="accent1"/>
                </a:solidFill>
                <a:latin typeface="Franklin Gothic Medium" panose="020B0603020102020204" pitchFamily="34" charset="0"/>
              </a:rPr>
            </a:br>
            <a:r>
              <a:rPr lang="nl-NL" dirty="0">
                <a:solidFill>
                  <a:schemeClr val="accent1"/>
                </a:solidFill>
                <a:latin typeface="Franklin Gothic Medium" panose="020B0603020102020204" pitchFamily="34" charset="0"/>
              </a:rPr>
              <a:t>2014/2015</a:t>
            </a:r>
          </a:p>
        </p:txBody>
      </p:sp>
      <p:pic>
        <p:nvPicPr>
          <p:cNvPr id="5" name="Tijdelijke aanduiding voor inhoud 4">
            <a:extLst>
              <a:ext uri="{FF2B5EF4-FFF2-40B4-BE49-F238E27FC236}">
                <a16:creationId xmlns:a16="http://schemas.microsoft.com/office/drawing/2014/main" id="{ADA762CD-37D8-4AE6-BAD2-1AC6C1A05AF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2805"/>
          <a:stretch/>
        </p:blipFill>
        <p:spPr>
          <a:xfrm>
            <a:off x="1066768" y="3209925"/>
            <a:ext cx="1004995" cy="876300"/>
          </a:xfrm>
        </p:spPr>
      </p:pic>
      <p:pic>
        <p:nvPicPr>
          <p:cNvPr id="6" name="Tijdelijke aanduiding voor inhoud 4">
            <a:extLst>
              <a:ext uri="{FF2B5EF4-FFF2-40B4-BE49-F238E27FC236}">
                <a16:creationId xmlns:a16="http://schemas.microsoft.com/office/drawing/2014/main" id="{0BCE04B8-9C14-4F29-BD51-C8D047311DD6}"/>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10480107" y="3596207"/>
            <a:ext cx="1004995" cy="876300"/>
          </a:xfrm>
          <a:prstGeom prst="rect">
            <a:avLst/>
          </a:prstGeom>
          <a:solidFill>
            <a:schemeClr val="accent4">
              <a:lumMod val="40000"/>
              <a:lumOff val="60000"/>
            </a:schemeClr>
          </a:solidFill>
        </p:spPr>
      </p:pic>
      <p:pic>
        <p:nvPicPr>
          <p:cNvPr id="7" name="Tijdelijke aanduiding voor inhoud 4">
            <a:extLst>
              <a:ext uri="{FF2B5EF4-FFF2-40B4-BE49-F238E27FC236}">
                <a16:creationId xmlns:a16="http://schemas.microsoft.com/office/drawing/2014/main" id="{C7587AED-1173-4A90-80F2-B669258FEB7B}"/>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8739761" y="4634879"/>
            <a:ext cx="1004995" cy="876300"/>
          </a:xfrm>
          <a:prstGeom prst="rect">
            <a:avLst/>
          </a:prstGeom>
        </p:spPr>
      </p:pic>
      <p:pic>
        <p:nvPicPr>
          <p:cNvPr id="8" name="Tijdelijke aanduiding voor inhoud 4">
            <a:extLst>
              <a:ext uri="{FF2B5EF4-FFF2-40B4-BE49-F238E27FC236}">
                <a16:creationId xmlns:a16="http://schemas.microsoft.com/office/drawing/2014/main" id="{274AB1FE-4129-4819-BDFD-15B224E3A414}"/>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7557283" y="4634879"/>
            <a:ext cx="1004995" cy="876300"/>
          </a:xfrm>
          <a:prstGeom prst="rect">
            <a:avLst/>
          </a:prstGeom>
        </p:spPr>
      </p:pic>
      <p:pic>
        <p:nvPicPr>
          <p:cNvPr id="9" name="Tijdelijke aanduiding voor inhoud 4">
            <a:extLst>
              <a:ext uri="{FF2B5EF4-FFF2-40B4-BE49-F238E27FC236}">
                <a16:creationId xmlns:a16="http://schemas.microsoft.com/office/drawing/2014/main" id="{3E3A07EE-0B98-4236-B700-8C44E0A90C40}"/>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7216603" y="3541532"/>
            <a:ext cx="1004995" cy="876300"/>
          </a:xfrm>
          <a:prstGeom prst="rect">
            <a:avLst/>
          </a:prstGeom>
        </p:spPr>
      </p:pic>
      <p:pic>
        <p:nvPicPr>
          <p:cNvPr id="10" name="Tijdelijke aanduiding voor inhoud 4">
            <a:extLst>
              <a:ext uri="{FF2B5EF4-FFF2-40B4-BE49-F238E27FC236}">
                <a16:creationId xmlns:a16="http://schemas.microsoft.com/office/drawing/2014/main" id="{E2722239-6DE0-4B3C-B246-3494D9A90281}"/>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8264949" y="3516347"/>
            <a:ext cx="1004995" cy="876300"/>
          </a:xfrm>
          <a:prstGeom prst="rect">
            <a:avLst/>
          </a:prstGeom>
        </p:spPr>
      </p:pic>
      <p:pic>
        <p:nvPicPr>
          <p:cNvPr id="12" name="Afbeelding 11">
            <a:extLst>
              <a:ext uri="{FF2B5EF4-FFF2-40B4-BE49-F238E27FC236}">
                <a16:creationId xmlns:a16="http://schemas.microsoft.com/office/drawing/2014/main" id="{A9E4341C-82E2-4114-BBBC-8D58FB105BBC}"/>
              </a:ext>
            </a:extLst>
          </p:cNvPr>
          <p:cNvPicPr>
            <a:picLocks noChangeAspect="1"/>
          </p:cNvPicPr>
          <p:nvPr/>
        </p:nvPicPr>
        <p:blipFill rotWithShape="1">
          <a:blip r:embed="rId4">
            <a:extLst>
              <a:ext uri="{28A0092B-C50C-407E-A947-70E740481C1C}">
                <a14:useLocalDpi xmlns:a14="http://schemas.microsoft.com/office/drawing/2010/main" val="0"/>
              </a:ext>
            </a:extLst>
          </a:blip>
          <a:srcRect b="13750"/>
          <a:stretch/>
        </p:blipFill>
        <p:spPr>
          <a:xfrm>
            <a:off x="7877856" y="474342"/>
            <a:ext cx="1866900" cy="1610201"/>
          </a:xfrm>
          <a:prstGeom prst="rect">
            <a:avLst/>
          </a:prstGeom>
        </p:spPr>
      </p:pic>
      <p:sp>
        <p:nvSpPr>
          <p:cNvPr id="13" name="Tekstvak 12">
            <a:extLst>
              <a:ext uri="{FF2B5EF4-FFF2-40B4-BE49-F238E27FC236}">
                <a16:creationId xmlns:a16="http://schemas.microsoft.com/office/drawing/2014/main" id="{D8E86642-B363-4DFA-9278-DBA6123630AE}"/>
              </a:ext>
            </a:extLst>
          </p:cNvPr>
          <p:cNvSpPr txBox="1"/>
          <p:nvPr/>
        </p:nvSpPr>
        <p:spPr>
          <a:xfrm>
            <a:off x="1034889" y="4163879"/>
            <a:ext cx="2333625" cy="369332"/>
          </a:xfrm>
          <a:prstGeom prst="rect">
            <a:avLst/>
          </a:prstGeom>
          <a:noFill/>
        </p:spPr>
        <p:txBody>
          <a:bodyPr wrap="square" rtlCol="0">
            <a:spAutoFit/>
          </a:bodyPr>
          <a:lstStyle/>
          <a:p>
            <a:r>
              <a:rPr lang="nl-NL" dirty="0"/>
              <a:t>Cito </a:t>
            </a:r>
            <a:r>
              <a:rPr lang="nl-NL" dirty="0">
                <a:latin typeface="Franklin Gothic Book" panose="020B0503020102020204" pitchFamily="34" charset="0"/>
              </a:rPr>
              <a:t>EPST</a:t>
            </a:r>
            <a:r>
              <a:rPr lang="nl-NL" dirty="0"/>
              <a:t> </a:t>
            </a:r>
          </a:p>
        </p:txBody>
      </p:sp>
      <p:sp>
        <p:nvSpPr>
          <p:cNvPr id="14" name="Tekstvak 13">
            <a:extLst>
              <a:ext uri="{FF2B5EF4-FFF2-40B4-BE49-F238E27FC236}">
                <a16:creationId xmlns:a16="http://schemas.microsoft.com/office/drawing/2014/main" id="{A7655614-CEC0-4517-8FAB-C5F1E791FC65}"/>
              </a:ext>
            </a:extLst>
          </p:cNvPr>
          <p:cNvSpPr txBox="1"/>
          <p:nvPr/>
        </p:nvSpPr>
        <p:spPr>
          <a:xfrm>
            <a:off x="9824997" y="2884176"/>
            <a:ext cx="2315214" cy="646331"/>
          </a:xfrm>
          <a:prstGeom prst="rect">
            <a:avLst/>
          </a:prstGeom>
          <a:noFill/>
        </p:spPr>
        <p:txBody>
          <a:bodyPr wrap="square" rtlCol="0">
            <a:spAutoFit/>
          </a:bodyPr>
          <a:lstStyle/>
          <a:p>
            <a:r>
              <a:rPr lang="nl-NL" dirty="0" err="1">
                <a:latin typeface="Franklin Gothic Book" panose="020B0503020102020204" pitchFamily="34" charset="0"/>
              </a:rPr>
              <a:t>One</a:t>
            </a:r>
            <a:r>
              <a:rPr lang="nl-NL" dirty="0">
                <a:latin typeface="Franklin Gothic Book" panose="020B0503020102020204" pitchFamily="34" charset="0"/>
              </a:rPr>
              <a:t> </a:t>
            </a:r>
            <a:r>
              <a:rPr lang="nl-NL" dirty="0" err="1">
                <a:latin typeface="Franklin Gothic Book" panose="020B0503020102020204" pitchFamily="34" charset="0"/>
              </a:rPr>
              <a:t>offered</a:t>
            </a:r>
            <a:r>
              <a:rPr lang="nl-NL" dirty="0">
                <a:latin typeface="Franklin Gothic Book" panose="020B0503020102020204" pitchFamily="34" charset="0"/>
              </a:rPr>
              <a:t> </a:t>
            </a:r>
            <a:r>
              <a:rPr lang="nl-NL" dirty="0" err="1">
                <a:latin typeface="Franklin Gothic Book" panose="020B0503020102020204" pitchFamily="34" charset="0"/>
              </a:rPr>
              <a:t>by</a:t>
            </a:r>
            <a:r>
              <a:rPr lang="nl-NL" dirty="0">
                <a:latin typeface="Franklin Gothic Book" panose="020B0503020102020204" pitchFamily="34" charset="0"/>
              </a:rPr>
              <a:t> </a:t>
            </a:r>
            <a:r>
              <a:rPr lang="nl-NL" dirty="0" err="1">
                <a:latin typeface="Franklin Gothic Book" panose="020B0503020102020204" pitchFamily="34" charset="0"/>
              </a:rPr>
              <a:t>the</a:t>
            </a:r>
            <a:r>
              <a:rPr lang="nl-NL" dirty="0">
                <a:latin typeface="Franklin Gothic Book" panose="020B0503020102020204" pitchFamily="34" charset="0"/>
              </a:rPr>
              <a:t> Dutch </a:t>
            </a:r>
            <a:r>
              <a:rPr lang="nl-NL" dirty="0" err="1">
                <a:latin typeface="Franklin Gothic Book" panose="020B0503020102020204" pitchFamily="34" charset="0"/>
              </a:rPr>
              <a:t>government</a:t>
            </a:r>
            <a:r>
              <a:rPr lang="nl-NL" dirty="0">
                <a:latin typeface="Franklin Gothic Book" panose="020B0503020102020204" pitchFamily="34" charset="0"/>
              </a:rPr>
              <a:t> </a:t>
            </a:r>
            <a:endParaRPr lang="nl-NL" dirty="0"/>
          </a:p>
        </p:txBody>
      </p:sp>
      <p:sp>
        <p:nvSpPr>
          <p:cNvPr id="15" name="Tekstvak 14">
            <a:extLst>
              <a:ext uri="{FF2B5EF4-FFF2-40B4-BE49-F238E27FC236}">
                <a16:creationId xmlns:a16="http://schemas.microsoft.com/office/drawing/2014/main" id="{B2C5C833-95CC-41B3-B418-A4EDD3E863C0}"/>
              </a:ext>
            </a:extLst>
          </p:cNvPr>
          <p:cNvSpPr txBox="1"/>
          <p:nvPr/>
        </p:nvSpPr>
        <p:spPr>
          <a:xfrm>
            <a:off x="5687322" y="4533211"/>
            <a:ext cx="4488387" cy="646331"/>
          </a:xfrm>
          <a:prstGeom prst="rect">
            <a:avLst/>
          </a:prstGeom>
          <a:noFill/>
        </p:spPr>
        <p:txBody>
          <a:bodyPr wrap="square" rtlCol="0">
            <a:spAutoFit/>
          </a:bodyPr>
          <a:lstStyle/>
          <a:p>
            <a:r>
              <a:rPr lang="nl-NL" dirty="0">
                <a:latin typeface="Franklin Gothic Book" panose="020B0503020102020204" pitchFamily="34" charset="0"/>
              </a:rPr>
              <a:t>But multiple</a:t>
            </a:r>
          </a:p>
          <a:p>
            <a:r>
              <a:rPr lang="nl-NL" dirty="0">
                <a:latin typeface="Franklin Gothic Book" panose="020B0503020102020204" pitchFamily="34" charset="0"/>
              </a:rPr>
              <a:t> EPST-</a:t>
            </a:r>
            <a:r>
              <a:rPr lang="nl-NL" dirty="0" err="1">
                <a:latin typeface="Franklin Gothic Book" panose="020B0503020102020204" pitchFamily="34" charset="0"/>
              </a:rPr>
              <a:t>developers</a:t>
            </a:r>
            <a:endParaRPr lang="nl-NL" dirty="0">
              <a:latin typeface="Franklin Gothic Book" panose="020B0503020102020204" pitchFamily="34" charset="0"/>
            </a:endParaRPr>
          </a:p>
        </p:txBody>
      </p:sp>
      <p:sp>
        <p:nvSpPr>
          <p:cNvPr id="16" name="Tekstvak 15">
            <a:extLst>
              <a:ext uri="{FF2B5EF4-FFF2-40B4-BE49-F238E27FC236}">
                <a16:creationId xmlns:a16="http://schemas.microsoft.com/office/drawing/2014/main" id="{A199D037-705F-426C-8F45-90720EF1A211}"/>
              </a:ext>
            </a:extLst>
          </p:cNvPr>
          <p:cNvSpPr txBox="1"/>
          <p:nvPr/>
        </p:nvSpPr>
        <p:spPr>
          <a:xfrm>
            <a:off x="6398049" y="887010"/>
            <a:ext cx="1866900" cy="646331"/>
          </a:xfrm>
          <a:prstGeom prst="rect">
            <a:avLst/>
          </a:prstGeom>
          <a:noFill/>
          <a:ln>
            <a:noFill/>
          </a:ln>
        </p:spPr>
        <p:txBody>
          <a:bodyPr wrap="square" rtlCol="0">
            <a:spAutoFit/>
          </a:bodyPr>
          <a:lstStyle/>
          <a:p>
            <a:r>
              <a:rPr lang="nl-NL" dirty="0">
                <a:solidFill>
                  <a:schemeClr val="accent1"/>
                </a:solidFill>
                <a:latin typeface="Franklin Gothic Book" panose="020B0503020102020204" pitchFamily="34" charset="0"/>
              </a:rPr>
              <a:t>Teacher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is </a:t>
            </a:r>
            <a:r>
              <a:rPr lang="nl-NL" dirty="0" err="1">
                <a:solidFill>
                  <a:schemeClr val="accent1"/>
                </a:solidFill>
                <a:latin typeface="Franklin Gothic Book" panose="020B0503020102020204" pitchFamily="34" charset="0"/>
              </a:rPr>
              <a:t>leading</a:t>
            </a:r>
            <a:endParaRPr lang="nl-NL" dirty="0">
              <a:solidFill>
                <a:schemeClr val="accent1"/>
              </a:solidFill>
            </a:endParaRPr>
          </a:p>
        </p:txBody>
      </p:sp>
      <p:sp>
        <p:nvSpPr>
          <p:cNvPr id="17" name="Pijl: rechts 16">
            <a:extLst>
              <a:ext uri="{FF2B5EF4-FFF2-40B4-BE49-F238E27FC236}">
                <a16:creationId xmlns:a16="http://schemas.microsoft.com/office/drawing/2014/main" id="{280FD264-C962-4789-AEE2-9E674ECBC44A}"/>
              </a:ext>
            </a:extLst>
          </p:cNvPr>
          <p:cNvSpPr/>
          <p:nvPr/>
        </p:nvSpPr>
        <p:spPr>
          <a:xfrm>
            <a:off x="3314918" y="3209925"/>
            <a:ext cx="1866900" cy="9566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BA8E34ED-FDA8-49A5-8606-8C8E51B7578B}"/>
              </a:ext>
            </a:extLst>
          </p:cNvPr>
          <p:cNvSpPr txBox="1"/>
          <p:nvPr/>
        </p:nvSpPr>
        <p:spPr>
          <a:xfrm>
            <a:off x="6390471" y="2428813"/>
            <a:ext cx="1328630" cy="646331"/>
          </a:xfrm>
          <a:prstGeom prst="rect">
            <a:avLst/>
          </a:prstGeom>
          <a:noFill/>
          <a:ln>
            <a:noFill/>
          </a:ln>
        </p:spPr>
        <p:txBody>
          <a:bodyPr wrap="square" rtlCol="0">
            <a:spAutoFit/>
          </a:bodyPr>
          <a:lstStyle/>
          <a:p>
            <a:r>
              <a:rPr lang="nl-NL" dirty="0" err="1">
                <a:solidFill>
                  <a:schemeClr val="accent1"/>
                </a:solidFill>
                <a:latin typeface="Franklin Gothic Book" panose="020B0503020102020204" pitchFamily="34" charset="0"/>
              </a:rPr>
              <a:t>Mandatory</a:t>
            </a:r>
            <a:endParaRPr lang="nl-NL" dirty="0">
              <a:solidFill>
                <a:schemeClr val="accent1"/>
              </a:solidFill>
              <a:latin typeface="Franklin Gothic Book" panose="020B0503020102020204" pitchFamily="34" charset="0"/>
            </a:endParaRPr>
          </a:p>
          <a:p>
            <a:r>
              <a:rPr lang="nl-NL" dirty="0">
                <a:solidFill>
                  <a:schemeClr val="accent1"/>
                </a:solidFill>
                <a:latin typeface="Franklin Gothic Book" panose="020B0503020102020204" pitchFamily="34" charset="0"/>
              </a:rPr>
              <a:t>EPST</a:t>
            </a:r>
            <a:endParaRPr lang="nl-NL" dirty="0">
              <a:solidFill>
                <a:schemeClr val="accent1"/>
              </a:solidFill>
            </a:endParaRPr>
          </a:p>
        </p:txBody>
      </p:sp>
      <p:sp>
        <p:nvSpPr>
          <p:cNvPr id="19" name="Tekstvak 18">
            <a:extLst>
              <a:ext uri="{FF2B5EF4-FFF2-40B4-BE49-F238E27FC236}">
                <a16:creationId xmlns:a16="http://schemas.microsoft.com/office/drawing/2014/main" id="{E797FB9A-59E0-4F2F-812B-2143ABC59700}"/>
              </a:ext>
            </a:extLst>
          </p:cNvPr>
          <p:cNvSpPr txBox="1"/>
          <p:nvPr/>
        </p:nvSpPr>
        <p:spPr>
          <a:xfrm>
            <a:off x="6419612" y="5905034"/>
            <a:ext cx="4044238" cy="369332"/>
          </a:xfrm>
          <a:prstGeom prst="rect">
            <a:avLst/>
          </a:prstGeom>
          <a:noFill/>
          <a:ln>
            <a:noFill/>
          </a:ln>
        </p:spPr>
        <p:txBody>
          <a:bodyPr wrap="square" rtlCol="0">
            <a:spAutoFit/>
          </a:bodyPr>
          <a:lstStyle/>
          <a:p>
            <a:r>
              <a:rPr lang="nl-NL" dirty="0" err="1">
                <a:solidFill>
                  <a:schemeClr val="accent1"/>
                </a:solidFill>
                <a:latin typeface="Franklin Gothic Book" panose="020B0503020102020204" pitchFamily="34" charset="0"/>
              </a:rPr>
              <a:t>Optional</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adjustment</a:t>
            </a:r>
            <a:r>
              <a:rPr lang="nl-NL" dirty="0">
                <a:solidFill>
                  <a:schemeClr val="accent1"/>
                </a:solidFill>
                <a:latin typeface="Franklin Gothic Book" panose="020B0503020102020204" pitchFamily="34" charset="0"/>
              </a:rPr>
              <a:t> teacher </a:t>
            </a:r>
            <a:r>
              <a:rPr lang="nl-NL" dirty="0" err="1">
                <a:solidFill>
                  <a:schemeClr val="accent1"/>
                </a:solidFill>
                <a:latin typeface="Franklin Gothic Book" panose="020B0503020102020204" pitchFamily="34" charset="0"/>
              </a:rPr>
              <a:t>advice</a:t>
            </a:r>
            <a:endParaRPr lang="nl-NL" dirty="0">
              <a:solidFill>
                <a:schemeClr val="accent1"/>
              </a:solidFill>
            </a:endParaRPr>
          </a:p>
        </p:txBody>
      </p:sp>
      <p:sp>
        <p:nvSpPr>
          <p:cNvPr id="20" name="Titel 1">
            <a:extLst>
              <a:ext uri="{FF2B5EF4-FFF2-40B4-BE49-F238E27FC236}">
                <a16:creationId xmlns:a16="http://schemas.microsoft.com/office/drawing/2014/main" id="{1083DCBB-2786-419B-BA96-9ABE7CD960D8}"/>
              </a:ext>
            </a:extLst>
          </p:cNvPr>
          <p:cNvSpPr txBox="1">
            <a:spLocks/>
          </p:cNvSpPr>
          <p:nvPr/>
        </p:nvSpPr>
        <p:spPr>
          <a:xfrm>
            <a:off x="5953327" y="547393"/>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accent1"/>
                </a:solidFill>
                <a:latin typeface="Franklin Gothic Medium" panose="020B0603020102020204" pitchFamily="34" charset="0"/>
              </a:rPr>
              <a:t>1</a:t>
            </a:r>
          </a:p>
        </p:txBody>
      </p:sp>
      <p:sp>
        <p:nvSpPr>
          <p:cNvPr id="21" name="Titel 1">
            <a:extLst>
              <a:ext uri="{FF2B5EF4-FFF2-40B4-BE49-F238E27FC236}">
                <a16:creationId xmlns:a16="http://schemas.microsoft.com/office/drawing/2014/main" id="{F8295571-BEAB-4C4A-B1D0-0E77086E109B}"/>
              </a:ext>
            </a:extLst>
          </p:cNvPr>
          <p:cNvSpPr txBox="1">
            <a:spLocks/>
          </p:cNvSpPr>
          <p:nvPr/>
        </p:nvSpPr>
        <p:spPr>
          <a:xfrm>
            <a:off x="5999480" y="2013520"/>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accent1"/>
                </a:solidFill>
                <a:latin typeface="Franklin Gothic Medium" panose="020B0603020102020204" pitchFamily="34" charset="0"/>
              </a:rPr>
              <a:t>2</a:t>
            </a:r>
          </a:p>
        </p:txBody>
      </p:sp>
      <p:sp>
        <p:nvSpPr>
          <p:cNvPr id="22" name="Titel 1">
            <a:extLst>
              <a:ext uri="{FF2B5EF4-FFF2-40B4-BE49-F238E27FC236}">
                <a16:creationId xmlns:a16="http://schemas.microsoft.com/office/drawing/2014/main" id="{F068F1DD-3B52-4FAC-B259-C9687DDBC901}"/>
              </a:ext>
            </a:extLst>
          </p:cNvPr>
          <p:cNvSpPr txBox="1">
            <a:spLocks/>
          </p:cNvSpPr>
          <p:nvPr/>
        </p:nvSpPr>
        <p:spPr>
          <a:xfrm>
            <a:off x="5953327" y="5426918"/>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accent1"/>
                </a:solidFill>
                <a:latin typeface="Franklin Gothic Medium" panose="020B0603020102020204" pitchFamily="34" charset="0"/>
              </a:rPr>
              <a:t>3</a:t>
            </a:r>
          </a:p>
        </p:txBody>
      </p:sp>
    </p:spTree>
    <p:extLst>
      <p:ext uri="{BB962C8B-B14F-4D97-AF65-F5344CB8AC3E}">
        <p14:creationId xmlns:p14="http://schemas.microsoft.com/office/powerpoint/2010/main" val="308938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5A9440-BB35-456F-B104-DCDB188041EC}"/>
              </a:ext>
            </a:extLst>
          </p:cNvPr>
          <p:cNvPicPr>
            <a:picLocks noChangeAspect="1"/>
          </p:cNvPicPr>
          <p:nvPr/>
        </p:nvPicPr>
        <p:blipFill rotWithShape="1">
          <a:blip r:embed="rId2">
            <a:extLst>
              <a:ext uri="{28A0092B-C50C-407E-A947-70E740481C1C}">
                <a14:useLocalDpi xmlns:a14="http://schemas.microsoft.com/office/drawing/2010/main" val="0"/>
              </a:ext>
            </a:extLst>
          </a:blip>
          <a:srcRect b="13750"/>
          <a:stretch/>
        </p:blipFill>
        <p:spPr>
          <a:xfrm>
            <a:off x="386444" y="1561178"/>
            <a:ext cx="1866900" cy="1610201"/>
          </a:xfrm>
          <a:prstGeom prst="rect">
            <a:avLst/>
          </a:prstGeom>
        </p:spPr>
      </p:pic>
      <p:pic>
        <p:nvPicPr>
          <p:cNvPr id="4" name="Tijdelijke aanduiding voor inhoud 4">
            <a:extLst>
              <a:ext uri="{FF2B5EF4-FFF2-40B4-BE49-F238E27FC236}">
                <a16:creationId xmlns:a16="http://schemas.microsoft.com/office/drawing/2014/main" id="{1C2190B7-A7E8-48C0-8C38-F97015ED94D9}"/>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817397" y="3429000"/>
            <a:ext cx="1004995" cy="876300"/>
          </a:xfrm>
          <a:prstGeom prst="rect">
            <a:avLst/>
          </a:prstGeom>
        </p:spPr>
      </p:pic>
      <p:sp>
        <p:nvSpPr>
          <p:cNvPr id="5" name="Titel 1">
            <a:extLst>
              <a:ext uri="{FF2B5EF4-FFF2-40B4-BE49-F238E27FC236}">
                <a16:creationId xmlns:a16="http://schemas.microsoft.com/office/drawing/2014/main" id="{1A679E89-4E05-4299-85E7-B7899389BE1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solidFill>
                  <a:schemeClr val="accent1"/>
                </a:solidFill>
                <a:latin typeface="Franklin Gothic Medium" panose="020B0603020102020204" pitchFamily="34" charset="0"/>
              </a:rPr>
              <a:t>Example</a:t>
            </a:r>
            <a:endParaRPr lang="nl-NL" dirty="0">
              <a:solidFill>
                <a:schemeClr val="accent1"/>
              </a:solidFill>
              <a:latin typeface="Franklin Gothic Medium" panose="020B0603020102020204" pitchFamily="34" charset="0"/>
            </a:endParaRPr>
          </a:p>
        </p:txBody>
      </p:sp>
      <p:sp>
        <p:nvSpPr>
          <p:cNvPr id="6" name="Tekstvak 5">
            <a:extLst>
              <a:ext uri="{FF2B5EF4-FFF2-40B4-BE49-F238E27FC236}">
                <a16:creationId xmlns:a16="http://schemas.microsoft.com/office/drawing/2014/main" id="{B113D69A-D2E3-4125-9AB3-E606353A370F}"/>
              </a:ext>
            </a:extLst>
          </p:cNvPr>
          <p:cNvSpPr txBox="1"/>
          <p:nvPr/>
        </p:nvSpPr>
        <p:spPr>
          <a:xfrm>
            <a:off x="1822392" y="2061701"/>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7" name="Tekstvak 6">
            <a:extLst>
              <a:ext uri="{FF2B5EF4-FFF2-40B4-BE49-F238E27FC236}">
                <a16:creationId xmlns:a16="http://schemas.microsoft.com/office/drawing/2014/main" id="{8255592B-7A2A-447E-B478-CF422BBE6C8E}"/>
              </a:ext>
            </a:extLst>
          </p:cNvPr>
          <p:cNvSpPr txBox="1"/>
          <p:nvPr/>
        </p:nvSpPr>
        <p:spPr>
          <a:xfrm>
            <a:off x="1822391" y="3501956"/>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8" name="Tekstvak 7">
            <a:extLst>
              <a:ext uri="{FF2B5EF4-FFF2-40B4-BE49-F238E27FC236}">
                <a16:creationId xmlns:a16="http://schemas.microsoft.com/office/drawing/2014/main" id="{4FBEECB6-EA9D-498C-B25B-9232A13A1234}"/>
              </a:ext>
            </a:extLst>
          </p:cNvPr>
          <p:cNvSpPr txBox="1"/>
          <p:nvPr/>
        </p:nvSpPr>
        <p:spPr>
          <a:xfrm>
            <a:off x="3450464" y="4415061"/>
            <a:ext cx="2333625" cy="369332"/>
          </a:xfrm>
          <a:prstGeom prst="rect">
            <a:avLst/>
          </a:prstGeom>
          <a:noFill/>
        </p:spPr>
        <p:txBody>
          <a:bodyPr wrap="square" rtlCol="0">
            <a:spAutoFit/>
          </a:bodyPr>
          <a:lstStyle/>
          <a:p>
            <a:r>
              <a:rPr lang="nl-NL" dirty="0">
                <a:latin typeface="Franklin Gothic Book" panose="020B0503020102020204" pitchFamily="34" charset="0"/>
              </a:rPr>
              <a:t>Vwo</a:t>
            </a:r>
          </a:p>
        </p:txBody>
      </p:sp>
      <p:pic>
        <p:nvPicPr>
          <p:cNvPr id="10" name="Afbeelding 9">
            <a:extLst>
              <a:ext uri="{FF2B5EF4-FFF2-40B4-BE49-F238E27FC236}">
                <a16:creationId xmlns:a16="http://schemas.microsoft.com/office/drawing/2014/main" id="{10B3609A-2DFD-4066-A713-A1EDF26E01C9}"/>
              </a:ext>
            </a:extLst>
          </p:cNvPr>
          <p:cNvPicPr>
            <a:picLocks noChangeAspect="1"/>
          </p:cNvPicPr>
          <p:nvPr/>
        </p:nvPicPr>
        <p:blipFill rotWithShape="1">
          <a:blip r:embed="rId4">
            <a:extLst>
              <a:ext uri="{28A0092B-C50C-407E-A947-70E740481C1C}">
                <a14:useLocalDpi xmlns:a14="http://schemas.microsoft.com/office/drawing/2010/main" val="0"/>
              </a:ext>
            </a:extLst>
          </a:blip>
          <a:srcRect b="13333"/>
          <a:stretch/>
        </p:blipFill>
        <p:spPr>
          <a:xfrm>
            <a:off x="3107564" y="3319239"/>
            <a:ext cx="1264410" cy="1095822"/>
          </a:xfrm>
          <a:prstGeom prst="rect">
            <a:avLst/>
          </a:prstGeom>
        </p:spPr>
      </p:pic>
      <p:sp>
        <p:nvSpPr>
          <p:cNvPr id="11" name="Pijl: U-vormig 10">
            <a:extLst>
              <a:ext uri="{FF2B5EF4-FFF2-40B4-BE49-F238E27FC236}">
                <a16:creationId xmlns:a16="http://schemas.microsoft.com/office/drawing/2014/main" id="{157EBCE7-618C-4DBD-8DE0-A8C0CF1F68B4}"/>
              </a:ext>
            </a:extLst>
          </p:cNvPr>
          <p:cNvSpPr/>
          <p:nvPr/>
        </p:nvSpPr>
        <p:spPr>
          <a:xfrm flipV="1">
            <a:off x="1274596" y="4562921"/>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Tekstvak 11">
            <a:extLst>
              <a:ext uri="{FF2B5EF4-FFF2-40B4-BE49-F238E27FC236}">
                <a16:creationId xmlns:a16="http://schemas.microsoft.com/office/drawing/2014/main" id="{749EDBBE-B2BD-4EB9-BD53-3524EED7E69C}"/>
              </a:ext>
            </a:extLst>
          </p:cNvPr>
          <p:cNvSpPr txBox="1"/>
          <p:nvPr/>
        </p:nvSpPr>
        <p:spPr>
          <a:xfrm>
            <a:off x="3450463" y="2938000"/>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13" name="Tekstvak 12">
            <a:extLst>
              <a:ext uri="{FF2B5EF4-FFF2-40B4-BE49-F238E27FC236}">
                <a16:creationId xmlns:a16="http://schemas.microsoft.com/office/drawing/2014/main" id="{4317E5B5-7F9E-4B79-A312-74B70369589B}"/>
              </a:ext>
            </a:extLst>
          </p:cNvPr>
          <p:cNvSpPr txBox="1"/>
          <p:nvPr/>
        </p:nvSpPr>
        <p:spPr>
          <a:xfrm>
            <a:off x="2183638" y="5746624"/>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10,1%</a:t>
            </a:r>
          </a:p>
        </p:txBody>
      </p:sp>
      <p:sp>
        <p:nvSpPr>
          <p:cNvPr id="15" name="Rechthoek 14">
            <a:extLst>
              <a:ext uri="{FF2B5EF4-FFF2-40B4-BE49-F238E27FC236}">
                <a16:creationId xmlns:a16="http://schemas.microsoft.com/office/drawing/2014/main" id="{C183627A-A5A4-4F4A-B7AE-2A808C20DC76}"/>
              </a:ext>
            </a:extLst>
          </p:cNvPr>
          <p:cNvSpPr/>
          <p:nvPr/>
        </p:nvSpPr>
        <p:spPr>
          <a:xfrm>
            <a:off x="6981207" y="1171575"/>
            <a:ext cx="4824348" cy="5219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9E5DDD85-1382-4B34-9A4D-E8F14FA2F88A}"/>
              </a:ext>
            </a:extLst>
          </p:cNvPr>
          <p:cNvPicPr>
            <a:picLocks noChangeAspect="1"/>
          </p:cNvPicPr>
          <p:nvPr/>
        </p:nvPicPr>
        <p:blipFill rotWithShape="1">
          <a:blip r:embed="rId2">
            <a:extLst>
              <a:ext uri="{28A0092B-C50C-407E-A947-70E740481C1C}">
                <a14:useLocalDpi xmlns:a14="http://schemas.microsoft.com/office/drawing/2010/main" val="0"/>
              </a:ext>
            </a:extLst>
          </a:blip>
          <a:srcRect b="13750"/>
          <a:stretch/>
        </p:blipFill>
        <p:spPr>
          <a:xfrm>
            <a:off x="6888370" y="1450456"/>
            <a:ext cx="1866900" cy="1610201"/>
          </a:xfrm>
          <a:prstGeom prst="rect">
            <a:avLst/>
          </a:prstGeom>
        </p:spPr>
      </p:pic>
      <p:pic>
        <p:nvPicPr>
          <p:cNvPr id="16" name="Tijdelijke aanduiding voor inhoud 4">
            <a:extLst>
              <a:ext uri="{FF2B5EF4-FFF2-40B4-BE49-F238E27FC236}">
                <a16:creationId xmlns:a16="http://schemas.microsoft.com/office/drawing/2014/main" id="{188B7FD8-8D00-4606-BE59-0BA1CC87038A}"/>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7435992" y="3343275"/>
            <a:ext cx="1004995" cy="876300"/>
          </a:xfrm>
          <a:prstGeom prst="rect">
            <a:avLst/>
          </a:prstGeom>
        </p:spPr>
      </p:pic>
      <p:sp>
        <p:nvSpPr>
          <p:cNvPr id="17" name="Tekstvak 16">
            <a:extLst>
              <a:ext uri="{FF2B5EF4-FFF2-40B4-BE49-F238E27FC236}">
                <a16:creationId xmlns:a16="http://schemas.microsoft.com/office/drawing/2014/main" id="{75BE2484-0E36-4208-BB19-DE9FBBE07F4C}"/>
              </a:ext>
            </a:extLst>
          </p:cNvPr>
          <p:cNvSpPr txBox="1"/>
          <p:nvPr/>
        </p:nvSpPr>
        <p:spPr>
          <a:xfrm>
            <a:off x="8453961" y="1996946"/>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18" name="Tekstvak 17">
            <a:extLst>
              <a:ext uri="{FF2B5EF4-FFF2-40B4-BE49-F238E27FC236}">
                <a16:creationId xmlns:a16="http://schemas.microsoft.com/office/drawing/2014/main" id="{B115EFF2-F6F6-4974-B845-061BA896B1AD}"/>
              </a:ext>
            </a:extLst>
          </p:cNvPr>
          <p:cNvSpPr txBox="1"/>
          <p:nvPr/>
        </p:nvSpPr>
        <p:spPr>
          <a:xfrm>
            <a:off x="8440987" y="3441975"/>
            <a:ext cx="2333625" cy="369332"/>
          </a:xfrm>
          <a:prstGeom prst="rect">
            <a:avLst/>
          </a:prstGeom>
          <a:noFill/>
        </p:spPr>
        <p:txBody>
          <a:bodyPr wrap="square" rtlCol="0">
            <a:spAutoFit/>
          </a:bodyPr>
          <a:lstStyle/>
          <a:p>
            <a:r>
              <a:rPr lang="nl-NL" dirty="0">
                <a:latin typeface="Franklin Gothic Book" panose="020B0503020102020204" pitchFamily="34" charset="0"/>
              </a:rPr>
              <a:t>Vwo</a:t>
            </a:r>
          </a:p>
        </p:txBody>
      </p:sp>
      <p:sp>
        <p:nvSpPr>
          <p:cNvPr id="19" name="Pijl: U-vormig 18">
            <a:extLst>
              <a:ext uri="{FF2B5EF4-FFF2-40B4-BE49-F238E27FC236}">
                <a16:creationId xmlns:a16="http://schemas.microsoft.com/office/drawing/2014/main" id="{3FB33B77-1836-46CB-8651-F9D5AC6A72E1}"/>
              </a:ext>
            </a:extLst>
          </p:cNvPr>
          <p:cNvSpPr/>
          <p:nvPr/>
        </p:nvSpPr>
        <p:spPr>
          <a:xfrm flipV="1">
            <a:off x="8121792" y="4430627"/>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0" name="Afbeelding 19">
            <a:extLst>
              <a:ext uri="{FF2B5EF4-FFF2-40B4-BE49-F238E27FC236}">
                <a16:creationId xmlns:a16="http://schemas.microsoft.com/office/drawing/2014/main" id="{EF602A4F-EA68-4BC3-96BD-19D070AE5BB2}"/>
              </a:ext>
            </a:extLst>
          </p:cNvPr>
          <p:cNvPicPr>
            <a:picLocks noChangeAspect="1"/>
          </p:cNvPicPr>
          <p:nvPr/>
        </p:nvPicPr>
        <p:blipFill rotWithShape="1">
          <a:blip r:embed="rId4">
            <a:extLst>
              <a:ext uri="{28A0092B-C50C-407E-A947-70E740481C1C}">
                <a14:useLocalDpi xmlns:a14="http://schemas.microsoft.com/office/drawing/2010/main" val="0"/>
              </a:ext>
            </a:extLst>
          </a:blip>
          <a:srcRect b="13333"/>
          <a:stretch/>
        </p:blipFill>
        <p:spPr>
          <a:xfrm>
            <a:off x="10025674" y="3233067"/>
            <a:ext cx="1264410" cy="1095822"/>
          </a:xfrm>
          <a:prstGeom prst="rect">
            <a:avLst/>
          </a:prstGeom>
        </p:spPr>
      </p:pic>
      <p:sp>
        <p:nvSpPr>
          <p:cNvPr id="21" name="Tekstvak 20">
            <a:extLst>
              <a:ext uri="{FF2B5EF4-FFF2-40B4-BE49-F238E27FC236}">
                <a16:creationId xmlns:a16="http://schemas.microsoft.com/office/drawing/2014/main" id="{104BFCAA-AFA5-40C7-A43B-CCD90632894D}"/>
              </a:ext>
            </a:extLst>
          </p:cNvPr>
          <p:cNvSpPr txBox="1"/>
          <p:nvPr/>
        </p:nvSpPr>
        <p:spPr>
          <a:xfrm>
            <a:off x="10416456" y="2875991"/>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22" name="Tekstvak 21">
            <a:extLst>
              <a:ext uri="{FF2B5EF4-FFF2-40B4-BE49-F238E27FC236}">
                <a16:creationId xmlns:a16="http://schemas.microsoft.com/office/drawing/2014/main" id="{E86E7682-D94D-4122-8F7D-0E3F8FA3E5A1}"/>
              </a:ext>
            </a:extLst>
          </p:cNvPr>
          <p:cNvSpPr txBox="1"/>
          <p:nvPr/>
        </p:nvSpPr>
        <p:spPr>
          <a:xfrm>
            <a:off x="10381007" y="4304036"/>
            <a:ext cx="2333625" cy="369332"/>
          </a:xfrm>
          <a:prstGeom prst="rect">
            <a:avLst/>
          </a:prstGeom>
          <a:noFill/>
        </p:spPr>
        <p:txBody>
          <a:bodyPr wrap="square" rtlCol="0">
            <a:spAutoFit/>
          </a:bodyPr>
          <a:lstStyle/>
          <a:p>
            <a:r>
              <a:rPr lang="nl-NL" dirty="0">
                <a:latin typeface="Franklin Gothic Book" panose="020B0503020102020204" pitchFamily="34" charset="0"/>
              </a:rPr>
              <a:t>Vwo</a:t>
            </a:r>
          </a:p>
        </p:txBody>
      </p:sp>
      <p:sp>
        <p:nvSpPr>
          <p:cNvPr id="23" name="Tekstvak 22">
            <a:extLst>
              <a:ext uri="{FF2B5EF4-FFF2-40B4-BE49-F238E27FC236}">
                <a16:creationId xmlns:a16="http://schemas.microsoft.com/office/drawing/2014/main" id="{85DEBB9D-B4A5-44E3-9893-F50934A503DD}"/>
              </a:ext>
            </a:extLst>
          </p:cNvPr>
          <p:cNvSpPr txBox="1"/>
          <p:nvPr/>
        </p:nvSpPr>
        <p:spPr>
          <a:xfrm>
            <a:off x="9146413" y="5613675"/>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36,9%</a:t>
            </a:r>
          </a:p>
        </p:txBody>
      </p:sp>
    </p:spTree>
    <p:extLst>
      <p:ext uri="{BB962C8B-B14F-4D97-AF65-F5344CB8AC3E}">
        <p14:creationId xmlns:p14="http://schemas.microsoft.com/office/powerpoint/2010/main" val="295995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5A9440-BB35-456F-B104-DCDB188041EC}"/>
              </a:ext>
            </a:extLst>
          </p:cNvPr>
          <p:cNvPicPr>
            <a:picLocks noChangeAspect="1"/>
          </p:cNvPicPr>
          <p:nvPr/>
        </p:nvPicPr>
        <p:blipFill rotWithShape="1">
          <a:blip r:embed="rId2">
            <a:extLst>
              <a:ext uri="{28A0092B-C50C-407E-A947-70E740481C1C}">
                <a14:useLocalDpi xmlns:a14="http://schemas.microsoft.com/office/drawing/2010/main" val="0"/>
              </a:ext>
            </a:extLst>
          </a:blip>
          <a:srcRect b="13750"/>
          <a:stretch/>
        </p:blipFill>
        <p:spPr>
          <a:xfrm>
            <a:off x="386444" y="1561178"/>
            <a:ext cx="1866900" cy="1610201"/>
          </a:xfrm>
          <a:prstGeom prst="rect">
            <a:avLst/>
          </a:prstGeom>
        </p:spPr>
      </p:pic>
      <p:pic>
        <p:nvPicPr>
          <p:cNvPr id="4" name="Tijdelijke aanduiding voor inhoud 4">
            <a:extLst>
              <a:ext uri="{FF2B5EF4-FFF2-40B4-BE49-F238E27FC236}">
                <a16:creationId xmlns:a16="http://schemas.microsoft.com/office/drawing/2014/main" id="{1C2190B7-A7E8-48C0-8C38-F97015ED94D9}"/>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817397" y="3429000"/>
            <a:ext cx="1004995" cy="876300"/>
          </a:xfrm>
          <a:prstGeom prst="rect">
            <a:avLst/>
          </a:prstGeom>
        </p:spPr>
      </p:pic>
      <p:sp>
        <p:nvSpPr>
          <p:cNvPr id="5" name="Titel 1">
            <a:extLst>
              <a:ext uri="{FF2B5EF4-FFF2-40B4-BE49-F238E27FC236}">
                <a16:creationId xmlns:a16="http://schemas.microsoft.com/office/drawing/2014/main" id="{1A679E89-4E05-4299-85E7-B7899389BE1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solidFill>
                  <a:schemeClr val="accent1"/>
                </a:solidFill>
                <a:latin typeface="Franklin Gothic Medium" panose="020B0603020102020204" pitchFamily="34" charset="0"/>
              </a:rPr>
              <a:t>Example</a:t>
            </a:r>
            <a:endParaRPr lang="nl-NL" dirty="0">
              <a:solidFill>
                <a:schemeClr val="accent1"/>
              </a:solidFill>
              <a:latin typeface="Franklin Gothic Medium" panose="020B0603020102020204" pitchFamily="34" charset="0"/>
            </a:endParaRPr>
          </a:p>
        </p:txBody>
      </p:sp>
      <p:sp>
        <p:nvSpPr>
          <p:cNvPr id="6" name="Tekstvak 5">
            <a:extLst>
              <a:ext uri="{FF2B5EF4-FFF2-40B4-BE49-F238E27FC236}">
                <a16:creationId xmlns:a16="http://schemas.microsoft.com/office/drawing/2014/main" id="{B113D69A-D2E3-4125-9AB3-E606353A370F}"/>
              </a:ext>
            </a:extLst>
          </p:cNvPr>
          <p:cNvSpPr txBox="1"/>
          <p:nvPr/>
        </p:nvSpPr>
        <p:spPr>
          <a:xfrm>
            <a:off x="1822392" y="2061701"/>
            <a:ext cx="2333625" cy="369332"/>
          </a:xfrm>
          <a:prstGeom prst="rect">
            <a:avLst/>
          </a:prstGeom>
          <a:noFill/>
        </p:spPr>
        <p:txBody>
          <a:bodyPr wrap="square" rtlCol="0">
            <a:spAutoFit/>
          </a:bodyPr>
          <a:lstStyle/>
          <a:p>
            <a:r>
              <a:rPr lang="nl-NL" dirty="0">
                <a:latin typeface="Franklin Gothic Book" panose="020B0503020102020204" pitchFamily="34" charset="0"/>
              </a:rPr>
              <a:t>Vmbo</a:t>
            </a:r>
          </a:p>
        </p:txBody>
      </p:sp>
      <p:sp>
        <p:nvSpPr>
          <p:cNvPr id="7" name="Tekstvak 6">
            <a:extLst>
              <a:ext uri="{FF2B5EF4-FFF2-40B4-BE49-F238E27FC236}">
                <a16:creationId xmlns:a16="http://schemas.microsoft.com/office/drawing/2014/main" id="{8255592B-7A2A-447E-B478-CF422BBE6C8E}"/>
              </a:ext>
            </a:extLst>
          </p:cNvPr>
          <p:cNvSpPr txBox="1"/>
          <p:nvPr/>
        </p:nvSpPr>
        <p:spPr>
          <a:xfrm>
            <a:off x="1822391" y="3501956"/>
            <a:ext cx="2333625" cy="369332"/>
          </a:xfrm>
          <a:prstGeom prst="rect">
            <a:avLst/>
          </a:prstGeom>
          <a:noFill/>
        </p:spPr>
        <p:txBody>
          <a:bodyPr wrap="square" rtlCol="0">
            <a:spAutoFit/>
          </a:bodyPr>
          <a:lstStyle/>
          <a:p>
            <a:r>
              <a:rPr lang="nl-NL" dirty="0">
                <a:latin typeface="Franklin Gothic Book" panose="020B0503020102020204" pitchFamily="34" charset="0"/>
              </a:rPr>
              <a:t>Vmbo</a:t>
            </a:r>
          </a:p>
        </p:txBody>
      </p:sp>
      <p:sp>
        <p:nvSpPr>
          <p:cNvPr id="8" name="Tekstvak 7">
            <a:extLst>
              <a:ext uri="{FF2B5EF4-FFF2-40B4-BE49-F238E27FC236}">
                <a16:creationId xmlns:a16="http://schemas.microsoft.com/office/drawing/2014/main" id="{4FBEECB6-EA9D-498C-B25B-9232A13A1234}"/>
              </a:ext>
            </a:extLst>
          </p:cNvPr>
          <p:cNvSpPr txBox="1"/>
          <p:nvPr/>
        </p:nvSpPr>
        <p:spPr>
          <a:xfrm>
            <a:off x="3450464" y="4415061"/>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pic>
        <p:nvPicPr>
          <p:cNvPr id="10" name="Afbeelding 9">
            <a:extLst>
              <a:ext uri="{FF2B5EF4-FFF2-40B4-BE49-F238E27FC236}">
                <a16:creationId xmlns:a16="http://schemas.microsoft.com/office/drawing/2014/main" id="{10B3609A-2DFD-4066-A713-A1EDF26E01C9}"/>
              </a:ext>
            </a:extLst>
          </p:cNvPr>
          <p:cNvPicPr>
            <a:picLocks noChangeAspect="1"/>
          </p:cNvPicPr>
          <p:nvPr/>
        </p:nvPicPr>
        <p:blipFill rotWithShape="1">
          <a:blip r:embed="rId4">
            <a:extLst>
              <a:ext uri="{28A0092B-C50C-407E-A947-70E740481C1C}">
                <a14:useLocalDpi xmlns:a14="http://schemas.microsoft.com/office/drawing/2010/main" val="0"/>
              </a:ext>
            </a:extLst>
          </a:blip>
          <a:srcRect b="13333"/>
          <a:stretch/>
        </p:blipFill>
        <p:spPr>
          <a:xfrm>
            <a:off x="3107564" y="3319239"/>
            <a:ext cx="1264410" cy="1095822"/>
          </a:xfrm>
          <a:prstGeom prst="rect">
            <a:avLst/>
          </a:prstGeom>
        </p:spPr>
      </p:pic>
      <p:sp>
        <p:nvSpPr>
          <p:cNvPr id="11" name="Pijl: U-vormig 10">
            <a:extLst>
              <a:ext uri="{FF2B5EF4-FFF2-40B4-BE49-F238E27FC236}">
                <a16:creationId xmlns:a16="http://schemas.microsoft.com/office/drawing/2014/main" id="{157EBCE7-618C-4DBD-8DE0-A8C0CF1F68B4}"/>
              </a:ext>
            </a:extLst>
          </p:cNvPr>
          <p:cNvSpPr/>
          <p:nvPr/>
        </p:nvSpPr>
        <p:spPr>
          <a:xfrm flipV="1">
            <a:off x="1274596" y="4562921"/>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Tekstvak 11">
            <a:extLst>
              <a:ext uri="{FF2B5EF4-FFF2-40B4-BE49-F238E27FC236}">
                <a16:creationId xmlns:a16="http://schemas.microsoft.com/office/drawing/2014/main" id="{749EDBBE-B2BD-4EB9-BD53-3524EED7E69C}"/>
              </a:ext>
            </a:extLst>
          </p:cNvPr>
          <p:cNvSpPr txBox="1"/>
          <p:nvPr/>
        </p:nvSpPr>
        <p:spPr>
          <a:xfrm>
            <a:off x="3450463" y="2938000"/>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13" name="Tekstvak 12">
            <a:extLst>
              <a:ext uri="{FF2B5EF4-FFF2-40B4-BE49-F238E27FC236}">
                <a16:creationId xmlns:a16="http://schemas.microsoft.com/office/drawing/2014/main" id="{4317E5B5-7F9E-4B79-A312-74B70369589B}"/>
              </a:ext>
            </a:extLst>
          </p:cNvPr>
          <p:cNvSpPr txBox="1"/>
          <p:nvPr/>
        </p:nvSpPr>
        <p:spPr>
          <a:xfrm>
            <a:off x="2183638" y="5746624"/>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2,1%</a:t>
            </a:r>
          </a:p>
        </p:txBody>
      </p:sp>
      <p:sp>
        <p:nvSpPr>
          <p:cNvPr id="15" name="Rechthoek 14">
            <a:extLst>
              <a:ext uri="{FF2B5EF4-FFF2-40B4-BE49-F238E27FC236}">
                <a16:creationId xmlns:a16="http://schemas.microsoft.com/office/drawing/2014/main" id="{C183627A-A5A4-4F4A-B7AE-2A808C20DC76}"/>
              </a:ext>
            </a:extLst>
          </p:cNvPr>
          <p:cNvSpPr/>
          <p:nvPr/>
        </p:nvSpPr>
        <p:spPr>
          <a:xfrm>
            <a:off x="6981207" y="1171575"/>
            <a:ext cx="4824348" cy="5219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9E5DDD85-1382-4B34-9A4D-E8F14FA2F88A}"/>
              </a:ext>
            </a:extLst>
          </p:cNvPr>
          <p:cNvPicPr>
            <a:picLocks noChangeAspect="1"/>
          </p:cNvPicPr>
          <p:nvPr/>
        </p:nvPicPr>
        <p:blipFill rotWithShape="1">
          <a:blip r:embed="rId2">
            <a:extLst>
              <a:ext uri="{28A0092B-C50C-407E-A947-70E740481C1C}">
                <a14:useLocalDpi xmlns:a14="http://schemas.microsoft.com/office/drawing/2010/main" val="0"/>
              </a:ext>
            </a:extLst>
          </a:blip>
          <a:srcRect b="13750"/>
          <a:stretch/>
        </p:blipFill>
        <p:spPr>
          <a:xfrm>
            <a:off x="6888370" y="1450456"/>
            <a:ext cx="1866900" cy="1610201"/>
          </a:xfrm>
          <a:prstGeom prst="rect">
            <a:avLst/>
          </a:prstGeom>
        </p:spPr>
      </p:pic>
      <p:pic>
        <p:nvPicPr>
          <p:cNvPr id="16" name="Tijdelijke aanduiding voor inhoud 4">
            <a:extLst>
              <a:ext uri="{FF2B5EF4-FFF2-40B4-BE49-F238E27FC236}">
                <a16:creationId xmlns:a16="http://schemas.microsoft.com/office/drawing/2014/main" id="{188B7FD8-8D00-4606-BE59-0BA1CC87038A}"/>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7435992" y="3343275"/>
            <a:ext cx="1004995" cy="876300"/>
          </a:xfrm>
          <a:prstGeom prst="rect">
            <a:avLst/>
          </a:prstGeom>
        </p:spPr>
      </p:pic>
      <p:sp>
        <p:nvSpPr>
          <p:cNvPr id="17" name="Tekstvak 16">
            <a:extLst>
              <a:ext uri="{FF2B5EF4-FFF2-40B4-BE49-F238E27FC236}">
                <a16:creationId xmlns:a16="http://schemas.microsoft.com/office/drawing/2014/main" id="{75BE2484-0E36-4208-BB19-DE9FBBE07F4C}"/>
              </a:ext>
            </a:extLst>
          </p:cNvPr>
          <p:cNvSpPr txBox="1"/>
          <p:nvPr/>
        </p:nvSpPr>
        <p:spPr>
          <a:xfrm>
            <a:off x="8453961" y="1996946"/>
            <a:ext cx="2333625" cy="369332"/>
          </a:xfrm>
          <a:prstGeom prst="rect">
            <a:avLst/>
          </a:prstGeom>
          <a:noFill/>
        </p:spPr>
        <p:txBody>
          <a:bodyPr wrap="square" rtlCol="0">
            <a:spAutoFit/>
          </a:bodyPr>
          <a:lstStyle/>
          <a:p>
            <a:r>
              <a:rPr lang="nl-NL" dirty="0">
                <a:latin typeface="Franklin Gothic Book" panose="020B0503020102020204" pitchFamily="34" charset="0"/>
              </a:rPr>
              <a:t>Vmbo</a:t>
            </a:r>
          </a:p>
        </p:txBody>
      </p:sp>
      <p:sp>
        <p:nvSpPr>
          <p:cNvPr id="18" name="Tekstvak 17">
            <a:extLst>
              <a:ext uri="{FF2B5EF4-FFF2-40B4-BE49-F238E27FC236}">
                <a16:creationId xmlns:a16="http://schemas.microsoft.com/office/drawing/2014/main" id="{B115EFF2-F6F6-4974-B845-061BA896B1AD}"/>
              </a:ext>
            </a:extLst>
          </p:cNvPr>
          <p:cNvSpPr txBox="1"/>
          <p:nvPr/>
        </p:nvSpPr>
        <p:spPr>
          <a:xfrm>
            <a:off x="8440987" y="3441975"/>
            <a:ext cx="2333625" cy="369332"/>
          </a:xfrm>
          <a:prstGeom prst="rect">
            <a:avLst/>
          </a:prstGeom>
          <a:noFill/>
        </p:spPr>
        <p:txBody>
          <a:bodyPr wrap="square" rtlCol="0">
            <a:spAutoFit/>
          </a:bodyPr>
          <a:lstStyle/>
          <a:p>
            <a:r>
              <a:rPr lang="nl-NL" dirty="0">
                <a:latin typeface="Franklin Gothic Book" panose="020B0503020102020204" pitchFamily="34" charset="0"/>
              </a:rPr>
              <a:t>Vmbo-havo</a:t>
            </a:r>
          </a:p>
        </p:txBody>
      </p:sp>
      <p:sp>
        <p:nvSpPr>
          <p:cNvPr id="19" name="Pijl: U-vormig 18">
            <a:extLst>
              <a:ext uri="{FF2B5EF4-FFF2-40B4-BE49-F238E27FC236}">
                <a16:creationId xmlns:a16="http://schemas.microsoft.com/office/drawing/2014/main" id="{3FB33B77-1836-46CB-8651-F9D5AC6A72E1}"/>
              </a:ext>
            </a:extLst>
          </p:cNvPr>
          <p:cNvSpPr/>
          <p:nvPr/>
        </p:nvSpPr>
        <p:spPr>
          <a:xfrm flipV="1">
            <a:off x="8121792" y="4430627"/>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0" name="Afbeelding 19">
            <a:extLst>
              <a:ext uri="{FF2B5EF4-FFF2-40B4-BE49-F238E27FC236}">
                <a16:creationId xmlns:a16="http://schemas.microsoft.com/office/drawing/2014/main" id="{EF602A4F-EA68-4BC3-96BD-19D070AE5BB2}"/>
              </a:ext>
            </a:extLst>
          </p:cNvPr>
          <p:cNvPicPr>
            <a:picLocks noChangeAspect="1"/>
          </p:cNvPicPr>
          <p:nvPr/>
        </p:nvPicPr>
        <p:blipFill rotWithShape="1">
          <a:blip r:embed="rId4">
            <a:extLst>
              <a:ext uri="{28A0092B-C50C-407E-A947-70E740481C1C}">
                <a14:useLocalDpi xmlns:a14="http://schemas.microsoft.com/office/drawing/2010/main" val="0"/>
              </a:ext>
            </a:extLst>
          </a:blip>
          <a:srcRect b="13333"/>
          <a:stretch/>
        </p:blipFill>
        <p:spPr>
          <a:xfrm>
            <a:off x="10025674" y="3233067"/>
            <a:ext cx="1264410" cy="1095822"/>
          </a:xfrm>
          <a:prstGeom prst="rect">
            <a:avLst/>
          </a:prstGeom>
        </p:spPr>
      </p:pic>
      <p:sp>
        <p:nvSpPr>
          <p:cNvPr id="21" name="Tekstvak 20">
            <a:extLst>
              <a:ext uri="{FF2B5EF4-FFF2-40B4-BE49-F238E27FC236}">
                <a16:creationId xmlns:a16="http://schemas.microsoft.com/office/drawing/2014/main" id="{104BFCAA-AFA5-40C7-A43B-CCD90632894D}"/>
              </a:ext>
            </a:extLst>
          </p:cNvPr>
          <p:cNvSpPr txBox="1"/>
          <p:nvPr/>
        </p:nvSpPr>
        <p:spPr>
          <a:xfrm>
            <a:off x="10416456" y="2875991"/>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22" name="Tekstvak 21">
            <a:extLst>
              <a:ext uri="{FF2B5EF4-FFF2-40B4-BE49-F238E27FC236}">
                <a16:creationId xmlns:a16="http://schemas.microsoft.com/office/drawing/2014/main" id="{E86E7682-D94D-4122-8F7D-0E3F8FA3E5A1}"/>
              </a:ext>
            </a:extLst>
          </p:cNvPr>
          <p:cNvSpPr txBox="1"/>
          <p:nvPr/>
        </p:nvSpPr>
        <p:spPr>
          <a:xfrm>
            <a:off x="10381007" y="4304036"/>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23" name="Tekstvak 22">
            <a:extLst>
              <a:ext uri="{FF2B5EF4-FFF2-40B4-BE49-F238E27FC236}">
                <a16:creationId xmlns:a16="http://schemas.microsoft.com/office/drawing/2014/main" id="{85DEBB9D-B4A5-44E3-9893-F50934A503DD}"/>
              </a:ext>
            </a:extLst>
          </p:cNvPr>
          <p:cNvSpPr txBox="1"/>
          <p:nvPr/>
        </p:nvSpPr>
        <p:spPr>
          <a:xfrm>
            <a:off x="9146413" y="5613675"/>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10,1%</a:t>
            </a:r>
          </a:p>
        </p:txBody>
      </p:sp>
    </p:spTree>
    <p:extLst>
      <p:ext uri="{BB962C8B-B14F-4D97-AF65-F5344CB8AC3E}">
        <p14:creationId xmlns:p14="http://schemas.microsoft.com/office/powerpoint/2010/main" val="355933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5A9440-BB35-456F-B104-DCDB188041EC}"/>
              </a:ext>
            </a:extLst>
          </p:cNvPr>
          <p:cNvPicPr>
            <a:picLocks noChangeAspect="1"/>
          </p:cNvPicPr>
          <p:nvPr/>
        </p:nvPicPr>
        <p:blipFill rotWithShape="1">
          <a:blip r:embed="rId2">
            <a:extLst>
              <a:ext uri="{28A0092B-C50C-407E-A947-70E740481C1C}">
                <a14:useLocalDpi xmlns:a14="http://schemas.microsoft.com/office/drawing/2010/main" val="0"/>
              </a:ext>
            </a:extLst>
          </a:blip>
          <a:srcRect b="13750"/>
          <a:stretch/>
        </p:blipFill>
        <p:spPr>
          <a:xfrm>
            <a:off x="386444" y="1561178"/>
            <a:ext cx="1866900" cy="1610201"/>
          </a:xfrm>
          <a:prstGeom prst="rect">
            <a:avLst/>
          </a:prstGeom>
        </p:spPr>
      </p:pic>
      <p:pic>
        <p:nvPicPr>
          <p:cNvPr id="4" name="Tijdelijke aanduiding voor inhoud 4">
            <a:extLst>
              <a:ext uri="{FF2B5EF4-FFF2-40B4-BE49-F238E27FC236}">
                <a16:creationId xmlns:a16="http://schemas.microsoft.com/office/drawing/2014/main" id="{1C2190B7-A7E8-48C0-8C38-F97015ED94D9}"/>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817397" y="3429000"/>
            <a:ext cx="1004995" cy="876300"/>
          </a:xfrm>
          <a:prstGeom prst="rect">
            <a:avLst/>
          </a:prstGeom>
        </p:spPr>
      </p:pic>
      <p:sp>
        <p:nvSpPr>
          <p:cNvPr id="5" name="Titel 1">
            <a:extLst>
              <a:ext uri="{FF2B5EF4-FFF2-40B4-BE49-F238E27FC236}">
                <a16:creationId xmlns:a16="http://schemas.microsoft.com/office/drawing/2014/main" id="{1A679E89-4E05-4299-85E7-B7899389BE1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solidFill>
                  <a:schemeClr val="accent1"/>
                </a:solidFill>
                <a:latin typeface="Franklin Gothic Medium" panose="020B0603020102020204" pitchFamily="34" charset="0"/>
              </a:rPr>
              <a:t>Example</a:t>
            </a:r>
            <a:endParaRPr lang="nl-NL" dirty="0">
              <a:solidFill>
                <a:schemeClr val="accent1"/>
              </a:solidFill>
              <a:latin typeface="Franklin Gothic Medium" panose="020B0603020102020204" pitchFamily="34" charset="0"/>
            </a:endParaRPr>
          </a:p>
        </p:txBody>
      </p:sp>
      <p:sp>
        <p:nvSpPr>
          <p:cNvPr id="6" name="Tekstvak 5">
            <a:extLst>
              <a:ext uri="{FF2B5EF4-FFF2-40B4-BE49-F238E27FC236}">
                <a16:creationId xmlns:a16="http://schemas.microsoft.com/office/drawing/2014/main" id="{B113D69A-D2E3-4125-9AB3-E606353A370F}"/>
              </a:ext>
            </a:extLst>
          </p:cNvPr>
          <p:cNvSpPr txBox="1"/>
          <p:nvPr/>
        </p:nvSpPr>
        <p:spPr>
          <a:xfrm>
            <a:off x="1822392" y="2061701"/>
            <a:ext cx="2333625" cy="369332"/>
          </a:xfrm>
          <a:prstGeom prst="rect">
            <a:avLst/>
          </a:prstGeom>
          <a:noFill/>
        </p:spPr>
        <p:txBody>
          <a:bodyPr wrap="square" rtlCol="0">
            <a:spAutoFit/>
          </a:bodyPr>
          <a:lstStyle/>
          <a:p>
            <a:r>
              <a:rPr lang="nl-NL" dirty="0">
                <a:latin typeface="Franklin Gothic Book" panose="020B0503020102020204" pitchFamily="34" charset="0"/>
              </a:rPr>
              <a:t>Vmbo</a:t>
            </a:r>
          </a:p>
        </p:txBody>
      </p:sp>
      <p:sp>
        <p:nvSpPr>
          <p:cNvPr id="7" name="Tekstvak 6">
            <a:extLst>
              <a:ext uri="{FF2B5EF4-FFF2-40B4-BE49-F238E27FC236}">
                <a16:creationId xmlns:a16="http://schemas.microsoft.com/office/drawing/2014/main" id="{8255592B-7A2A-447E-B478-CF422BBE6C8E}"/>
              </a:ext>
            </a:extLst>
          </p:cNvPr>
          <p:cNvSpPr txBox="1"/>
          <p:nvPr/>
        </p:nvSpPr>
        <p:spPr>
          <a:xfrm>
            <a:off x="1822391" y="3501956"/>
            <a:ext cx="2333625" cy="369332"/>
          </a:xfrm>
          <a:prstGeom prst="rect">
            <a:avLst/>
          </a:prstGeom>
          <a:noFill/>
        </p:spPr>
        <p:txBody>
          <a:bodyPr wrap="square" rtlCol="0">
            <a:spAutoFit/>
          </a:bodyPr>
          <a:lstStyle/>
          <a:p>
            <a:r>
              <a:rPr lang="nl-NL" dirty="0">
                <a:latin typeface="Franklin Gothic Book" panose="020B0503020102020204" pitchFamily="34" charset="0"/>
              </a:rPr>
              <a:t>Vmbo</a:t>
            </a:r>
          </a:p>
        </p:txBody>
      </p:sp>
      <p:sp>
        <p:nvSpPr>
          <p:cNvPr id="8" name="Tekstvak 7">
            <a:extLst>
              <a:ext uri="{FF2B5EF4-FFF2-40B4-BE49-F238E27FC236}">
                <a16:creationId xmlns:a16="http://schemas.microsoft.com/office/drawing/2014/main" id="{4FBEECB6-EA9D-498C-B25B-9232A13A1234}"/>
              </a:ext>
            </a:extLst>
          </p:cNvPr>
          <p:cNvSpPr txBox="1"/>
          <p:nvPr/>
        </p:nvSpPr>
        <p:spPr>
          <a:xfrm>
            <a:off x="3450464" y="4415061"/>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pic>
        <p:nvPicPr>
          <p:cNvPr id="10" name="Afbeelding 9">
            <a:extLst>
              <a:ext uri="{FF2B5EF4-FFF2-40B4-BE49-F238E27FC236}">
                <a16:creationId xmlns:a16="http://schemas.microsoft.com/office/drawing/2014/main" id="{10B3609A-2DFD-4066-A713-A1EDF26E01C9}"/>
              </a:ext>
            </a:extLst>
          </p:cNvPr>
          <p:cNvPicPr>
            <a:picLocks noChangeAspect="1"/>
          </p:cNvPicPr>
          <p:nvPr/>
        </p:nvPicPr>
        <p:blipFill rotWithShape="1">
          <a:blip r:embed="rId4">
            <a:extLst>
              <a:ext uri="{28A0092B-C50C-407E-A947-70E740481C1C}">
                <a14:useLocalDpi xmlns:a14="http://schemas.microsoft.com/office/drawing/2010/main" val="0"/>
              </a:ext>
            </a:extLst>
          </a:blip>
          <a:srcRect b="13333"/>
          <a:stretch/>
        </p:blipFill>
        <p:spPr>
          <a:xfrm>
            <a:off x="3107564" y="3319239"/>
            <a:ext cx="1264410" cy="1095822"/>
          </a:xfrm>
          <a:prstGeom prst="rect">
            <a:avLst/>
          </a:prstGeom>
        </p:spPr>
      </p:pic>
      <p:sp>
        <p:nvSpPr>
          <p:cNvPr id="11" name="Pijl: U-vormig 10">
            <a:extLst>
              <a:ext uri="{FF2B5EF4-FFF2-40B4-BE49-F238E27FC236}">
                <a16:creationId xmlns:a16="http://schemas.microsoft.com/office/drawing/2014/main" id="{157EBCE7-618C-4DBD-8DE0-A8C0CF1F68B4}"/>
              </a:ext>
            </a:extLst>
          </p:cNvPr>
          <p:cNvSpPr/>
          <p:nvPr/>
        </p:nvSpPr>
        <p:spPr>
          <a:xfrm flipV="1">
            <a:off x="1274596" y="4562921"/>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Tekstvak 11">
            <a:extLst>
              <a:ext uri="{FF2B5EF4-FFF2-40B4-BE49-F238E27FC236}">
                <a16:creationId xmlns:a16="http://schemas.microsoft.com/office/drawing/2014/main" id="{749EDBBE-B2BD-4EB9-BD53-3524EED7E69C}"/>
              </a:ext>
            </a:extLst>
          </p:cNvPr>
          <p:cNvSpPr txBox="1"/>
          <p:nvPr/>
        </p:nvSpPr>
        <p:spPr>
          <a:xfrm>
            <a:off x="3450463" y="2938000"/>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13" name="Tekstvak 12">
            <a:extLst>
              <a:ext uri="{FF2B5EF4-FFF2-40B4-BE49-F238E27FC236}">
                <a16:creationId xmlns:a16="http://schemas.microsoft.com/office/drawing/2014/main" id="{4317E5B5-7F9E-4B79-A312-74B70369589B}"/>
              </a:ext>
            </a:extLst>
          </p:cNvPr>
          <p:cNvSpPr txBox="1"/>
          <p:nvPr/>
        </p:nvSpPr>
        <p:spPr>
          <a:xfrm>
            <a:off x="2183638" y="5746624"/>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2,1%</a:t>
            </a:r>
          </a:p>
        </p:txBody>
      </p:sp>
      <p:sp>
        <p:nvSpPr>
          <p:cNvPr id="15" name="Rechthoek 14">
            <a:extLst>
              <a:ext uri="{FF2B5EF4-FFF2-40B4-BE49-F238E27FC236}">
                <a16:creationId xmlns:a16="http://schemas.microsoft.com/office/drawing/2014/main" id="{C183627A-A5A4-4F4A-B7AE-2A808C20DC76}"/>
              </a:ext>
            </a:extLst>
          </p:cNvPr>
          <p:cNvSpPr/>
          <p:nvPr/>
        </p:nvSpPr>
        <p:spPr>
          <a:xfrm>
            <a:off x="6981207" y="1171575"/>
            <a:ext cx="4824348" cy="5219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9E5DDD85-1382-4B34-9A4D-E8F14FA2F88A}"/>
              </a:ext>
            </a:extLst>
          </p:cNvPr>
          <p:cNvPicPr>
            <a:picLocks noChangeAspect="1"/>
          </p:cNvPicPr>
          <p:nvPr/>
        </p:nvPicPr>
        <p:blipFill rotWithShape="1">
          <a:blip r:embed="rId2">
            <a:extLst>
              <a:ext uri="{28A0092B-C50C-407E-A947-70E740481C1C}">
                <a14:useLocalDpi xmlns:a14="http://schemas.microsoft.com/office/drawing/2010/main" val="0"/>
              </a:ext>
            </a:extLst>
          </a:blip>
          <a:srcRect b="13750"/>
          <a:stretch/>
        </p:blipFill>
        <p:spPr>
          <a:xfrm>
            <a:off x="6888370" y="1450456"/>
            <a:ext cx="1866900" cy="1610201"/>
          </a:xfrm>
          <a:prstGeom prst="rect">
            <a:avLst/>
          </a:prstGeom>
        </p:spPr>
      </p:pic>
      <p:pic>
        <p:nvPicPr>
          <p:cNvPr id="16" name="Tijdelijke aanduiding voor inhoud 4">
            <a:extLst>
              <a:ext uri="{FF2B5EF4-FFF2-40B4-BE49-F238E27FC236}">
                <a16:creationId xmlns:a16="http://schemas.microsoft.com/office/drawing/2014/main" id="{188B7FD8-8D00-4606-BE59-0BA1CC87038A}"/>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7435992" y="3343275"/>
            <a:ext cx="1004995" cy="876300"/>
          </a:xfrm>
          <a:prstGeom prst="rect">
            <a:avLst/>
          </a:prstGeom>
        </p:spPr>
      </p:pic>
      <p:sp>
        <p:nvSpPr>
          <p:cNvPr id="17" name="Tekstvak 16">
            <a:extLst>
              <a:ext uri="{FF2B5EF4-FFF2-40B4-BE49-F238E27FC236}">
                <a16:creationId xmlns:a16="http://schemas.microsoft.com/office/drawing/2014/main" id="{75BE2484-0E36-4208-BB19-DE9FBBE07F4C}"/>
              </a:ext>
            </a:extLst>
          </p:cNvPr>
          <p:cNvSpPr txBox="1"/>
          <p:nvPr/>
        </p:nvSpPr>
        <p:spPr>
          <a:xfrm>
            <a:off x="8453961" y="1996946"/>
            <a:ext cx="2333625" cy="369332"/>
          </a:xfrm>
          <a:prstGeom prst="rect">
            <a:avLst/>
          </a:prstGeom>
          <a:noFill/>
        </p:spPr>
        <p:txBody>
          <a:bodyPr wrap="square" rtlCol="0">
            <a:spAutoFit/>
          </a:bodyPr>
          <a:lstStyle/>
          <a:p>
            <a:r>
              <a:rPr lang="nl-NL" dirty="0">
                <a:latin typeface="Franklin Gothic Book" panose="020B0503020102020204" pitchFamily="34" charset="0"/>
              </a:rPr>
              <a:t>Vmbo</a:t>
            </a:r>
          </a:p>
        </p:txBody>
      </p:sp>
      <p:sp>
        <p:nvSpPr>
          <p:cNvPr id="18" name="Tekstvak 17">
            <a:extLst>
              <a:ext uri="{FF2B5EF4-FFF2-40B4-BE49-F238E27FC236}">
                <a16:creationId xmlns:a16="http://schemas.microsoft.com/office/drawing/2014/main" id="{B115EFF2-F6F6-4974-B845-061BA896B1AD}"/>
              </a:ext>
            </a:extLst>
          </p:cNvPr>
          <p:cNvSpPr txBox="1"/>
          <p:nvPr/>
        </p:nvSpPr>
        <p:spPr>
          <a:xfrm>
            <a:off x="8440987" y="3441975"/>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19" name="Pijl: U-vormig 18">
            <a:extLst>
              <a:ext uri="{FF2B5EF4-FFF2-40B4-BE49-F238E27FC236}">
                <a16:creationId xmlns:a16="http://schemas.microsoft.com/office/drawing/2014/main" id="{3FB33B77-1836-46CB-8651-F9D5AC6A72E1}"/>
              </a:ext>
            </a:extLst>
          </p:cNvPr>
          <p:cNvSpPr/>
          <p:nvPr/>
        </p:nvSpPr>
        <p:spPr>
          <a:xfrm flipV="1">
            <a:off x="8121792" y="4430627"/>
            <a:ext cx="2735429" cy="1156662"/>
          </a:xfrm>
          <a:prstGeom prst="uturnArrow">
            <a:avLst>
              <a:gd name="adj1" fmla="val 25000"/>
              <a:gd name="adj2" fmla="val 25000"/>
              <a:gd name="adj3" fmla="val 25000"/>
              <a:gd name="adj4" fmla="val 43750"/>
              <a:gd name="adj5" fmla="val 7994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0" name="Afbeelding 19">
            <a:extLst>
              <a:ext uri="{FF2B5EF4-FFF2-40B4-BE49-F238E27FC236}">
                <a16:creationId xmlns:a16="http://schemas.microsoft.com/office/drawing/2014/main" id="{EF602A4F-EA68-4BC3-96BD-19D070AE5BB2}"/>
              </a:ext>
            </a:extLst>
          </p:cNvPr>
          <p:cNvPicPr>
            <a:picLocks noChangeAspect="1"/>
          </p:cNvPicPr>
          <p:nvPr/>
        </p:nvPicPr>
        <p:blipFill rotWithShape="1">
          <a:blip r:embed="rId4">
            <a:extLst>
              <a:ext uri="{28A0092B-C50C-407E-A947-70E740481C1C}">
                <a14:useLocalDpi xmlns:a14="http://schemas.microsoft.com/office/drawing/2010/main" val="0"/>
              </a:ext>
            </a:extLst>
          </a:blip>
          <a:srcRect b="13333"/>
          <a:stretch/>
        </p:blipFill>
        <p:spPr>
          <a:xfrm>
            <a:off x="10025674" y="3233067"/>
            <a:ext cx="1264410" cy="1095822"/>
          </a:xfrm>
          <a:prstGeom prst="rect">
            <a:avLst/>
          </a:prstGeom>
        </p:spPr>
      </p:pic>
      <p:sp>
        <p:nvSpPr>
          <p:cNvPr id="21" name="Tekstvak 20">
            <a:extLst>
              <a:ext uri="{FF2B5EF4-FFF2-40B4-BE49-F238E27FC236}">
                <a16:creationId xmlns:a16="http://schemas.microsoft.com/office/drawing/2014/main" id="{104BFCAA-AFA5-40C7-A43B-CCD90632894D}"/>
              </a:ext>
            </a:extLst>
          </p:cNvPr>
          <p:cNvSpPr txBox="1"/>
          <p:nvPr/>
        </p:nvSpPr>
        <p:spPr>
          <a:xfrm>
            <a:off x="10416456" y="2875991"/>
            <a:ext cx="2333625" cy="369332"/>
          </a:xfrm>
          <a:prstGeom prst="rect">
            <a:avLst/>
          </a:prstGeom>
          <a:noFill/>
        </p:spPr>
        <p:txBody>
          <a:bodyPr wrap="square" rtlCol="0">
            <a:spAutoFit/>
          </a:bodyPr>
          <a:lstStyle/>
          <a:p>
            <a:r>
              <a:rPr lang="nl-NL" dirty="0">
                <a:latin typeface="Franklin Gothic Book" panose="020B0503020102020204" pitchFamily="34" charset="0"/>
              </a:rPr>
              <a:t>3SE</a:t>
            </a:r>
          </a:p>
        </p:txBody>
      </p:sp>
      <p:sp>
        <p:nvSpPr>
          <p:cNvPr id="22" name="Tekstvak 21">
            <a:extLst>
              <a:ext uri="{FF2B5EF4-FFF2-40B4-BE49-F238E27FC236}">
                <a16:creationId xmlns:a16="http://schemas.microsoft.com/office/drawing/2014/main" id="{E86E7682-D94D-4122-8F7D-0E3F8FA3E5A1}"/>
              </a:ext>
            </a:extLst>
          </p:cNvPr>
          <p:cNvSpPr txBox="1"/>
          <p:nvPr/>
        </p:nvSpPr>
        <p:spPr>
          <a:xfrm>
            <a:off x="10381007" y="4304036"/>
            <a:ext cx="2333625" cy="369332"/>
          </a:xfrm>
          <a:prstGeom prst="rect">
            <a:avLst/>
          </a:prstGeom>
          <a:noFill/>
        </p:spPr>
        <p:txBody>
          <a:bodyPr wrap="square" rtlCol="0">
            <a:spAutoFit/>
          </a:bodyPr>
          <a:lstStyle/>
          <a:p>
            <a:r>
              <a:rPr lang="nl-NL" dirty="0">
                <a:latin typeface="Franklin Gothic Book" panose="020B0503020102020204" pitchFamily="34" charset="0"/>
              </a:rPr>
              <a:t>Havo</a:t>
            </a:r>
          </a:p>
        </p:txBody>
      </p:sp>
      <p:sp>
        <p:nvSpPr>
          <p:cNvPr id="23" name="Tekstvak 22">
            <a:extLst>
              <a:ext uri="{FF2B5EF4-FFF2-40B4-BE49-F238E27FC236}">
                <a16:creationId xmlns:a16="http://schemas.microsoft.com/office/drawing/2014/main" id="{85DEBB9D-B4A5-44E3-9893-F50934A503DD}"/>
              </a:ext>
            </a:extLst>
          </p:cNvPr>
          <p:cNvSpPr txBox="1"/>
          <p:nvPr/>
        </p:nvSpPr>
        <p:spPr>
          <a:xfrm>
            <a:off x="9146413" y="5613675"/>
            <a:ext cx="2333625" cy="369332"/>
          </a:xfrm>
          <a:prstGeom prst="rect">
            <a:avLst/>
          </a:prstGeom>
          <a:noFill/>
        </p:spPr>
        <p:txBody>
          <a:bodyPr wrap="square" rtlCol="0">
            <a:spAutoFit/>
          </a:bodyPr>
          <a:lstStyle/>
          <a:p>
            <a:r>
              <a:rPr lang="nl-NL" b="1" dirty="0">
                <a:solidFill>
                  <a:schemeClr val="accent1"/>
                </a:solidFill>
                <a:latin typeface="Franklin Gothic Book" panose="020B0503020102020204" pitchFamily="34" charset="0"/>
              </a:rPr>
              <a:t>20,5%</a:t>
            </a:r>
          </a:p>
        </p:txBody>
      </p:sp>
    </p:spTree>
    <p:extLst>
      <p:ext uri="{BB962C8B-B14F-4D97-AF65-F5344CB8AC3E}">
        <p14:creationId xmlns:p14="http://schemas.microsoft.com/office/powerpoint/2010/main" val="260826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A59AEC89-C137-48E8-A81B-5D74024E7874}"/>
              </a:ext>
            </a:extLst>
          </p:cNvPr>
          <p:cNvSpPr txBox="1">
            <a:spLocks/>
          </p:cNvSpPr>
          <p:nvPr/>
        </p:nvSpPr>
        <p:spPr>
          <a:xfrm>
            <a:off x="1222774" y="2080758"/>
            <a:ext cx="10276121" cy="21635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Franklin Gothic Book" panose="020B0503020102020204" pitchFamily="34" charset="0"/>
              </a:rPr>
              <a:t>On the whole, it seems to be beneficial to </a:t>
            </a:r>
            <a:r>
              <a:rPr lang="en-US" sz="2400" dirty="0">
                <a:solidFill>
                  <a:schemeClr val="accent1"/>
                </a:solidFill>
                <a:latin typeface="Franklin Gothic Book" panose="020B0503020102020204" pitchFamily="34" charset="0"/>
              </a:rPr>
              <a:t>combine</a:t>
            </a:r>
            <a:r>
              <a:rPr lang="en-US" sz="2400" dirty="0">
                <a:latin typeface="Franklin Gothic Book" panose="020B0503020102020204" pitchFamily="34" charset="0"/>
              </a:rPr>
              <a:t> the teacher’s evaluation and the EPST results into a </a:t>
            </a:r>
            <a:r>
              <a:rPr lang="en-US" sz="2400" i="1" dirty="0">
                <a:latin typeface="Franklin Gothic Book" panose="020B0503020102020204" pitchFamily="34" charset="0"/>
              </a:rPr>
              <a:t>composite advice</a:t>
            </a:r>
            <a:r>
              <a:rPr lang="en-US" sz="2400" dirty="0">
                <a:latin typeface="Franklin Gothic Book" panose="020B0503020102020204" pitchFamily="34" charset="0"/>
              </a:rPr>
              <a:t>, containing either…</a:t>
            </a:r>
          </a:p>
          <a:p>
            <a:pPr marL="0" indent="0">
              <a:buFont typeface="Arial" panose="020B0604020202020204" pitchFamily="34" charset="0"/>
              <a:buNone/>
            </a:pPr>
            <a:endParaRPr lang="en-US" sz="2400" dirty="0">
              <a:latin typeface="Franklin Gothic Book" panose="020B0503020102020204" pitchFamily="34" charset="0"/>
            </a:endParaRPr>
          </a:p>
          <a:p>
            <a:pPr marL="0" indent="0">
              <a:buFont typeface="Arial" panose="020B0604020202020204" pitchFamily="34" charset="0"/>
              <a:buNone/>
            </a:pPr>
            <a:r>
              <a:rPr lang="en-US" sz="2400" dirty="0">
                <a:latin typeface="Franklin Gothic Book" panose="020B0503020102020204" pitchFamily="34" charset="0"/>
              </a:rPr>
              <a:t>… both single advices </a:t>
            </a:r>
          </a:p>
          <a:p>
            <a:pPr marL="0" indent="0">
              <a:buFont typeface="Arial" panose="020B0604020202020204" pitchFamily="34" charset="0"/>
              <a:buNone/>
            </a:pPr>
            <a:r>
              <a:rPr lang="en-US" sz="2400" dirty="0">
                <a:latin typeface="Franklin Gothic Book" panose="020B0503020102020204" pitchFamily="34" charset="0"/>
              </a:rPr>
              <a:t>… or one that contains the composite advice of either teacher or EPST </a:t>
            </a:r>
          </a:p>
        </p:txBody>
      </p:sp>
      <p:pic>
        <p:nvPicPr>
          <p:cNvPr id="10" name="Afbeelding 9">
            <a:extLst>
              <a:ext uri="{FF2B5EF4-FFF2-40B4-BE49-F238E27FC236}">
                <a16:creationId xmlns:a16="http://schemas.microsoft.com/office/drawing/2014/main" id="{102CBB88-2F08-443D-9C4C-8CBC95DAF9A5}"/>
              </a:ext>
            </a:extLst>
          </p:cNvPr>
          <p:cNvPicPr>
            <a:picLocks noChangeAspect="1"/>
          </p:cNvPicPr>
          <p:nvPr/>
        </p:nvPicPr>
        <p:blipFill rotWithShape="1">
          <a:blip r:embed="rId2">
            <a:extLst>
              <a:ext uri="{28A0092B-C50C-407E-A947-70E740481C1C}">
                <a14:useLocalDpi xmlns:a14="http://schemas.microsoft.com/office/drawing/2010/main" val="0"/>
              </a:ext>
            </a:extLst>
          </a:blip>
          <a:srcRect b="13750"/>
          <a:stretch/>
        </p:blipFill>
        <p:spPr>
          <a:xfrm>
            <a:off x="3114282" y="4341957"/>
            <a:ext cx="1866900" cy="1610201"/>
          </a:xfrm>
          <a:prstGeom prst="rect">
            <a:avLst/>
          </a:prstGeom>
        </p:spPr>
      </p:pic>
      <p:pic>
        <p:nvPicPr>
          <p:cNvPr id="11" name="Tijdelijke aanduiding voor inhoud 4">
            <a:extLst>
              <a:ext uri="{FF2B5EF4-FFF2-40B4-BE49-F238E27FC236}">
                <a16:creationId xmlns:a16="http://schemas.microsoft.com/office/drawing/2014/main" id="{6C2025A0-46FF-446B-ABF2-6D59C5E9D609}"/>
              </a:ext>
            </a:extLst>
          </p:cNvPr>
          <p:cNvPicPr>
            <a:picLocks noChangeAspect="1"/>
          </p:cNvPicPr>
          <p:nvPr/>
        </p:nvPicPr>
        <p:blipFill rotWithShape="1">
          <a:blip r:embed="rId3">
            <a:extLst>
              <a:ext uri="{28A0092B-C50C-407E-A947-70E740481C1C}">
                <a14:useLocalDpi xmlns:a14="http://schemas.microsoft.com/office/drawing/2010/main" val="0"/>
              </a:ext>
            </a:extLst>
          </a:blip>
          <a:srcRect b="12805"/>
          <a:stretch/>
        </p:blipFill>
        <p:spPr>
          <a:xfrm>
            <a:off x="7210817" y="4871745"/>
            <a:ext cx="1004995" cy="876300"/>
          </a:xfrm>
          <a:prstGeom prst="rect">
            <a:avLst/>
          </a:prstGeom>
        </p:spPr>
      </p:pic>
      <p:sp>
        <p:nvSpPr>
          <p:cNvPr id="12" name="Titel 1">
            <a:extLst>
              <a:ext uri="{FF2B5EF4-FFF2-40B4-BE49-F238E27FC236}">
                <a16:creationId xmlns:a16="http://schemas.microsoft.com/office/drawing/2014/main" id="{C3EB613A-9ABF-4E65-8BA6-66D09D127A98}"/>
              </a:ext>
            </a:extLst>
          </p:cNvPr>
          <p:cNvSpPr txBox="1">
            <a:spLocks/>
          </p:cNvSpPr>
          <p:nvPr/>
        </p:nvSpPr>
        <p:spPr>
          <a:xfrm>
            <a:off x="5756341" y="4341957"/>
            <a:ext cx="1004995" cy="2150719"/>
          </a:xfrm>
          <a:prstGeom prst="rect">
            <a:avLst/>
          </a:prstGeom>
          <a:noFill/>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chemeClr val="accent1"/>
                </a:solidFill>
                <a:latin typeface="Franklin Gothic Medium" panose="020B0603020102020204" pitchFamily="34" charset="0"/>
              </a:rPr>
              <a:t>&amp;</a:t>
            </a:r>
            <a:endParaRPr lang="nl-NL" sz="3600" dirty="0">
              <a:solidFill>
                <a:srgbClr val="080808"/>
              </a:solidFill>
              <a:latin typeface="Franklin Gothic Medium" panose="020B0603020102020204" pitchFamily="34" charset="0"/>
            </a:endParaRPr>
          </a:p>
        </p:txBody>
      </p:sp>
    </p:spTree>
    <p:extLst>
      <p:ext uri="{BB962C8B-B14F-4D97-AF65-F5344CB8AC3E}">
        <p14:creationId xmlns:p14="http://schemas.microsoft.com/office/powerpoint/2010/main" val="146719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el 1">
            <a:extLst>
              <a:ext uri="{FF2B5EF4-FFF2-40B4-BE49-F238E27FC236}">
                <a16:creationId xmlns:a16="http://schemas.microsoft.com/office/drawing/2014/main" id="{1107BCE2-4513-46E5-96AE-47C2817CEBEF}"/>
              </a:ext>
            </a:extLst>
          </p:cNvPr>
          <p:cNvSpPr txBox="1">
            <a:spLocks/>
          </p:cNvSpPr>
          <p:nvPr/>
        </p:nvSpPr>
        <p:spPr>
          <a:xfrm>
            <a:off x="1177447" y="479493"/>
            <a:ext cx="1017635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accent1"/>
                </a:solidFill>
                <a:latin typeface="Franklin Gothic Medium" panose="020B0603020102020204" pitchFamily="34" charset="0"/>
              </a:rPr>
              <a:t>So…. </a:t>
            </a:r>
            <a:br>
              <a:rPr lang="en-US" sz="4000" kern="1200" dirty="0">
                <a:solidFill>
                  <a:schemeClr val="tx1"/>
                </a:solidFill>
                <a:latin typeface="Franklin Gothic Medium" panose="020B0603020102020204" pitchFamily="34" charset="0"/>
              </a:rPr>
            </a:br>
            <a:r>
              <a:rPr lang="en-US" sz="4000" kern="1200" dirty="0">
                <a:solidFill>
                  <a:schemeClr val="tx1"/>
                </a:solidFill>
                <a:latin typeface="Franklin Gothic Medium" panose="020B0603020102020204" pitchFamily="34" charset="0"/>
              </a:rPr>
              <a:t>who knows best, the teacher or the test?</a:t>
            </a:r>
            <a:br>
              <a:rPr lang="en-US" sz="4000" kern="1200" dirty="0">
                <a:solidFill>
                  <a:schemeClr val="tx1"/>
                </a:solidFill>
                <a:latin typeface="Franklin Gothic Medium" panose="020B0603020102020204" pitchFamily="34" charset="0"/>
              </a:rPr>
            </a:br>
            <a:endParaRPr lang="en-US" sz="4000" kern="1200" dirty="0">
              <a:solidFill>
                <a:schemeClr val="tx1"/>
              </a:solidFill>
              <a:latin typeface="Franklin Gothic Medium" panose="020B0603020102020204" pitchFamily="34" charset="0"/>
            </a:endParaRP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C61CB305-D89A-4F6C-B74C-E8923DC8687E}"/>
              </a:ext>
            </a:extLst>
          </p:cNvPr>
          <p:cNvPicPr>
            <a:picLocks noChangeAspect="1"/>
          </p:cNvPicPr>
          <p:nvPr/>
        </p:nvPicPr>
        <p:blipFill rotWithShape="1">
          <a:blip r:embed="rId2">
            <a:extLst>
              <a:ext uri="{28A0092B-C50C-407E-A947-70E740481C1C}">
                <a14:useLocalDpi xmlns:a14="http://schemas.microsoft.com/office/drawing/2010/main" val="0"/>
              </a:ext>
            </a:extLst>
          </a:blip>
          <a:srcRect t="11945" b="25648"/>
          <a:stretch/>
        </p:blipFill>
        <p:spPr>
          <a:xfrm>
            <a:off x="678130" y="2255796"/>
            <a:ext cx="4777381" cy="298141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 name="Tijdelijke aanduiding voor inhoud 2">
            <a:extLst>
              <a:ext uri="{FF2B5EF4-FFF2-40B4-BE49-F238E27FC236}">
                <a16:creationId xmlns:a16="http://schemas.microsoft.com/office/drawing/2014/main" id="{A59AEC89-C137-48E8-A81B-5D74024E7874}"/>
              </a:ext>
            </a:extLst>
          </p:cNvPr>
          <p:cNvSpPr txBox="1">
            <a:spLocks/>
          </p:cNvSpPr>
          <p:nvPr/>
        </p:nvSpPr>
        <p:spPr>
          <a:xfrm>
            <a:off x="5894962" y="2517731"/>
            <a:ext cx="5458838" cy="3659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latin typeface="Franklin Gothic Book" panose="020B0503020102020204" pitchFamily="34" charset="0"/>
              </a:rPr>
              <a:t>Neither is superior to the other in all situations </a:t>
            </a:r>
          </a:p>
          <a:p>
            <a:pPr marL="0"/>
            <a:endParaRPr lang="en-US" dirty="0">
              <a:latin typeface="Franklin Gothic Book" panose="020B0503020102020204" pitchFamily="34" charset="0"/>
            </a:endParaRPr>
          </a:p>
          <a:p>
            <a:pPr marL="0"/>
            <a:r>
              <a:rPr lang="en-US" dirty="0">
                <a:latin typeface="Franklin Gothic Book" panose="020B0503020102020204" pitchFamily="34" charset="0"/>
              </a:rPr>
              <a:t>The message is not to opt for either the teacher’s or the EPST advice, but to look for the optimal combination</a:t>
            </a:r>
          </a:p>
        </p:txBody>
      </p:sp>
    </p:spTree>
    <p:extLst>
      <p:ext uri="{BB962C8B-B14F-4D97-AF65-F5344CB8AC3E}">
        <p14:creationId xmlns:p14="http://schemas.microsoft.com/office/powerpoint/2010/main" val="19734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797AF18-E1AE-435F-9A29-5B6F3E1A12E4}"/>
              </a:ext>
            </a:extLst>
          </p:cNvPr>
          <p:cNvSpPr txBox="1">
            <a:spLocks/>
          </p:cNvSpPr>
          <p:nvPr/>
        </p:nvSpPr>
        <p:spPr>
          <a:xfrm>
            <a:off x="424841" y="1144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accent1"/>
                </a:solidFill>
                <a:latin typeface="Franklin Gothic Medium" panose="020B0603020102020204" pitchFamily="34" charset="0"/>
              </a:rPr>
              <a:t>Want </a:t>
            </a:r>
            <a:r>
              <a:rPr lang="nl-NL" dirty="0" err="1">
                <a:solidFill>
                  <a:schemeClr val="accent1"/>
                </a:solidFill>
                <a:latin typeface="Franklin Gothic Medium" panose="020B0603020102020204" pitchFamily="34" charset="0"/>
              </a:rPr>
              <a:t>to</a:t>
            </a:r>
            <a:r>
              <a:rPr lang="nl-NL" dirty="0">
                <a:solidFill>
                  <a:schemeClr val="accent1"/>
                </a:solidFill>
                <a:latin typeface="Franklin Gothic Medium" panose="020B0603020102020204" pitchFamily="34" charset="0"/>
              </a:rPr>
              <a:t> </a:t>
            </a:r>
            <a:r>
              <a:rPr lang="nl-NL" dirty="0" err="1">
                <a:solidFill>
                  <a:schemeClr val="accent1"/>
                </a:solidFill>
                <a:latin typeface="Franklin Gothic Medium" panose="020B0603020102020204" pitchFamily="34" charset="0"/>
              </a:rPr>
              <a:t>know</a:t>
            </a:r>
            <a:r>
              <a:rPr lang="nl-NL" dirty="0">
                <a:solidFill>
                  <a:schemeClr val="accent1"/>
                </a:solidFill>
                <a:latin typeface="Franklin Gothic Medium" panose="020B0603020102020204" pitchFamily="34" charset="0"/>
              </a:rPr>
              <a:t> more? </a:t>
            </a:r>
          </a:p>
        </p:txBody>
      </p:sp>
      <p:pic>
        <p:nvPicPr>
          <p:cNvPr id="2" name="Afbeelding 1">
            <a:extLst>
              <a:ext uri="{FF2B5EF4-FFF2-40B4-BE49-F238E27FC236}">
                <a16:creationId xmlns:a16="http://schemas.microsoft.com/office/drawing/2014/main" id="{02CB2CFB-2787-4D19-91D7-E70CE588E15A}"/>
              </a:ext>
            </a:extLst>
          </p:cNvPr>
          <p:cNvPicPr>
            <a:picLocks noChangeAspect="1"/>
          </p:cNvPicPr>
          <p:nvPr/>
        </p:nvPicPr>
        <p:blipFill rotWithShape="1">
          <a:blip r:embed="rId3"/>
          <a:srcRect l="13047" t="22917" r="33672" b="12639"/>
          <a:stretch/>
        </p:blipFill>
        <p:spPr>
          <a:xfrm>
            <a:off x="7767768" y="100098"/>
            <a:ext cx="4314825" cy="2935599"/>
          </a:xfrm>
          <a:prstGeom prst="rect">
            <a:avLst/>
          </a:prstGeom>
          <a:effectLst>
            <a:outerShdw blurRad="50800" dist="38100" dir="2700000" algn="tl" rotWithShape="0">
              <a:prstClr val="black">
                <a:alpha val="40000"/>
              </a:prstClr>
            </a:outerShdw>
          </a:effectLst>
        </p:spPr>
      </p:pic>
      <p:pic>
        <p:nvPicPr>
          <p:cNvPr id="4" name="Afbeelding 3">
            <a:extLst>
              <a:ext uri="{FF2B5EF4-FFF2-40B4-BE49-F238E27FC236}">
                <a16:creationId xmlns:a16="http://schemas.microsoft.com/office/drawing/2014/main" id="{F144B7C5-2EDE-4F4A-9917-B527D0C4E84A}"/>
              </a:ext>
            </a:extLst>
          </p:cNvPr>
          <p:cNvPicPr>
            <a:picLocks noChangeAspect="1"/>
          </p:cNvPicPr>
          <p:nvPr/>
        </p:nvPicPr>
        <p:blipFill rotWithShape="1">
          <a:blip r:embed="rId4"/>
          <a:srcRect l="18360" t="44759" r="30468" b="9305"/>
          <a:stretch/>
        </p:blipFill>
        <p:spPr>
          <a:xfrm>
            <a:off x="631067" y="1027906"/>
            <a:ext cx="3779835" cy="1908604"/>
          </a:xfrm>
          <a:prstGeom prst="rect">
            <a:avLst/>
          </a:prstGeom>
        </p:spPr>
      </p:pic>
      <p:pic>
        <p:nvPicPr>
          <p:cNvPr id="5" name="Afbeelding 4">
            <a:extLst>
              <a:ext uri="{FF2B5EF4-FFF2-40B4-BE49-F238E27FC236}">
                <a16:creationId xmlns:a16="http://schemas.microsoft.com/office/drawing/2014/main" id="{4303C6F0-5868-40F9-A2FE-F4E52C8B8A8C}"/>
              </a:ext>
            </a:extLst>
          </p:cNvPr>
          <p:cNvPicPr>
            <a:picLocks noChangeAspect="1"/>
          </p:cNvPicPr>
          <p:nvPr/>
        </p:nvPicPr>
        <p:blipFill rotWithShape="1">
          <a:blip r:embed="rId5"/>
          <a:srcRect l="32180" t="32917" r="34140" b="44027"/>
          <a:stretch/>
        </p:blipFill>
        <p:spPr>
          <a:xfrm>
            <a:off x="7517954" y="3533927"/>
            <a:ext cx="4106091" cy="1581151"/>
          </a:xfrm>
          <a:prstGeom prst="rect">
            <a:avLst/>
          </a:prstGeom>
        </p:spPr>
      </p:pic>
      <p:pic>
        <p:nvPicPr>
          <p:cNvPr id="7" name="Afbeelding 6">
            <a:extLst>
              <a:ext uri="{FF2B5EF4-FFF2-40B4-BE49-F238E27FC236}">
                <a16:creationId xmlns:a16="http://schemas.microsoft.com/office/drawing/2014/main" id="{929407D6-2960-4000-92B8-67612D3D6A94}"/>
              </a:ext>
            </a:extLst>
          </p:cNvPr>
          <p:cNvPicPr>
            <a:picLocks noChangeAspect="1"/>
          </p:cNvPicPr>
          <p:nvPr/>
        </p:nvPicPr>
        <p:blipFill rotWithShape="1">
          <a:blip r:embed="rId6"/>
          <a:srcRect l="32213" t="41366" r="31953" b="39306"/>
          <a:stretch/>
        </p:blipFill>
        <p:spPr>
          <a:xfrm>
            <a:off x="6218782" y="5167312"/>
            <a:ext cx="4368843" cy="1325563"/>
          </a:xfrm>
          <a:prstGeom prst="rect">
            <a:avLst/>
          </a:prstGeom>
        </p:spPr>
      </p:pic>
      <p:pic>
        <p:nvPicPr>
          <p:cNvPr id="9" name="Afbeelding 8">
            <a:extLst>
              <a:ext uri="{FF2B5EF4-FFF2-40B4-BE49-F238E27FC236}">
                <a16:creationId xmlns:a16="http://schemas.microsoft.com/office/drawing/2014/main" id="{C3D4F9E4-834B-4324-8622-AA3546E7A45F}"/>
              </a:ext>
            </a:extLst>
          </p:cNvPr>
          <p:cNvPicPr>
            <a:picLocks noChangeAspect="1"/>
          </p:cNvPicPr>
          <p:nvPr/>
        </p:nvPicPr>
        <p:blipFill rotWithShape="1">
          <a:blip r:embed="rId7"/>
          <a:srcRect l="34921" t="9445" r="35782" b="16944"/>
          <a:stretch/>
        </p:blipFill>
        <p:spPr>
          <a:xfrm>
            <a:off x="3813303" y="3697213"/>
            <a:ext cx="2077075" cy="2935600"/>
          </a:xfrm>
          <a:prstGeom prst="rect">
            <a:avLst/>
          </a:prstGeom>
        </p:spPr>
      </p:pic>
      <p:pic>
        <p:nvPicPr>
          <p:cNvPr id="6" name="Afbeelding 5">
            <a:extLst>
              <a:ext uri="{FF2B5EF4-FFF2-40B4-BE49-F238E27FC236}">
                <a16:creationId xmlns:a16="http://schemas.microsoft.com/office/drawing/2014/main" id="{2775069A-06D1-49F7-814F-214FF92B4DC9}"/>
              </a:ext>
            </a:extLst>
          </p:cNvPr>
          <p:cNvPicPr>
            <a:picLocks noChangeAspect="1"/>
          </p:cNvPicPr>
          <p:nvPr/>
        </p:nvPicPr>
        <p:blipFill rotWithShape="1">
          <a:blip r:embed="rId8">
            <a:extLst>
              <a:ext uri="{28A0092B-C50C-407E-A947-70E740481C1C}">
                <a14:useLocalDpi xmlns:a14="http://schemas.microsoft.com/office/drawing/2010/main" val="0"/>
              </a:ext>
            </a:extLst>
          </a:blip>
          <a:srcRect l="25068" r="24833"/>
          <a:stretch/>
        </p:blipFill>
        <p:spPr>
          <a:xfrm rot="5400000">
            <a:off x="5135033" y="1130925"/>
            <a:ext cx="1908604" cy="2857238"/>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054F71E0-B393-41AB-BA68-D073A55019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4424" y="991962"/>
            <a:ext cx="2697164" cy="500317"/>
          </a:xfrm>
          <a:prstGeom prst="rect">
            <a:avLst/>
          </a:prstGeom>
        </p:spPr>
      </p:pic>
      <p:pic>
        <p:nvPicPr>
          <p:cNvPr id="12" name="Afbeelding 11">
            <a:extLst>
              <a:ext uri="{FF2B5EF4-FFF2-40B4-BE49-F238E27FC236}">
                <a16:creationId xmlns:a16="http://schemas.microsoft.com/office/drawing/2014/main" id="{B0807177-4897-4C23-9FBD-3923779FBE30}"/>
              </a:ext>
            </a:extLst>
          </p:cNvPr>
          <p:cNvPicPr>
            <a:picLocks noChangeAspect="1"/>
          </p:cNvPicPr>
          <p:nvPr/>
        </p:nvPicPr>
        <p:blipFill rotWithShape="1">
          <a:blip r:embed="rId10"/>
          <a:srcRect l="31952" t="14353" r="36288" b="5622"/>
          <a:stretch/>
        </p:blipFill>
        <p:spPr>
          <a:xfrm>
            <a:off x="631067" y="3098889"/>
            <a:ext cx="2511731" cy="3559988"/>
          </a:xfrm>
          <a:prstGeom prst="rect">
            <a:avLst/>
          </a:prstGeom>
        </p:spPr>
      </p:pic>
    </p:spTree>
    <p:extLst>
      <p:ext uri="{BB962C8B-B14F-4D97-AF65-F5344CB8AC3E}">
        <p14:creationId xmlns:p14="http://schemas.microsoft.com/office/powerpoint/2010/main" val="3616225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797AF18-E1AE-435F-9A29-5B6F3E1A12E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chemeClr val="accent1"/>
                </a:solidFill>
                <a:latin typeface="Franklin Gothic Medium" panose="020B0603020102020204" pitchFamily="34" charset="0"/>
              </a:rPr>
              <a:t>Credit </a:t>
            </a:r>
            <a:r>
              <a:rPr lang="nl-NL" dirty="0" err="1">
                <a:solidFill>
                  <a:schemeClr val="accent1"/>
                </a:solidFill>
                <a:latin typeface="Franklin Gothic Medium" panose="020B0603020102020204" pitchFamily="34" charset="0"/>
              </a:rPr>
              <a:t>icons</a:t>
            </a:r>
            <a:endParaRPr lang="nl-NL" dirty="0">
              <a:solidFill>
                <a:schemeClr val="accent1"/>
              </a:solidFill>
              <a:latin typeface="Franklin Gothic Medium" panose="020B0603020102020204" pitchFamily="34" charset="0"/>
            </a:endParaRPr>
          </a:p>
        </p:txBody>
      </p:sp>
      <p:sp>
        <p:nvSpPr>
          <p:cNvPr id="5" name="Rechthoek 4">
            <a:extLst>
              <a:ext uri="{FF2B5EF4-FFF2-40B4-BE49-F238E27FC236}">
                <a16:creationId xmlns:a16="http://schemas.microsoft.com/office/drawing/2014/main" id="{B29B9C21-251F-4791-88F7-7D274EC59094}"/>
              </a:ext>
            </a:extLst>
          </p:cNvPr>
          <p:cNvSpPr/>
          <p:nvPr/>
        </p:nvSpPr>
        <p:spPr>
          <a:xfrm>
            <a:off x="1600842" y="939284"/>
            <a:ext cx="2132315" cy="369332"/>
          </a:xfrm>
          <a:prstGeom prst="rect">
            <a:avLst/>
          </a:prstGeom>
        </p:spPr>
        <p:txBody>
          <a:bodyPr wrap="none">
            <a:spAutoFit/>
          </a:bodyPr>
          <a:lstStyle/>
          <a:p>
            <a:r>
              <a:rPr lang="nl-NL" dirty="0">
                <a:latin typeface="Franklin Gothic Book" panose="020B0503020102020204" pitchFamily="34" charset="0"/>
              </a:rPr>
              <a:t>thenounproject.com</a:t>
            </a:r>
          </a:p>
        </p:txBody>
      </p:sp>
      <p:pic>
        <p:nvPicPr>
          <p:cNvPr id="47" name="Afbeelding 46">
            <a:extLst>
              <a:ext uri="{FF2B5EF4-FFF2-40B4-BE49-F238E27FC236}">
                <a16:creationId xmlns:a16="http://schemas.microsoft.com/office/drawing/2014/main" id="{9766971F-A218-4883-8671-50AB76266FAE}"/>
              </a:ext>
            </a:extLst>
          </p:cNvPr>
          <p:cNvPicPr>
            <a:picLocks noChangeAspect="1"/>
          </p:cNvPicPr>
          <p:nvPr/>
        </p:nvPicPr>
        <p:blipFill rotWithShape="1">
          <a:blip r:embed="rId3">
            <a:extLst>
              <a:ext uri="{28A0092B-C50C-407E-A947-70E740481C1C}">
                <a14:useLocalDpi xmlns:a14="http://schemas.microsoft.com/office/drawing/2010/main" val="0"/>
              </a:ext>
            </a:extLst>
          </a:blip>
          <a:srcRect b="13001"/>
          <a:stretch/>
        </p:blipFill>
        <p:spPr>
          <a:xfrm>
            <a:off x="441239" y="4903120"/>
            <a:ext cx="1166811" cy="1015110"/>
          </a:xfrm>
          <a:prstGeom prst="rect">
            <a:avLst/>
          </a:prstGeom>
        </p:spPr>
      </p:pic>
      <p:sp>
        <p:nvSpPr>
          <p:cNvPr id="48" name="Tekstvak 47">
            <a:extLst>
              <a:ext uri="{FF2B5EF4-FFF2-40B4-BE49-F238E27FC236}">
                <a16:creationId xmlns:a16="http://schemas.microsoft.com/office/drawing/2014/main" id="{4D110C5B-253D-483E-95D2-E814A99E07AE}"/>
              </a:ext>
            </a:extLst>
          </p:cNvPr>
          <p:cNvSpPr txBox="1"/>
          <p:nvPr/>
        </p:nvSpPr>
        <p:spPr>
          <a:xfrm>
            <a:off x="441238" y="5885105"/>
            <a:ext cx="2333625" cy="369332"/>
          </a:xfrm>
          <a:prstGeom prst="rect">
            <a:avLst/>
          </a:prstGeom>
          <a:noFill/>
        </p:spPr>
        <p:txBody>
          <a:bodyPr wrap="square" rtlCol="0">
            <a:spAutoFit/>
          </a:bodyPr>
          <a:lstStyle/>
          <a:p>
            <a:r>
              <a:rPr lang="nl-NL" dirty="0" err="1">
                <a:latin typeface="Franklin Gothic Book" panose="020B0503020102020204" pitchFamily="34" charset="0"/>
              </a:rPr>
              <a:t>Atif</a:t>
            </a:r>
            <a:r>
              <a:rPr lang="nl-NL" dirty="0">
                <a:latin typeface="Franklin Gothic Book" panose="020B0503020102020204" pitchFamily="34" charset="0"/>
              </a:rPr>
              <a:t> </a:t>
            </a:r>
            <a:r>
              <a:rPr lang="nl-NL" dirty="0" err="1">
                <a:latin typeface="Franklin Gothic Book" panose="020B0503020102020204" pitchFamily="34" charset="0"/>
              </a:rPr>
              <a:t>Arshad</a:t>
            </a:r>
            <a:endParaRPr lang="nl-NL" dirty="0">
              <a:latin typeface="Franklin Gothic Book" panose="020B0503020102020204" pitchFamily="34" charset="0"/>
            </a:endParaRPr>
          </a:p>
        </p:txBody>
      </p:sp>
      <p:sp>
        <p:nvSpPr>
          <p:cNvPr id="51" name="Tekstvak 50">
            <a:extLst>
              <a:ext uri="{FF2B5EF4-FFF2-40B4-BE49-F238E27FC236}">
                <a16:creationId xmlns:a16="http://schemas.microsoft.com/office/drawing/2014/main" id="{738F60C8-ABFD-4E19-98A2-4C2FD859CE1A}"/>
              </a:ext>
            </a:extLst>
          </p:cNvPr>
          <p:cNvSpPr txBox="1"/>
          <p:nvPr/>
        </p:nvSpPr>
        <p:spPr>
          <a:xfrm>
            <a:off x="4191104" y="441891"/>
            <a:ext cx="7357893" cy="369332"/>
          </a:xfrm>
          <a:prstGeom prst="rect">
            <a:avLst/>
          </a:prstGeom>
          <a:noFill/>
        </p:spPr>
        <p:txBody>
          <a:bodyPr wrap="square" rtlCol="0">
            <a:spAutoFit/>
          </a:bodyPr>
          <a:lstStyle/>
          <a:p>
            <a:r>
              <a:rPr lang="nl-NL" dirty="0" err="1">
                <a:latin typeface="Franklin Gothic Book" panose="020B0503020102020204" pitchFamily="34" charset="0"/>
              </a:rPr>
              <a:t>Note</a:t>
            </a:r>
            <a:r>
              <a:rPr lang="nl-NL" dirty="0">
                <a:latin typeface="Franklin Gothic Book" panose="020B0503020102020204" pitchFamily="34" charset="0"/>
              </a:rPr>
              <a:t>: credit </a:t>
            </a:r>
            <a:r>
              <a:rPr lang="nl-NL" dirty="0" err="1">
                <a:latin typeface="Franklin Gothic Book" panose="020B0503020102020204" pitchFamily="34" charset="0"/>
              </a:rPr>
              <a:t>for</a:t>
            </a:r>
            <a:r>
              <a:rPr lang="nl-NL" dirty="0">
                <a:latin typeface="Franklin Gothic Book" panose="020B0503020102020204" pitchFamily="34" charset="0"/>
              </a:rPr>
              <a:t> </a:t>
            </a:r>
            <a:r>
              <a:rPr lang="nl-NL" dirty="0" err="1">
                <a:latin typeface="Franklin Gothic Book" panose="020B0503020102020204" pitchFamily="34" charset="0"/>
              </a:rPr>
              <a:t>the</a:t>
            </a:r>
            <a:r>
              <a:rPr lang="nl-NL" dirty="0">
                <a:latin typeface="Franklin Gothic Book" panose="020B0503020102020204" pitchFamily="34" charset="0"/>
              </a:rPr>
              <a:t> </a:t>
            </a:r>
            <a:r>
              <a:rPr lang="nl-NL" dirty="0" err="1">
                <a:latin typeface="Franklin Gothic Book" panose="020B0503020102020204" pitchFamily="34" charset="0"/>
              </a:rPr>
              <a:t>icons</a:t>
            </a:r>
            <a:r>
              <a:rPr lang="nl-NL" dirty="0">
                <a:latin typeface="Franklin Gothic Book" panose="020B0503020102020204" pitchFamily="34" charset="0"/>
              </a:rPr>
              <a:t> in </a:t>
            </a:r>
            <a:r>
              <a:rPr lang="nl-NL" dirty="0" err="1">
                <a:latin typeface="Franklin Gothic Book" panose="020B0503020102020204" pitchFamily="34" charset="0"/>
              </a:rPr>
              <a:t>the</a:t>
            </a:r>
            <a:r>
              <a:rPr lang="nl-NL" dirty="0">
                <a:latin typeface="Franklin Gothic Book" panose="020B0503020102020204" pitchFamily="34" charset="0"/>
              </a:rPr>
              <a:t> </a:t>
            </a:r>
            <a:r>
              <a:rPr lang="nl-NL" dirty="0" err="1">
                <a:latin typeface="Franklin Gothic Book" panose="020B0503020102020204" pitchFamily="34" charset="0"/>
              </a:rPr>
              <a:t>figures</a:t>
            </a:r>
            <a:r>
              <a:rPr lang="nl-NL" dirty="0">
                <a:latin typeface="Franklin Gothic Book" panose="020B0503020102020204" pitchFamily="34" charset="0"/>
              </a:rPr>
              <a:t> is </a:t>
            </a:r>
            <a:r>
              <a:rPr lang="nl-NL" dirty="0" err="1">
                <a:latin typeface="Franklin Gothic Book" panose="020B0503020102020204" pitchFamily="34" charset="0"/>
              </a:rPr>
              <a:t>stated</a:t>
            </a:r>
            <a:r>
              <a:rPr lang="nl-NL" dirty="0">
                <a:latin typeface="Franklin Gothic Book" panose="020B0503020102020204" pitchFamily="34" charset="0"/>
              </a:rPr>
              <a:t> in </a:t>
            </a:r>
            <a:r>
              <a:rPr lang="nl-NL" dirty="0" err="1">
                <a:latin typeface="Franklin Gothic Book" panose="020B0503020102020204" pitchFamily="34" charset="0"/>
              </a:rPr>
              <a:t>my</a:t>
            </a:r>
            <a:r>
              <a:rPr lang="nl-NL" dirty="0">
                <a:latin typeface="Franklin Gothic Book" panose="020B0503020102020204" pitchFamily="34" charset="0"/>
              </a:rPr>
              <a:t> </a:t>
            </a:r>
            <a:r>
              <a:rPr lang="nl-NL" dirty="0" err="1">
                <a:latin typeface="Franklin Gothic Book" panose="020B0503020102020204" pitchFamily="34" charset="0"/>
              </a:rPr>
              <a:t>dissertation</a:t>
            </a:r>
            <a:r>
              <a:rPr lang="nl-NL" dirty="0">
                <a:latin typeface="Franklin Gothic Book" panose="020B0503020102020204" pitchFamily="34" charset="0"/>
              </a:rPr>
              <a:t>  </a:t>
            </a:r>
          </a:p>
        </p:txBody>
      </p:sp>
      <p:pic>
        <p:nvPicPr>
          <p:cNvPr id="53" name="Afbeelding 52">
            <a:extLst>
              <a:ext uri="{FF2B5EF4-FFF2-40B4-BE49-F238E27FC236}">
                <a16:creationId xmlns:a16="http://schemas.microsoft.com/office/drawing/2014/main" id="{EB572595-E782-419A-ADA4-103A74C13EBB}"/>
              </a:ext>
            </a:extLst>
          </p:cNvPr>
          <p:cNvPicPr>
            <a:picLocks noChangeAspect="1"/>
          </p:cNvPicPr>
          <p:nvPr/>
        </p:nvPicPr>
        <p:blipFill rotWithShape="1">
          <a:blip r:embed="rId4">
            <a:extLst>
              <a:ext uri="{28A0092B-C50C-407E-A947-70E740481C1C}">
                <a14:useLocalDpi xmlns:a14="http://schemas.microsoft.com/office/drawing/2010/main" val="0"/>
              </a:ext>
            </a:extLst>
          </a:blip>
          <a:srcRect t="11945" b="25648"/>
          <a:stretch/>
        </p:blipFill>
        <p:spPr>
          <a:xfrm>
            <a:off x="4758183" y="3780354"/>
            <a:ext cx="1311270" cy="818328"/>
          </a:xfrm>
          <a:prstGeom prst="rect">
            <a:avLst/>
          </a:prstGeom>
        </p:spPr>
      </p:pic>
      <p:sp>
        <p:nvSpPr>
          <p:cNvPr id="54" name="Tekstvak 53">
            <a:extLst>
              <a:ext uri="{FF2B5EF4-FFF2-40B4-BE49-F238E27FC236}">
                <a16:creationId xmlns:a16="http://schemas.microsoft.com/office/drawing/2014/main" id="{BE9E3B18-CA3E-4380-B7A8-E300BD8D98CA}"/>
              </a:ext>
            </a:extLst>
          </p:cNvPr>
          <p:cNvSpPr txBox="1"/>
          <p:nvPr/>
        </p:nvSpPr>
        <p:spPr>
          <a:xfrm>
            <a:off x="4852740" y="4620067"/>
            <a:ext cx="2333625" cy="369332"/>
          </a:xfrm>
          <a:prstGeom prst="rect">
            <a:avLst/>
          </a:prstGeom>
          <a:noFill/>
        </p:spPr>
        <p:txBody>
          <a:bodyPr wrap="square" rtlCol="0">
            <a:spAutoFit/>
          </a:bodyPr>
          <a:lstStyle/>
          <a:p>
            <a:r>
              <a:rPr lang="nl-NL" dirty="0">
                <a:latin typeface="Franklin Gothic Book" panose="020B0503020102020204" pitchFamily="34" charset="0"/>
              </a:rPr>
              <a:t>Jose Dean</a:t>
            </a:r>
          </a:p>
        </p:txBody>
      </p:sp>
      <p:pic>
        <p:nvPicPr>
          <p:cNvPr id="61" name="Afbeelding 60">
            <a:extLst>
              <a:ext uri="{FF2B5EF4-FFF2-40B4-BE49-F238E27FC236}">
                <a16:creationId xmlns:a16="http://schemas.microsoft.com/office/drawing/2014/main" id="{06AF4116-C46A-4A81-B2FF-2B20DD3381E5}"/>
              </a:ext>
            </a:extLst>
          </p:cNvPr>
          <p:cNvPicPr>
            <a:picLocks noChangeAspect="1"/>
          </p:cNvPicPr>
          <p:nvPr/>
        </p:nvPicPr>
        <p:blipFill rotWithShape="1">
          <a:blip r:embed="rId5">
            <a:extLst>
              <a:ext uri="{28A0092B-C50C-407E-A947-70E740481C1C}">
                <a14:useLocalDpi xmlns:a14="http://schemas.microsoft.com/office/drawing/2010/main" val="0"/>
              </a:ext>
            </a:extLst>
          </a:blip>
          <a:srcRect b="14306"/>
          <a:stretch/>
        </p:blipFill>
        <p:spPr>
          <a:xfrm>
            <a:off x="9077208" y="3192912"/>
            <a:ext cx="992773" cy="850751"/>
          </a:xfrm>
          <a:prstGeom prst="rect">
            <a:avLst/>
          </a:prstGeom>
        </p:spPr>
      </p:pic>
      <p:sp>
        <p:nvSpPr>
          <p:cNvPr id="62" name="Tekstvak 61">
            <a:extLst>
              <a:ext uri="{FF2B5EF4-FFF2-40B4-BE49-F238E27FC236}">
                <a16:creationId xmlns:a16="http://schemas.microsoft.com/office/drawing/2014/main" id="{93C406B5-00FB-4C49-A289-93C298A65455}"/>
              </a:ext>
            </a:extLst>
          </p:cNvPr>
          <p:cNvSpPr txBox="1"/>
          <p:nvPr/>
        </p:nvSpPr>
        <p:spPr>
          <a:xfrm>
            <a:off x="9181306" y="4044805"/>
            <a:ext cx="2333625" cy="369332"/>
          </a:xfrm>
          <a:prstGeom prst="rect">
            <a:avLst/>
          </a:prstGeom>
          <a:noFill/>
        </p:spPr>
        <p:txBody>
          <a:bodyPr wrap="square" rtlCol="0">
            <a:spAutoFit/>
          </a:bodyPr>
          <a:lstStyle/>
          <a:p>
            <a:r>
              <a:rPr lang="nl-NL" dirty="0" err="1">
                <a:latin typeface="Franklin Gothic Book" panose="020B0503020102020204" pitchFamily="34" charset="0"/>
              </a:rPr>
              <a:t>monkik</a:t>
            </a:r>
            <a:endParaRPr lang="nl-NL" dirty="0">
              <a:latin typeface="Franklin Gothic Book" panose="020B0503020102020204" pitchFamily="34" charset="0"/>
            </a:endParaRPr>
          </a:p>
        </p:txBody>
      </p:sp>
      <p:pic>
        <p:nvPicPr>
          <p:cNvPr id="64" name="Afbeelding 63">
            <a:extLst>
              <a:ext uri="{FF2B5EF4-FFF2-40B4-BE49-F238E27FC236}">
                <a16:creationId xmlns:a16="http://schemas.microsoft.com/office/drawing/2014/main" id="{4F270884-E7EC-4BD9-9870-9D3F6E1F7C86}"/>
              </a:ext>
            </a:extLst>
          </p:cNvPr>
          <p:cNvPicPr>
            <a:picLocks noChangeAspect="1"/>
          </p:cNvPicPr>
          <p:nvPr/>
        </p:nvPicPr>
        <p:blipFill rotWithShape="1">
          <a:blip r:embed="rId6">
            <a:extLst>
              <a:ext uri="{28A0092B-C50C-407E-A947-70E740481C1C}">
                <a14:useLocalDpi xmlns:a14="http://schemas.microsoft.com/office/drawing/2010/main" val="0"/>
              </a:ext>
            </a:extLst>
          </a:blip>
          <a:srcRect b="12873"/>
          <a:stretch/>
        </p:blipFill>
        <p:spPr>
          <a:xfrm>
            <a:off x="10838010" y="3471107"/>
            <a:ext cx="1031579" cy="898783"/>
          </a:xfrm>
          <a:prstGeom prst="rect">
            <a:avLst/>
          </a:prstGeom>
        </p:spPr>
      </p:pic>
      <p:sp>
        <p:nvSpPr>
          <p:cNvPr id="65" name="Tekstvak 64">
            <a:extLst>
              <a:ext uri="{FF2B5EF4-FFF2-40B4-BE49-F238E27FC236}">
                <a16:creationId xmlns:a16="http://schemas.microsoft.com/office/drawing/2014/main" id="{5B206AAD-AF03-49B2-A58B-E0DBD9FC1491}"/>
              </a:ext>
            </a:extLst>
          </p:cNvPr>
          <p:cNvSpPr txBox="1"/>
          <p:nvPr/>
        </p:nvSpPr>
        <p:spPr>
          <a:xfrm>
            <a:off x="10864373" y="4441738"/>
            <a:ext cx="2333625" cy="369332"/>
          </a:xfrm>
          <a:prstGeom prst="rect">
            <a:avLst/>
          </a:prstGeom>
          <a:noFill/>
        </p:spPr>
        <p:txBody>
          <a:bodyPr wrap="square" rtlCol="0">
            <a:spAutoFit/>
          </a:bodyPr>
          <a:lstStyle/>
          <a:p>
            <a:r>
              <a:rPr lang="nl-NL" dirty="0" err="1">
                <a:latin typeface="Franklin Gothic Book" panose="020B0503020102020204" pitchFamily="34" charset="0"/>
              </a:rPr>
              <a:t>Priyanka</a:t>
            </a:r>
            <a:endParaRPr lang="nl-NL" dirty="0">
              <a:latin typeface="Franklin Gothic Book" panose="020B0503020102020204" pitchFamily="34" charset="0"/>
            </a:endParaRPr>
          </a:p>
        </p:txBody>
      </p:sp>
      <p:pic>
        <p:nvPicPr>
          <p:cNvPr id="37" name="Afbeelding 36">
            <a:extLst>
              <a:ext uri="{FF2B5EF4-FFF2-40B4-BE49-F238E27FC236}">
                <a16:creationId xmlns:a16="http://schemas.microsoft.com/office/drawing/2014/main" id="{B1F0DE74-100A-4555-A5AC-B3AA15FBF730}"/>
              </a:ext>
            </a:extLst>
          </p:cNvPr>
          <p:cNvPicPr>
            <a:picLocks noChangeAspect="1"/>
          </p:cNvPicPr>
          <p:nvPr/>
        </p:nvPicPr>
        <p:blipFill rotWithShape="1">
          <a:blip r:embed="rId7">
            <a:extLst>
              <a:ext uri="{28A0092B-C50C-407E-A947-70E740481C1C}">
                <a14:useLocalDpi xmlns:a14="http://schemas.microsoft.com/office/drawing/2010/main" val="0"/>
              </a:ext>
            </a:extLst>
          </a:blip>
          <a:srcRect b="18113"/>
          <a:stretch/>
        </p:blipFill>
        <p:spPr>
          <a:xfrm>
            <a:off x="10097735" y="1229983"/>
            <a:ext cx="1353663" cy="1108469"/>
          </a:xfrm>
          <a:prstGeom prst="rect">
            <a:avLst/>
          </a:prstGeom>
          <a:ln w="28575">
            <a:noFill/>
          </a:ln>
        </p:spPr>
      </p:pic>
      <p:pic>
        <p:nvPicPr>
          <p:cNvPr id="40" name="Afbeelding 39">
            <a:extLst>
              <a:ext uri="{FF2B5EF4-FFF2-40B4-BE49-F238E27FC236}">
                <a16:creationId xmlns:a16="http://schemas.microsoft.com/office/drawing/2014/main" id="{24E47EBE-52EA-4FB8-8FA8-DE40DF830864}"/>
              </a:ext>
            </a:extLst>
          </p:cNvPr>
          <p:cNvPicPr>
            <a:picLocks noChangeAspect="1"/>
          </p:cNvPicPr>
          <p:nvPr/>
        </p:nvPicPr>
        <p:blipFill rotWithShape="1">
          <a:blip r:embed="rId8">
            <a:extLst>
              <a:ext uri="{28A0092B-C50C-407E-A947-70E740481C1C}">
                <a14:useLocalDpi xmlns:a14="http://schemas.microsoft.com/office/drawing/2010/main" val="0"/>
              </a:ext>
            </a:extLst>
          </a:blip>
          <a:srcRect l="20763" r="20242" b="42831"/>
          <a:stretch/>
        </p:blipFill>
        <p:spPr>
          <a:xfrm>
            <a:off x="297240" y="1453282"/>
            <a:ext cx="1454807" cy="1409782"/>
          </a:xfrm>
          <a:prstGeom prst="rect">
            <a:avLst/>
          </a:prstGeom>
        </p:spPr>
      </p:pic>
      <p:pic>
        <p:nvPicPr>
          <p:cNvPr id="43" name="Afbeelding 42">
            <a:extLst>
              <a:ext uri="{FF2B5EF4-FFF2-40B4-BE49-F238E27FC236}">
                <a16:creationId xmlns:a16="http://schemas.microsoft.com/office/drawing/2014/main" id="{6DC35614-BF8A-492E-A570-6266931AA9B0}"/>
              </a:ext>
            </a:extLst>
          </p:cNvPr>
          <p:cNvPicPr>
            <a:picLocks noChangeAspect="1"/>
          </p:cNvPicPr>
          <p:nvPr/>
        </p:nvPicPr>
        <p:blipFill rotWithShape="1">
          <a:blip r:embed="rId9">
            <a:extLst>
              <a:ext uri="{28A0092B-C50C-407E-A947-70E740481C1C}">
                <a14:useLocalDpi xmlns:a14="http://schemas.microsoft.com/office/drawing/2010/main" val="0"/>
              </a:ext>
            </a:extLst>
          </a:blip>
          <a:srcRect b="21826"/>
          <a:stretch/>
        </p:blipFill>
        <p:spPr>
          <a:xfrm>
            <a:off x="3722176" y="1400864"/>
            <a:ext cx="2072014" cy="1619766"/>
          </a:xfrm>
          <a:prstGeom prst="rect">
            <a:avLst/>
          </a:prstGeom>
        </p:spPr>
      </p:pic>
      <p:pic>
        <p:nvPicPr>
          <p:cNvPr id="46" name="Afbeelding 45">
            <a:extLst>
              <a:ext uri="{FF2B5EF4-FFF2-40B4-BE49-F238E27FC236}">
                <a16:creationId xmlns:a16="http://schemas.microsoft.com/office/drawing/2014/main" id="{F0D7A142-EAC5-4822-994A-52A4A2C47F92}"/>
              </a:ext>
            </a:extLst>
          </p:cNvPr>
          <p:cNvPicPr>
            <a:picLocks noChangeAspect="1"/>
          </p:cNvPicPr>
          <p:nvPr/>
        </p:nvPicPr>
        <p:blipFill rotWithShape="1">
          <a:blip r:embed="rId10">
            <a:extLst>
              <a:ext uri="{28A0092B-C50C-407E-A947-70E740481C1C}">
                <a14:useLocalDpi xmlns:a14="http://schemas.microsoft.com/office/drawing/2010/main" val="0"/>
              </a:ext>
            </a:extLst>
          </a:blip>
          <a:srcRect b="13161"/>
          <a:stretch/>
        </p:blipFill>
        <p:spPr>
          <a:xfrm>
            <a:off x="7186365" y="1435245"/>
            <a:ext cx="1600897" cy="1390199"/>
          </a:xfrm>
          <a:prstGeom prst="rect">
            <a:avLst/>
          </a:prstGeom>
        </p:spPr>
      </p:pic>
      <p:pic>
        <p:nvPicPr>
          <p:cNvPr id="49" name="Afbeelding 48">
            <a:extLst>
              <a:ext uri="{FF2B5EF4-FFF2-40B4-BE49-F238E27FC236}">
                <a16:creationId xmlns:a16="http://schemas.microsoft.com/office/drawing/2014/main" id="{B4C680E6-0C85-4529-84C0-601DFA949439}"/>
              </a:ext>
            </a:extLst>
          </p:cNvPr>
          <p:cNvPicPr>
            <a:picLocks noChangeAspect="1"/>
          </p:cNvPicPr>
          <p:nvPr/>
        </p:nvPicPr>
        <p:blipFill rotWithShape="1">
          <a:blip r:embed="rId11">
            <a:extLst>
              <a:ext uri="{28A0092B-C50C-407E-A947-70E740481C1C}">
                <a14:useLocalDpi xmlns:a14="http://schemas.microsoft.com/office/drawing/2010/main" val="0"/>
              </a:ext>
            </a:extLst>
          </a:blip>
          <a:srcRect b="13973"/>
          <a:stretch/>
        </p:blipFill>
        <p:spPr>
          <a:xfrm>
            <a:off x="7116406" y="3789437"/>
            <a:ext cx="1288753" cy="1108681"/>
          </a:xfrm>
          <a:prstGeom prst="rect">
            <a:avLst/>
          </a:prstGeom>
        </p:spPr>
      </p:pic>
      <p:pic>
        <p:nvPicPr>
          <p:cNvPr id="52" name="Afbeelding 51">
            <a:extLst>
              <a:ext uri="{FF2B5EF4-FFF2-40B4-BE49-F238E27FC236}">
                <a16:creationId xmlns:a16="http://schemas.microsoft.com/office/drawing/2014/main" id="{2146E92B-DB67-42F3-A07A-0FF3F9FF5CFD}"/>
              </a:ext>
            </a:extLst>
          </p:cNvPr>
          <p:cNvPicPr>
            <a:picLocks noChangeAspect="1"/>
          </p:cNvPicPr>
          <p:nvPr/>
        </p:nvPicPr>
        <p:blipFill rotWithShape="1">
          <a:blip r:embed="rId12">
            <a:extLst>
              <a:ext uri="{28A0092B-C50C-407E-A947-70E740481C1C}">
                <a14:useLocalDpi xmlns:a14="http://schemas.microsoft.com/office/drawing/2010/main" val="0"/>
              </a:ext>
            </a:extLst>
          </a:blip>
          <a:srcRect b="18171"/>
          <a:stretch/>
        </p:blipFill>
        <p:spPr>
          <a:xfrm>
            <a:off x="2175867" y="3669810"/>
            <a:ext cx="1747182" cy="1429708"/>
          </a:xfrm>
          <a:prstGeom prst="rect">
            <a:avLst/>
          </a:prstGeom>
        </p:spPr>
      </p:pic>
      <p:sp>
        <p:nvSpPr>
          <p:cNvPr id="55" name="Tekstvak 54">
            <a:extLst>
              <a:ext uri="{FF2B5EF4-FFF2-40B4-BE49-F238E27FC236}">
                <a16:creationId xmlns:a16="http://schemas.microsoft.com/office/drawing/2014/main" id="{BBB5392E-1B4E-4A68-84E6-FAC0D04C8A85}"/>
              </a:ext>
            </a:extLst>
          </p:cNvPr>
          <p:cNvSpPr txBox="1"/>
          <p:nvPr/>
        </p:nvSpPr>
        <p:spPr>
          <a:xfrm>
            <a:off x="441238" y="2918406"/>
            <a:ext cx="2333625" cy="369332"/>
          </a:xfrm>
          <a:prstGeom prst="rect">
            <a:avLst/>
          </a:prstGeom>
          <a:noFill/>
        </p:spPr>
        <p:txBody>
          <a:bodyPr wrap="square" rtlCol="0">
            <a:spAutoFit/>
          </a:bodyPr>
          <a:lstStyle/>
          <a:p>
            <a:r>
              <a:rPr lang="nl-NL" dirty="0">
                <a:latin typeface="Franklin Gothic Book" panose="020B0503020102020204" pitchFamily="34" charset="0"/>
              </a:rPr>
              <a:t>Yasmin </a:t>
            </a:r>
            <a:r>
              <a:rPr lang="nl-NL" dirty="0" err="1">
                <a:latin typeface="Franklin Gothic Book" panose="020B0503020102020204" pitchFamily="34" charset="0"/>
              </a:rPr>
              <a:t>Alanis</a:t>
            </a:r>
            <a:endParaRPr lang="nl-NL" dirty="0">
              <a:latin typeface="Franklin Gothic Book" panose="020B0503020102020204" pitchFamily="34" charset="0"/>
            </a:endParaRPr>
          </a:p>
        </p:txBody>
      </p:sp>
      <p:sp>
        <p:nvSpPr>
          <p:cNvPr id="56" name="Tekstvak 55">
            <a:extLst>
              <a:ext uri="{FF2B5EF4-FFF2-40B4-BE49-F238E27FC236}">
                <a16:creationId xmlns:a16="http://schemas.microsoft.com/office/drawing/2014/main" id="{6501DC86-535A-4878-917E-BA4C5B565AFF}"/>
              </a:ext>
            </a:extLst>
          </p:cNvPr>
          <p:cNvSpPr txBox="1"/>
          <p:nvPr/>
        </p:nvSpPr>
        <p:spPr>
          <a:xfrm>
            <a:off x="4064187" y="2991970"/>
            <a:ext cx="2333625" cy="369332"/>
          </a:xfrm>
          <a:prstGeom prst="rect">
            <a:avLst/>
          </a:prstGeom>
          <a:noFill/>
        </p:spPr>
        <p:txBody>
          <a:bodyPr wrap="square" rtlCol="0">
            <a:spAutoFit/>
          </a:bodyPr>
          <a:lstStyle/>
          <a:p>
            <a:r>
              <a:rPr lang="nl-NL" dirty="0" err="1">
                <a:latin typeface="Franklin Gothic Book" panose="020B0503020102020204" pitchFamily="34" charset="0"/>
              </a:rPr>
              <a:t>Oksana</a:t>
            </a:r>
            <a:r>
              <a:rPr lang="nl-NL" dirty="0">
                <a:latin typeface="Franklin Gothic Book" panose="020B0503020102020204" pitchFamily="34" charset="0"/>
              </a:rPr>
              <a:t> </a:t>
            </a:r>
            <a:r>
              <a:rPr lang="nl-NL" dirty="0" err="1">
                <a:latin typeface="Franklin Gothic Book" panose="020B0503020102020204" pitchFamily="34" charset="0"/>
              </a:rPr>
              <a:t>Latysheva</a:t>
            </a:r>
            <a:endParaRPr lang="nl-NL" dirty="0">
              <a:latin typeface="Franklin Gothic Book" panose="020B0503020102020204" pitchFamily="34" charset="0"/>
            </a:endParaRPr>
          </a:p>
        </p:txBody>
      </p:sp>
      <p:sp>
        <p:nvSpPr>
          <p:cNvPr id="58" name="Tekstvak 57">
            <a:extLst>
              <a:ext uri="{FF2B5EF4-FFF2-40B4-BE49-F238E27FC236}">
                <a16:creationId xmlns:a16="http://schemas.microsoft.com/office/drawing/2014/main" id="{C4401301-42EA-40FB-9222-0E800E0A0A3C}"/>
              </a:ext>
            </a:extLst>
          </p:cNvPr>
          <p:cNvSpPr txBox="1"/>
          <p:nvPr/>
        </p:nvSpPr>
        <p:spPr>
          <a:xfrm>
            <a:off x="7419742" y="2823580"/>
            <a:ext cx="2333625" cy="369332"/>
          </a:xfrm>
          <a:prstGeom prst="rect">
            <a:avLst/>
          </a:prstGeom>
          <a:noFill/>
        </p:spPr>
        <p:txBody>
          <a:bodyPr wrap="square" rtlCol="0">
            <a:spAutoFit/>
          </a:bodyPr>
          <a:lstStyle/>
          <a:p>
            <a:r>
              <a:rPr lang="nl-NL" dirty="0" err="1">
                <a:latin typeface="Franklin Gothic Book" panose="020B0503020102020204" pitchFamily="34" charset="0"/>
              </a:rPr>
              <a:t>Maxicons</a:t>
            </a:r>
            <a:endParaRPr lang="nl-NL" dirty="0">
              <a:latin typeface="Franklin Gothic Book" panose="020B0503020102020204" pitchFamily="34" charset="0"/>
            </a:endParaRPr>
          </a:p>
        </p:txBody>
      </p:sp>
      <p:sp>
        <p:nvSpPr>
          <p:cNvPr id="60" name="Tekstvak 59">
            <a:extLst>
              <a:ext uri="{FF2B5EF4-FFF2-40B4-BE49-F238E27FC236}">
                <a16:creationId xmlns:a16="http://schemas.microsoft.com/office/drawing/2014/main" id="{D2B7B547-8237-4747-894E-2D4D58FA7AC4}"/>
              </a:ext>
            </a:extLst>
          </p:cNvPr>
          <p:cNvSpPr txBox="1"/>
          <p:nvPr/>
        </p:nvSpPr>
        <p:spPr>
          <a:xfrm>
            <a:off x="9999233" y="2410300"/>
            <a:ext cx="2333625" cy="369332"/>
          </a:xfrm>
          <a:prstGeom prst="rect">
            <a:avLst/>
          </a:prstGeom>
          <a:noFill/>
        </p:spPr>
        <p:txBody>
          <a:bodyPr wrap="square" rtlCol="0">
            <a:spAutoFit/>
          </a:bodyPr>
          <a:lstStyle/>
          <a:p>
            <a:r>
              <a:rPr lang="nl-NL" dirty="0" err="1">
                <a:latin typeface="Franklin Gothic Book" panose="020B0503020102020204" pitchFamily="34" charset="0"/>
              </a:rPr>
              <a:t>Timofei</a:t>
            </a:r>
            <a:r>
              <a:rPr lang="nl-NL" dirty="0">
                <a:latin typeface="Franklin Gothic Book" panose="020B0503020102020204" pitchFamily="34" charset="0"/>
              </a:rPr>
              <a:t> </a:t>
            </a:r>
            <a:r>
              <a:rPr lang="nl-NL" dirty="0" err="1">
                <a:latin typeface="Franklin Gothic Book" panose="020B0503020102020204" pitchFamily="34" charset="0"/>
              </a:rPr>
              <a:t>Rostilov</a:t>
            </a:r>
            <a:endParaRPr lang="nl-NL" dirty="0">
              <a:latin typeface="Franklin Gothic Book" panose="020B0503020102020204" pitchFamily="34" charset="0"/>
            </a:endParaRPr>
          </a:p>
        </p:txBody>
      </p:sp>
      <p:sp>
        <p:nvSpPr>
          <p:cNvPr id="63" name="Tekstvak 62">
            <a:extLst>
              <a:ext uri="{FF2B5EF4-FFF2-40B4-BE49-F238E27FC236}">
                <a16:creationId xmlns:a16="http://schemas.microsoft.com/office/drawing/2014/main" id="{2AE6ABD1-C10F-46ED-B605-A42A63E3AEC8}"/>
              </a:ext>
            </a:extLst>
          </p:cNvPr>
          <p:cNvSpPr txBox="1"/>
          <p:nvPr/>
        </p:nvSpPr>
        <p:spPr>
          <a:xfrm>
            <a:off x="2390792" y="5059955"/>
            <a:ext cx="2333625" cy="646331"/>
          </a:xfrm>
          <a:prstGeom prst="rect">
            <a:avLst/>
          </a:prstGeom>
          <a:noFill/>
        </p:spPr>
        <p:txBody>
          <a:bodyPr wrap="square" rtlCol="0">
            <a:spAutoFit/>
          </a:bodyPr>
          <a:lstStyle/>
          <a:p>
            <a:r>
              <a:rPr lang="nl-NL" dirty="0">
                <a:latin typeface="Franklin Gothic Book" panose="020B0503020102020204" pitchFamily="34" charset="0"/>
              </a:rPr>
              <a:t>Christopher </a:t>
            </a:r>
            <a:r>
              <a:rPr lang="nl-NL" dirty="0" err="1">
                <a:latin typeface="Franklin Gothic Book" panose="020B0503020102020204" pitchFamily="34" charset="0"/>
              </a:rPr>
              <a:t>Holm</a:t>
            </a:r>
            <a:r>
              <a:rPr lang="nl-NL" dirty="0">
                <a:latin typeface="Franklin Gothic Book" panose="020B0503020102020204" pitchFamily="34" charset="0"/>
              </a:rPr>
              <a:t>-Hansen</a:t>
            </a:r>
          </a:p>
        </p:txBody>
      </p:sp>
      <p:pic>
        <p:nvPicPr>
          <p:cNvPr id="66" name="Afbeelding 65">
            <a:extLst>
              <a:ext uri="{FF2B5EF4-FFF2-40B4-BE49-F238E27FC236}">
                <a16:creationId xmlns:a16="http://schemas.microsoft.com/office/drawing/2014/main" id="{A5605422-9777-4E5F-B8CB-96379D28A707}"/>
              </a:ext>
            </a:extLst>
          </p:cNvPr>
          <p:cNvPicPr>
            <a:picLocks noChangeAspect="1"/>
          </p:cNvPicPr>
          <p:nvPr/>
        </p:nvPicPr>
        <p:blipFill rotWithShape="1">
          <a:blip r:embed="rId13">
            <a:extLst>
              <a:ext uri="{28A0092B-C50C-407E-A947-70E740481C1C}">
                <a14:useLocalDpi xmlns:a14="http://schemas.microsoft.com/office/drawing/2010/main" val="0"/>
              </a:ext>
            </a:extLst>
          </a:blip>
          <a:srcRect b="23810"/>
          <a:stretch/>
        </p:blipFill>
        <p:spPr>
          <a:xfrm>
            <a:off x="4906081" y="5175496"/>
            <a:ext cx="1776218" cy="1353309"/>
          </a:xfrm>
          <a:prstGeom prst="rect">
            <a:avLst/>
          </a:prstGeom>
        </p:spPr>
      </p:pic>
      <p:sp>
        <p:nvSpPr>
          <p:cNvPr id="67" name="Tekstvak 66">
            <a:extLst>
              <a:ext uri="{FF2B5EF4-FFF2-40B4-BE49-F238E27FC236}">
                <a16:creationId xmlns:a16="http://schemas.microsoft.com/office/drawing/2014/main" id="{BF35EA76-7B78-47D5-BA1F-E09981C88DF6}"/>
              </a:ext>
            </a:extLst>
          </p:cNvPr>
          <p:cNvSpPr txBox="1"/>
          <p:nvPr/>
        </p:nvSpPr>
        <p:spPr>
          <a:xfrm>
            <a:off x="6375441" y="5635363"/>
            <a:ext cx="2333625" cy="369332"/>
          </a:xfrm>
          <a:prstGeom prst="rect">
            <a:avLst/>
          </a:prstGeom>
          <a:noFill/>
        </p:spPr>
        <p:txBody>
          <a:bodyPr wrap="square" rtlCol="0">
            <a:spAutoFit/>
          </a:bodyPr>
          <a:lstStyle/>
          <a:p>
            <a:r>
              <a:rPr lang="nl-NL" dirty="0" err="1">
                <a:latin typeface="Franklin Gothic Book" panose="020B0503020102020204" pitchFamily="34" charset="0"/>
              </a:rPr>
              <a:t>IconfactoryTeam</a:t>
            </a:r>
            <a:endParaRPr lang="nl-NL" dirty="0">
              <a:latin typeface="Franklin Gothic Book" panose="020B0503020102020204" pitchFamily="34" charset="0"/>
            </a:endParaRPr>
          </a:p>
        </p:txBody>
      </p:sp>
      <p:pic>
        <p:nvPicPr>
          <p:cNvPr id="68" name="Afbeelding 67">
            <a:extLst>
              <a:ext uri="{FF2B5EF4-FFF2-40B4-BE49-F238E27FC236}">
                <a16:creationId xmlns:a16="http://schemas.microsoft.com/office/drawing/2014/main" id="{E2162B32-5543-4D7B-ABE5-C75B59C2FF09}"/>
              </a:ext>
            </a:extLst>
          </p:cNvPr>
          <p:cNvPicPr>
            <a:picLocks noChangeAspect="1"/>
          </p:cNvPicPr>
          <p:nvPr/>
        </p:nvPicPr>
        <p:blipFill rotWithShape="1">
          <a:blip r:embed="rId14">
            <a:extLst>
              <a:ext uri="{28A0092B-C50C-407E-A947-70E740481C1C}">
                <a14:useLocalDpi xmlns:a14="http://schemas.microsoft.com/office/drawing/2010/main" val="0"/>
              </a:ext>
            </a:extLst>
          </a:blip>
          <a:srcRect b="12953"/>
          <a:stretch/>
        </p:blipFill>
        <p:spPr>
          <a:xfrm>
            <a:off x="8977374" y="5175496"/>
            <a:ext cx="1370744" cy="1193200"/>
          </a:xfrm>
          <a:prstGeom prst="rect">
            <a:avLst/>
          </a:prstGeom>
        </p:spPr>
      </p:pic>
      <p:sp>
        <p:nvSpPr>
          <p:cNvPr id="69" name="Tekstvak 68">
            <a:extLst>
              <a:ext uri="{FF2B5EF4-FFF2-40B4-BE49-F238E27FC236}">
                <a16:creationId xmlns:a16="http://schemas.microsoft.com/office/drawing/2014/main" id="{24CD09D1-739A-4AD2-B248-8781069C0220}"/>
              </a:ext>
            </a:extLst>
          </p:cNvPr>
          <p:cNvSpPr txBox="1"/>
          <p:nvPr/>
        </p:nvSpPr>
        <p:spPr>
          <a:xfrm>
            <a:off x="9837328" y="5812879"/>
            <a:ext cx="2333625" cy="369332"/>
          </a:xfrm>
          <a:prstGeom prst="rect">
            <a:avLst/>
          </a:prstGeom>
          <a:noFill/>
        </p:spPr>
        <p:txBody>
          <a:bodyPr wrap="square" rtlCol="0">
            <a:spAutoFit/>
          </a:bodyPr>
          <a:lstStyle/>
          <a:p>
            <a:r>
              <a:rPr lang="nl-NL" dirty="0" err="1">
                <a:latin typeface="Franklin Gothic Book" panose="020B0503020102020204" pitchFamily="34" charset="0"/>
              </a:rPr>
              <a:t>Fevzi.Co</a:t>
            </a:r>
            <a:endParaRPr lang="nl-NL" dirty="0">
              <a:latin typeface="Franklin Gothic Book" panose="020B0503020102020204" pitchFamily="34" charset="0"/>
            </a:endParaRPr>
          </a:p>
        </p:txBody>
      </p:sp>
      <p:sp>
        <p:nvSpPr>
          <p:cNvPr id="70" name="Tekstvak 69">
            <a:extLst>
              <a:ext uri="{FF2B5EF4-FFF2-40B4-BE49-F238E27FC236}">
                <a16:creationId xmlns:a16="http://schemas.microsoft.com/office/drawing/2014/main" id="{A6C7ACAA-8DB6-4FE1-B9A2-37688961E31B}"/>
              </a:ext>
            </a:extLst>
          </p:cNvPr>
          <p:cNvSpPr txBox="1"/>
          <p:nvPr/>
        </p:nvSpPr>
        <p:spPr>
          <a:xfrm>
            <a:off x="7287959" y="4875289"/>
            <a:ext cx="2333625" cy="369332"/>
          </a:xfrm>
          <a:prstGeom prst="rect">
            <a:avLst/>
          </a:prstGeom>
          <a:noFill/>
        </p:spPr>
        <p:txBody>
          <a:bodyPr wrap="square" rtlCol="0">
            <a:spAutoFit/>
          </a:bodyPr>
          <a:lstStyle/>
          <a:p>
            <a:r>
              <a:rPr lang="nl-NL" dirty="0" err="1">
                <a:latin typeface="Franklin Gothic Book" panose="020B0503020102020204" pitchFamily="34" charset="0"/>
              </a:rPr>
              <a:t>Eucalyp</a:t>
            </a:r>
            <a:endParaRPr lang="nl-NL" dirty="0">
              <a:latin typeface="Franklin Gothic Book" panose="020B0503020102020204" pitchFamily="34" charset="0"/>
            </a:endParaRPr>
          </a:p>
        </p:txBody>
      </p:sp>
    </p:spTree>
    <p:extLst>
      <p:ext uri="{BB962C8B-B14F-4D97-AF65-F5344CB8AC3E}">
        <p14:creationId xmlns:p14="http://schemas.microsoft.com/office/powerpoint/2010/main" val="290591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2EB4ACC-C8E1-43CE-BD1E-8252F0D66208}"/>
              </a:ext>
            </a:extLst>
          </p:cNvPr>
          <p:cNvSpPr>
            <a:spLocks noGrp="1"/>
          </p:cNvSpPr>
          <p:nvPr>
            <p:ph type="title"/>
          </p:nvPr>
        </p:nvSpPr>
        <p:spPr>
          <a:xfrm>
            <a:off x="838200" y="365125"/>
            <a:ext cx="10515600" cy="1325563"/>
          </a:xfrm>
        </p:spPr>
        <p:txBody>
          <a:bodyPr/>
          <a:lstStyle/>
          <a:p>
            <a:r>
              <a:rPr lang="nl-NL" dirty="0">
                <a:solidFill>
                  <a:schemeClr val="accent1"/>
                </a:solidFill>
                <a:latin typeface="Franklin Gothic Medium" panose="020B0603020102020204" pitchFamily="34" charset="0"/>
              </a:rPr>
              <a:t>Focus</a:t>
            </a:r>
          </a:p>
        </p:txBody>
      </p:sp>
      <p:sp>
        <p:nvSpPr>
          <p:cNvPr id="5" name="Tekstvak 4">
            <a:extLst>
              <a:ext uri="{FF2B5EF4-FFF2-40B4-BE49-F238E27FC236}">
                <a16:creationId xmlns:a16="http://schemas.microsoft.com/office/drawing/2014/main" id="{6FD190C3-7008-4592-9B17-D18107E69220}"/>
              </a:ext>
            </a:extLst>
          </p:cNvPr>
          <p:cNvSpPr txBox="1"/>
          <p:nvPr/>
        </p:nvSpPr>
        <p:spPr>
          <a:xfrm>
            <a:off x="838201" y="1736854"/>
            <a:ext cx="9332934" cy="646331"/>
          </a:xfrm>
          <a:prstGeom prst="rect">
            <a:avLst/>
          </a:prstGeom>
          <a:noFill/>
        </p:spPr>
        <p:txBody>
          <a:bodyPr wrap="square" rtlCol="0">
            <a:spAutoFit/>
          </a:bodyPr>
          <a:lstStyle/>
          <a:p>
            <a:r>
              <a:rPr lang="nl-NL" noProof="1">
                <a:solidFill>
                  <a:schemeClr val="accent1"/>
                </a:solidFill>
                <a:latin typeface="Franklin Gothic Book" panose="020B0503020102020204" pitchFamily="34" charset="0"/>
              </a:rPr>
              <a:t>Can</a:t>
            </a:r>
            <a:r>
              <a:rPr lang="nl-NL" dirty="0">
                <a:solidFill>
                  <a:schemeClr val="accent1"/>
                </a:solidFill>
                <a:latin typeface="Franklin Gothic Book" panose="020B0503020102020204" pitchFamily="34" charset="0"/>
              </a:rPr>
              <a:t> we </a:t>
            </a:r>
            <a:r>
              <a:rPr lang="nl-NL" dirty="0" err="1">
                <a:solidFill>
                  <a:schemeClr val="accent1"/>
                </a:solidFill>
                <a:latin typeface="Franklin Gothic Book" panose="020B0503020102020204" pitchFamily="34" charset="0"/>
              </a:rPr>
              <a:t>speak</a:t>
            </a:r>
            <a:r>
              <a:rPr lang="nl-NL" dirty="0">
                <a:solidFill>
                  <a:schemeClr val="accent1"/>
                </a:solidFill>
                <a:latin typeface="Franklin Gothic Book" panose="020B0503020102020204" pitchFamily="34" charset="0"/>
              </a:rPr>
              <a:t> of a (</a:t>
            </a:r>
            <a:r>
              <a:rPr lang="nl-NL" dirty="0" err="1">
                <a:solidFill>
                  <a:schemeClr val="accent1"/>
                </a:solidFill>
                <a:latin typeface="Franklin Gothic Book" panose="020B0503020102020204" pitchFamily="34" charset="0"/>
              </a:rPr>
              <a:t>systematic</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discrepancy</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between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EPST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in 2014/2015? </a:t>
            </a:r>
          </a:p>
        </p:txBody>
      </p:sp>
      <p:sp>
        <p:nvSpPr>
          <p:cNvPr id="6" name="Tekstvak 5">
            <a:extLst>
              <a:ext uri="{FF2B5EF4-FFF2-40B4-BE49-F238E27FC236}">
                <a16:creationId xmlns:a16="http://schemas.microsoft.com/office/drawing/2014/main" id="{AB20562E-CABE-4017-81CF-0F09A42A8F62}"/>
              </a:ext>
            </a:extLst>
          </p:cNvPr>
          <p:cNvSpPr txBox="1"/>
          <p:nvPr/>
        </p:nvSpPr>
        <p:spPr>
          <a:xfrm>
            <a:off x="838200" y="2696377"/>
            <a:ext cx="9332934" cy="646331"/>
          </a:xfrm>
          <a:prstGeom prst="rect">
            <a:avLst/>
          </a:prstGeom>
          <a:noFill/>
        </p:spPr>
        <p:txBody>
          <a:bodyPr wrap="square" rtlCol="0">
            <a:spAutoFit/>
          </a:bodyPr>
          <a:lstStyle/>
          <a:p>
            <a:r>
              <a:rPr lang="nl-NL" dirty="0">
                <a:solidFill>
                  <a:schemeClr val="bg2"/>
                </a:solidFill>
                <a:latin typeface="Franklin Gothic Book" panose="020B0503020102020204" pitchFamily="34" charset="0"/>
              </a:rPr>
              <a:t>In </a:t>
            </a:r>
            <a:r>
              <a:rPr lang="nl-NL" dirty="0" err="1">
                <a:solidFill>
                  <a:schemeClr val="bg2"/>
                </a:solidFill>
                <a:latin typeface="Franklin Gothic Book" panose="020B0503020102020204" pitchFamily="34" charset="0"/>
              </a:rPr>
              <a:t>retrospect</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how</a:t>
            </a:r>
            <a:r>
              <a:rPr lang="nl-NL" dirty="0">
                <a:solidFill>
                  <a:schemeClr val="bg2"/>
                </a:solidFill>
                <a:latin typeface="Franklin Gothic Book" panose="020B0503020102020204" pitchFamily="34" charset="0"/>
              </a:rPr>
              <a:t> do EPST </a:t>
            </a:r>
            <a:r>
              <a:rPr lang="nl-NL" dirty="0" err="1">
                <a:solidFill>
                  <a:schemeClr val="bg2"/>
                </a:solidFill>
                <a:latin typeface="Franklin Gothic Book" panose="020B0503020102020204" pitchFamily="34" charset="0"/>
              </a:rPr>
              <a:t>and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teacher’s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advice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compare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for</a:t>
            </a:r>
            <a:r>
              <a:rPr lang="nl-NL" dirty="0">
                <a:solidFill>
                  <a:schemeClr val="bg2"/>
                </a:solidFill>
                <a:latin typeface="Franklin Gothic Book" panose="020B0503020102020204" pitchFamily="34" charset="0"/>
              </a:rPr>
              <a:t> </a:t>
            </a:r>
            <a:r>
              <a:rPr lang="nl-NL" b="1" dirty="0" err="1">
                <a:solidFill>
                  <a:schemeClr val="bg2"/>
                </a:solidFill>
                <a:latin typeface="Franklin Gothic Book" panose="020B0503020102020204" pitchFamily="34" charset="0"/>
              </a:rPr>
              <a:t>predicting</a:t>
            </a:r>
            <a:r>
              <a:rPr lang="nl-NL" b="1" dirty="0">
                <a:solidFill>
                  <a:schemeClr val="bg2"/>
                </a:solidFill>
                <a:latin typeface="Franklin Gothic Book" panose="020B0503020102020204" pitchFamily="34" charset="0"/>
              </a:rPr>
              <a:t> placement </a:t>
            </a:r>
            <a:r>
              <a:rPr lang="nl-NL" dirty="0">
                <a:solidFill>
                  <a:schemeClr val="bg2"/>
                </a:solidFill>
                <a:latin typeface="Franklin Gothic Book" panose="020B0503020102020204" pitchFamily="34" charset="0"/>
              </a:rPr>
              <a:t>at a </a:t>
            </a:r>
            <a:r>
              <a:rPr lang="nl-NL" dirty="0" err="1">
                <a:solidFill>
                  <a:schemeClr val="bg2"/>
                </a:solidFill>
                <a:latin typeface="Franklin Gothic Book" panose="020B0503020102020204" pitchFamily="34" charset="0"/>
              </a:rPr>
              <a:t>certain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education</a:t>
            </a:r>
            <a:r>
              <a:rPr lang="nl-NL" dirty="0">
                <a:solidFill>
                  <a:schemeClr val="bg2"/>
                </a:solidFill>
                <a:latin typeface="Franklin Gothic Book" panose="020B0503020102020204" pitchFamily="34" charset="0"/>
              </a:rPr>
              <a:t> level? </a:t>
            </a:r>
          </a:p>
        </p:txBody>
      </p:sp>
      <p:sp>
        <p:nvSpPr>
          <p:cNvPr id="7" name="Tekstvak 6">
            <a:extLst>
              <a:ext uri="{FF2B5EF4-FFF2-40B4-BE49-F238E27FC236}">
                <a16:creationId xmlns:a16="http://schemas.microsoft.com/office/drawing/2014/main" id="{1B457F71-3633-401F-B94C-E2A0A0449B49}"/>
              </a:ext>
            </a:extLst>
          </p:cNvPr>
          <p:cNvSpPr txBox="1"/>
          <p:nvPr/>
        </p:nvSpPr>
        <p:spPr>
          <a:xfrm>
            <a:off x="838200" y="3776108"/>
            <a:ext cx="8982206" cy="646331"/>
          </a:xfrm>
          <a:prstGeom prst="rect">
            <a:avLst/>
          </a:prstGeom>
          <a:noFill/>
        </p:spPr>
        <p:txBody>
          <a:bodyPr wrap="square" rtlCol="0">
            <a:spAutoFit/>
          </a:bodyPr>
          <a:lstStyle/>
          <a:p>
            <a:r>
              <a:rPr lang="nl-NL" dirty="0">
                <a:solidFill>
                  <a:schemeClr val="bg2"/>
                </a:solidFill>
                <a:latin typeface="Franklin Gothic Book" panose="020B0503020102020204" pitchFamily="34" charset="0"/>
              </a:rPr>
              <a:t>How </a:t>
            </a:r>
            <a:r>
              <a:rPr lang="nl-NL" dirty="0" err="1">
                <a:solidFill>
                  <a:schemeClr val="bg2"/>
                </a:solidFill>
                <a:latin typeface="Franklin Gothic Book" panose="020B0503020102020204" pitchFamily="34" charset="0"/>
              </a:rPr>
              <a:t>often</a:t>
            </a:r>
            <a:r>
              <a:rPr lang="nl-NL" dirty="0">
                <a:solidFill>
                  <a:schemeClr val="bg2"/>
                </a:solidFill>
                <a:latin typeface="Franklin Gothic Book" panose="020B0503020102020204" pitchFamily="34" charset="0"/>
              </a:rPr>
              <a:t> have </a:t>
            </a:r>
            <a:r>
              <a:rPr lang="nl-NL" dirty="0" err="1">
                <a:solidFill>
                  <a:schemeClr val="bg2"/>
                </a:solidFill>
                <a:latin typeface="Franklin Gothic Book" panose="020B0503020102020204" pitchFamily="34" charset="0"/>
              </a:rPr>
              <a:t>pupils</a:t>
            </a:r>
            <a:r>
              <a:rPr lang="nl-NL" dirty="0">
                <a:solidFill>
                  <a:schemeClr val="bg2"/>
                </a:solidFill>
                <a:latin typeface="Franklin Gothic Book" panose="020B0503020102020204" pitchFamily="34" charset="0"/>
              </a:rPr>
              <a:t> </a:t>
            </a:r>
            <a:r>
              <a:rPr lang="nl-NL" b="1" dirty="0" err="1">
                <a:solidFill>
                  <a:schemeClr val="bg2"/>
                </a:solidFill>
                <a:latin typeface="Franklin Gothic Book" panose="020B0503020102020204" pitchFamily="34" charset="0"/>
              </a:rPr>
              <a:t>switched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between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different SE levels </a:t>
            </a:r>
            <a:r>
              <a:rPr lang="nl-NL" dirty="0" err="1">
                <a:solidFill>
                  <a:schemeClr val="bg2"/>
                </a:solidFill>
                <a:latin typeface="Franklin Gothic Book" panose="020B0503020102020204" pitchFamily="34" charset="0"/>
              </a:rPr>
              <a:t>and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can</a:t>
            </a:r>
            <a:r>
              <a:rPr lang="nl-NL" dirty="0">
                <a:solidFill>
                  <a:schemeClr val="bg2"/>
                </a:solidFill>
                <a:latin typeface="Franklin Gothic Book" panose="020B0503020102020204" pitchFamily="34" charset="0"/>
              </a:rPr>
              <a:t> these switches </a:t>
            </a:r>
            <a:r>
              <a:rPr lang="nl-NL" dirty="0" err="1">
                <a:solidFill>
                  <a:schemeClr val="bg2"/>
                </a:solidFill>
                <a:latin typeface="Franklin Gothic Book" panose="020B0503020102020204" pitchFamily="34" charset="0"/>
              </a:rPr>
              <a:t>be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explained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by</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teacher’s</a:t>
            </a:r>
            <a:r>
              <a:rPr lang="nl-NL" dirty="0">
                <a:solidFill>
                  <a:schemeClr val="bg2"/>
                </a:solidFill>
                <a:latin typeface="Franklin Gothic Book" panose="020B0503020102020204" pitchFamily="34" charset="0"/>
              </a:rPr>
              <a:t> or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test’s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advice</a:t>
            </a:r>
            <a:r>
              <a:rPr lang="nl-NL" dirty="0">
                <a:solidFill>
                  <a:schemeClr val="bg2"/>
                </a:solidFill>
                <a:latin typeface="Franklin Gothic Book" panose="020B0503020102020204" pitchFamily="34" charset="0"/>
              </a:rPr>
              <a:t>? </a:t>
            </a:r>
          </a:p>
        </p:txBody>
      </p:sp>
      <p:sp>
        <p:nvSpPr>
          <p:cNvPr id="8" name="Tekstvak 7">
            <a:extLst>
              <a:ext uri="{FF2B5EF4-FFF2-40B4-BE49-F238E27FC236}">
                <a16:creationId xmlns:a16="http://schemas.microsoft.com/office/drawing/2014/main" id="{450862C4-0FEA-444A-AE45-D3AE8D6F5513}"/>
              </a:ext>
            </a:extLst>
          </p:cNvPr>
          <p:cNvSpPr txBox="1"/>
          <p:nvPr/>
        </p:nvSpPr>
        <p:spPr>
          <a:xfrm>
            <a:off x="838200" y="4969454"/>
            <a:ext cx="8982206" cy="646331"/>
          </a:xfrm>
          <a:prstGeom prst="rect">
            <a:avLst/>
          </a:prstGeom>
          <a:noFill/>
        </p:spPr>
        <p:txBody>
          <a:bodyPr wrap="square" rtlCol="0">
            <a:spAutoFit/>
          </a:bodyPr>
          <a:lstStyle/>
          <a:p>
            <a:r>
              <a:rPr lang="nl-NL" dirty="0" err="1">
                <a:solidFill>
                  <a:schemeClr val="bg2"/>
                </a:solidFill>
                <a:latin typeface="Franklin Gothic Book" panose="020B0503020102020204" pitchFamily="34" charset="0"/>
              </a:rPr>
              <a:t>Would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pupils</a:t>
            </a:r>
            <a:r>
              <a:rPr lang="nl-NL" dirty="0">
                <a:solidFill>
                  <a:schemeClr val="bg2"/>
                </a:solidFill>
                <a:latin typeface="Franklin Gothic Book" panose="020B0503020102020204" pitchFamily="34" charset="0"/>
              </a:rPr>
              <a:t> have </a:t>
            </a:r>
            <a:r>
              <a:rPr lang="nl-NL" dirty="0" err="1">
                <a:solidFill>
                  <a:schemeClr val="bg2"/>
                </a:solidFill>
                <a:latin typeface="Franklin Gothic Book" panose="020B0503020102020204" pitchFamily="34" charset="0"/>
              </a:rPr>
              <a:t>benefitted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from</a:t>
            </a:r>
            <a:r>
              <a:rPr lang="nl-NL" dirty="0">
                <a:solidFill>
                  <a:schemeClr val="bg2"/>
                </a:solidFill>
                <a:latin typeface="Franklin Gothic Book" panose="020B0503020102020204" pitchFamily="34" charset="0"/>
              </a:rPr>
              <a:t> a </a:t>
            </a:r>
            <a:r>
              <a:rPr lang="nl-NL" b="1" dirty="0" err="1">
                <a:solidFill>
                  <a:schemeClr val="bg2"/>
                </a:solidFill>
                <a:latin typeface="Franklin Gothic Book" panose="020B0503020102020204" pitchFamily="34" charset="0"/>
              </a:rPr>
              <a:t>mandatory</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rather</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than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optional</a:t>
            </a:r>
            <a:r>
              <a:rPr lang="nl-NL" dirty="0">
                <a:solidFill>
                  <a:schemeClr val="bg2"/>
                </a:solidFill>
                <a:latin typeface="Franklin Gothic Book" panose="020B0503020102020204" pitchFamily="34" charset="0"/>
              </a:rPr>
              <a:t> </a:t>
            </a:r>
            <a:r>
              <a:rPr lang="nl-NL" b="1" dirty="0" err="1">
                <a:solidFill>
                  <a:schemeClr val="bg2"/>
                </a:solidFill>
                <a:latin typeface="Franklin Gothic Book" panose="020B0503020102020204" pitchFamily="34" charset="0"/>
              </a:rPr>
              <a:t>adjustment</a:t>
            </a:r>
            <a:r>
              <a:rPr lang="nl-NL" dirty="0">
                <a:solidFill>
                  <a:schemeClr val="bg2"/>
                </a:solidFill>
                <a:latin typeface="Franklin Gothic Book" panose="020B0503020102020204" pitchFamily="34" charset="0"/>
              </a:rPr>
              <a:t> of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teacher’s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advice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if</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test </a:t>
            </a:r>
            <a:r>
              <a:rPr lang="nl-NL" dirty="0" err="1">
                <a:solidFill>
                  <a:schemeClr val="bg2"/>
                </a:solidFill>
                <a:latin typeface="Franklin Gothic Book" panose="020B0503020102020204" pitchFamily="34" charset="0"/>
              </a:rPr>
              <a:t>results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indicated</a:t>
            </a:r>
            <a:r>
              <a:rPr lang="nl-NL" dirty="0">
                <a:solidFill>
                  <a:schemeClr val="bg2"/>
                </a:solidFill>
                <a:latin typeface="Franklin Gothic Book" panose="020B0503020102020204" pitchFamily="34" charset="0"/>
              </a:rPr>
              <a:t> a </a:t>
            </a:r>
            <a:r>
              <a:rPr lang="nl-NL" dirty="0" err="1">
                <a:solidFill>
                  <a:schemeClr val="bg2"/>
                </a:solidFill>
                <a:latin typeface="Franklin Gothic Book" panose="020B0503020102020204" pitchFamily="34" charset="0"/>
              </a:rPr>
              <a:t>higher</a:t>
            </a:r>
            <a:r>
              <a:rPr lang="nl-NL" dirty="0">
                <a:solidFill>
                  <a:schemeClr val="bg2"/>
                </a:solidFill>
                <a:latin typeface="Franklin Gothic Book" panose="020B0503020102020204" pitchFamily="34" charset="0"/>
              </a:rPr>
              <a:t> SE level? </a:t>
            </a:r>
          </a:p>
        </p:txBody>
      </p:sp>
      <p:sp>
        <p:nvSpPr>
          <p:cNvPr id="9" name="Titel 1">
            <a:extLst>
              <a:ext uri="{FF2B5EF4-FFF2-40B4-BE49-F238E27FC236}">
                <a16:creationId xmlns:a16="http://schemas.microsoft.com/office/drawing/2014/main" id="{302765B9-BA68-41E1-86BF-BBE12E13E2F1}"/>
              </a:ext>
            </a:extLst>
          </p:cNvPr>
          <p:cNvSpPr txBox="1">
            <a:spLocks/>
          </p:cNvSpPr>
          <p:nvPr/>
        </p:nvSpPr>
        <p:spPr>
          <a:xfrm>
            <a:off x="364298" y="1212572"/>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1</a:t>
            </a:r>
          </a:p>
        </p:txBody>
      </p:sp>
      <p:sp>
        <p:nvSpPr>
          <p:cNvPr id="10" name="Titel 1">
            <a:extLst>
              <a:ext uri="{FF2B5EF4-FFF2-40B4-BE49-F238E27FC236}">
                <a16:creationId xmlns:a16="http://schemas.microsoft.com/office/drawing/2014/main" id="{A0C850DA-5C08-403F-9706-E903208ECE79}"/>
              </a:ext>
            </a:extLst>
          </p:cNvPr>
          <p:cNvSpPr txBox="1">
            <a:spLocks/>
          </p:cNvSpPr>
          <p:nvPr/>
        </p:nvSpPr>
        <p:spPr>
          <a:xfrm>
            <a:off x="364298" y="2208964"/>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bg2"/>
                </a:solidFill>
                <a:latin typeface="Franklin Gothic Medium" panose="020B0603020102020204" pitchFamily="34" charset="0"/>
              </a:rPr>
              <a:t>2</a:t>
            </a:r>
          </a:p>
        </p:txBody>
      </p:sp>
      <p:sp>
        <p:nvSpPr>
          <p:cNvPr id="11" name="Titel 1">
            <a:extLst>
              <a:ext uri="{FF2B5EF4-FFF2-40B4-BE49-F238E27FC236}">
                <a16:creationId xmlns:a16="http://schemas.microsoft.com/office/drawing/2014/main" id="{3505991D-47F7-43B8-85FE-BF8DF4DFC791}"/>
              </a:ext>
            </a:extLst>
          </p:cNvPr>
          <p:cNvSpPr txBox="1">
            <a:spLocks/>
          </p:cNvSpPr>
          <p:nvPr/>
        </p:nvSpPr>
        <p:spPr>
          <a:xfrm>
            <a:off x="364298" y="3353153"/>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bg2"/>
                </a:solidFill>
                <a:latin typeface="Franklin Gothic Medium" panose="020B0603020102020204" pitchFamily="34" charset="0"/>
              </a:rPr>
              <a:t>3</a:t>
            </a:r>
          </a:p>
        </p:txBody>
      </p:sp>
      <p:sp>
        <p:nvSpPr>
          <p:cNvPr id="12" name="Titel 1">
            <a:extLst>
              <a:ext uri="{FF2B5EF4-FFF2-40B4-BE49-F238E27FC236}">
                <a16:creationId xmlns:a16="http://schemas.microsoft.com/office/drawing/2014/main" id="{410A1DE8-0D4D-4940-ADA6-250B9D253D22}"/>
              </a:ext>
            </a:extLst>
          </p:cNvPr>
          <p:cNvSpPr txBox="1">
            <a:spLocks/>
          </p:cNvSpPr>
          <p:nvPr/>
        </p:nvSpPr>
        <p:spPr>
          <a:xfrm>
            <a:off x="364298" y="4629837"/>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bg2"/>
                </a:solidFill>
                <a:latin typeface="Franklin Gothic Medium" panose="020B0603020102020204" pitchFamily="34" charset="0"/>
              </a:rPr>
              <a:t>4</a:t>
            </a:r>
          </a:p>
        </p:txBody>
      </p:sp>
      <p:pic>
        <p:nvPicPr>
          <p:cNvPr id="3" name="Afbeelding 2">
            <a:extLst>
              <a:ext uri="{FF2B5EF4-FFF2-40B4-BE49-F238E27FC236}">
                <a16:creationId xmlns:a16="http://schemas.microsoft.com/office/drawing/2014/main" id="{44C363DF-1DE4-4837-931B-B62B54A6707F}"/>
              </a:ext>
            </a:extLst>
          </p:cNvPr>
          <p:cNvPicPr>
            <a:picLocks noChangeAspect="1"/>
          </p:cNvPicPr>
          <p:nvPr/>
        </p:nvPicPr>
        <p:blipFill rotWithShape="1">
          <a:blip r:embed="rId2">
            <a:extLst>
              <a:ext uri="{28A0092B-C50C-407E-A947-70E740481C1C}">
                <a14:useLocalDpi xmlns:a14="http://schemas.microsoft.com/office/drawing/2010/main" val="0"/>
              </a:ext>
            </a:extLst>
          </a:blip>
          <a:srcRect b="18113"/>
          <a:stretch/>
        </p:blipFill>
        <p:spPr>
          <a:xfrm>
            <a:off x="10172027" y="948691"/>
            <a:ext cx="1353663" cy="1108469"/>
          </a:xfrm>
          <a:prstGeom prst="rect">
            <a:avLst/>
          </a:prstGeom>
          <a:ln w="28575">
            <a:noFill/>
          </a:ln>
        </p:spPr>
      </p:pic>
    </p:spTree>
    <p:extLst>
      <p:ext uri="{BB962C8B-B14F-4D97-AF65-F5344CB8AC3E}">
        <p14:creationId xmlns:p14="http://schemas.microsoft.com/office/powerpoint/2010/main" val="213541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2EB4ACC-C8E1-43CE-BD1E-8252F0D66208}"/>
              </a:ext>
            </a:extLst>
          </p:cNvPr>
          <p:cNvSpPr>
            <a:spLocks noGrp="1"/>
          </p:cNvSpPr>
          <p:nvPr>
            <p:ph type="title"/>
          </p:nvPr>
        </p:nvSpPr>
        <p:spPr>
          <a:xfrm>
            <a:off x="838200" y="365125"/>
            <a:ext cx="10515600" cy="1325563"/>
          </a:xfrm>
        </p:spPr>
        <p:txBody>
          <a:bodyPr/>
          <a:lstStyle/>
          <a:p>
            <a:r>
              <a:rPr lang="nl-NL" dirty="0">
                <a:solidFill>
                  <a:schemeClr val="accent1"/>
                </a:solidFill>
                <a:latin typeface="Franklin Gothic Medium" panose="020B0603020102020204" pitchFamily="34" charset="0"/>
              </a:rPr>
              <a:t>Focus</a:t>
            </a:r>
          </a:p>
        </p:txBody>
      </p:sp>
      <p:sp>
        <p:nvSpPr>
          <p:cNvPr id="5" name="Tekstvak 4">
            <a:extLst>
              <a:ext uri="{FF2B5EF4-FFF2-40B4-BE49-F238E27FC236}">
                <a16:creationId xmlns:a16="http://schemas.microsoft.com/office/drawing/2014/main" id="{6FD190C3-7008-4592-9B17-D18107E69220}"/>
              </a:ext>
            </a:extLst>
          </p:cNvPr>
          <p:cNvSpPr txBox="1"/>
          <p:nvPr/>
        </p:nvSpPr>
        <p:spPr>
          <a:xfrm>
            <a:off x="838201" y="1736854"/>
            <a:ext cx="9332934" cy="646331"/>
          </a:xfrm>
          <a:prstGeom prst="rect">
            <a:avLst/>
          </a:prstGeom>
          <a:noFill/>
        </p:spPr>
        <p:txBody>
          <a:bodyPr wrap="square" rtlCol="0">
            <a:spAutoFit/>
          </a:bodyPr>
          <a:lstStyle/>
          <a:p>
            <a:r>
              <a:rPr lang="nl-NL" noProof="1">
                <a:solidFill>
                  <a:schemeClr val="accent1"/>
                </a:solidFill>
                <a:latin typeface="Franklin Gothic Book" panose="020B0503020102020204" pitchFamily="34" charset="0"/>
              </a:rPr>
              <a:t>Can</a:t>
            </a:r>
            <a:r>
              <a:rPr lang="nl-NL" dirty="0">
                <a:solidFill>
                  <a:schemeClr val="accent1"/>
                </a:solidFill>
                <a:latin typeface="Franklin Gothic Book" panose="020B0503020102020204" pitchFamily="34" charset="0"/>
              </a:rPr>
              <a:t> we </a:t>
            </a:r>
            <a:r>
              <a:rPr lang="nl-NL" dirty="0" err="1">
                <a:solidFill>
                  <a:schemeClr val="accent1"/>
                </a:solidFill>
                <a:latin typeface="Franklin Gothic Book" panose="020B0503020102020204" pitchFamily="34" charset="0"/>
              </a:rPr>
              <a:t>speak</a:t>
            </a:r>
            <a:r>
              <a:rPr lang="nl-NL" dirty="0">
                <a:solidFill>
                  <a:schemeClr val="accent1"/>
                </a:solidFill>
                <a:latin typeface="Franklin Gothic Book" panose="020B0503020102020204" pitchFamily="34" charset="0"/>
              </a:rPr>
              <a:t> of a (</a:t>
            </a:r>
            <a:r>
              <a:rPr lang="nl-NL" dirty="0" err="1">
                <a:solidFill>
                  <a:schemeClr val="accent1"/>
                </a:solidFill>
                <a:latin typeface="Franklin Gothic Book" panose="020B0503020102020204" pitchFamily="34" charset="0"/>
              </a:rPr>
              <a:t>systematic</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discrepancy</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between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EPST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in 2014/2015? </a:t>
            </a:r>
          </a:p>
        </p:txBody>
      </p:sp>
      <p:sp>
        <p:nvSpPr>
          <p:cNvPr id="6" name="Tekstvak 5">
            <a:extLst>
              <a:ext uri="{FF2B5EF4-FFF2-40B4-BE49-F238E27FC236}">
                <a16:creationId xmlns:a16="http://schemas.microsoft.com/office/drawing/2014/main" id="{AB20562E-CABE-4017-81CF-0F09A42A8F62}"/>
              </a:ext>
            </a:extLst>
          </p:cNvPr>
          <p:cNvSpPr txBox="1"/>
          <p:nvPr/>
        </p:nvSpPr>
        <p:spPr>
          <a:xfrm>
            <a:off x="838200" y="2696377"/>
            <a:ext cx="9332934" cy="646331"/>
          </a:xfrm>
          <a:prstGeom prst="rect">
            <a:avLst/>
          </a:prstGeom>
          <a:noFill/>
        </p:spPr>
        <p:txBody>
          <a:bodyPr wrap="square" rtlCol="0">
            <a:spAutoFit/>
          </a:bodyPr>
          <a:lstStyle/>
          <a:p>
            <a:r>
              <a:rPr lang="nl-NL" dirty="0">
                <a:solidFill>
                  <a:schemeClr val="accent1"/>
                </a:solidFill>
                <a:latin typeface="Franklin Gothic Book" panose="020B0503020102020204" pitchFamily="34" charset="0"/>
              </a:rPr>
              <a:t>In </a:t>
            </a:r>
            <a:r>
              <a:rPr lang="nl-NL" dirty="0" err="1">
                <a:solidFill>
                  <a:schemeClr val="accent1"/>
                </a:solidFill>
                <a:latin typeface="Franklin Gothic Book" panose="020B0503020102020204" pitchFamily="34" charset="0"/>
              </a:rPr>
              <a:t>retrospect</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how</a:t>
            </a:r>
            <a:r>
              <a:rPr lang="nl-NL" dirty="0">
                <a:solidFill>
                  <a:schemeClr val="accent1"/>
                </a:solidFill>
                <a:latin typeface="Franklin Gothic Book" panose="020B0503020102020204" pitchFamily="34" charset="0"/>
              </a:rPr>
              <a:t> do EPST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compare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for</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predicting</a:t>
            </a:r>
            <a:r>
              <a:rPr lang="nl-NL" b="1" dirty="0">
                <a:solidFill>
                  <a:schemeClr val="accent1"/>
                </a:solidFill>
                <a:latin typeface="Franklin Gothic Book" panose="020B0503020102020204" pitchFamily="34" charset="0"/>
              </a:rPr>
              <a:t> placement </a:t>
            </a:r>
            <a:r>
              <a:rPr lang="nl-NL" dirty="0">
                <a:solidFill>
                  <a:schemeClr val="accent1"/>
                </a:solidFill>
                <a:latin typeface="Franklin Gothic Book" panose="020B0503020102020204" pitchFamily="34" charset="0"/>
              </a:rPr>
              <a:t>at a </a:t>
            </a:r>
            <a:r>
              <a:rPr lang="nl-NL" dirty="0" err="1">
                <a:solidFill>
                  <a:schemeClr val="accent1"/>
                </a:solidFill>
                <a:latin typeface="Franklin Gothic Book" panose="020B0503020102020204" pitchFamily="34" charset="0"/>
              </a:rPr>
              <a:t>certain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education</a:t>
            </a:r>
            <a:r>
              <a:rPr lang="nl-NL" dirty="0">
                <a:solidFill>
                  <a:schemeClr val="accent1"/>
                </a:solidFill>
                <a:latin typeface="Franklin Gothic Book" panose="020B0503020102020204" pitchFamily="34" charset="0"/>
              </a:rPr>
              <a:t> level? </a:t>
            </a:r>
          </a:p>
        </p:txBody>
      </p:sp>
      <p:sp>
        <p:nvSpPr>
          <p:cNvPr id="7" name="Tekstvak 6">
            <a:extLst>
              <a:ext uri="{FF2B5EF4-FFF2-40B4-BE49-F238E27FC236}">
                <a16:creationId xmlns:a16="http://schemas.microsoft.com/office/drawing/2014/main" id="{1B457F71-3633-401F-B94C-E2A0A0449B49}"/>
              </a:ext>
            </a:extLst>
          </p:cNvPr>
          <p:cNvSpPr txBox="1"/>
          <p:nvPr/>
        </p:nvSpPr>
        <p:spPr>
          <a:xfrm>
            <a:off x="838200" y="3776108"/>
            <a:ext cx="8982206" cy="646331"/>
          </a:xfrm>
          <a:prstGeom prst="rect">
            <a:avLst/>
          </a:prstGeom>
          <a:noFill/>
        </p:spPr>
        <p:txBody>
          <a:bodyPr wrap="square" rtlCol="0">
            <a:spAutoFit/>
          </a:bodyPr>
          <a:lstStyle/>
          <a:p>
            <a:r>
              <a:rPr lang="nl-NL" dirty="0">
                <a:solidFill>
                  <a:schemeClr val="bg2"/>
                </a:solidFill>
                <a:latin typeface="Franklin Gothic Book" panose="020B0503020102020204" pitchFamily="34" charset="0"/>
              </a:rPr>
              <a:t>How </a:t>
            </a:r>
            <a:r>
              <a:rPr lang="nl-NL" dirty="0" err="1">
                <a:solidFill>
                  <a:schemeClr val="bg2"/>
                </a:solidFill>
                <a:latin typeface="Franklin Gothic Book" panose="020B0503020102020204" pitchFamily="34" charset="0"/>
              </a:rPr>
              <a:t>often</a:t>
            </a:r>
            <a:r>
              <a:rPr lang="nl-NL" dirty="0">
                <a:solidFill>
                  <a:schemeClr val="bg2"/>
                </a:solidFill>
                <a:latin typeface="Franklin Gothic Book" panose="020B0503020102020204" pitchFamily="34" charset="0"/>
              </a:rPr>
              <a:t> have </a:t>
            </a:r>
            <a:r>
              <a:rPr lang="nl-NL" dirty="0" err="1">
                <a:solidFill>
                  <a:schemeClr val="bg2"/>
                </a:solidFill>
                <a:latin typeface="Franklin Gothic Book" panose="020B0503020102020204" pitchFamily="34" charset="0"/>
              </a:rPr>
              <a:t>pupils</a:t>
            </a:r>
            <a:r>
              <a:rPr lang="nl-NL" dirty="0">
                <a:solidFill>
                  <a:schemeClr val="bg2"/>
                </a:solidFill>
                <a:latin typeface="Franklin Gothic Book" panose="020B0503020102020204" pitchFamily="34" charset="0"/>
              </a:rPr>
              <a:t> </a:t>
            </a:r>
            <a:r>
              <a:rPr lang="nl-NL" b="1" dirty="0" err="1">
                <a:solidFill>
                  <a:schemeClr val="bg2"/>
                </a:solidFill>
                <a:latin typeface="Franklin Gothic Book" panose="020B0503020102020204" pitchFamily="34" charset="0"/>
              </a:rPr>
              <a:t>switched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between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different SE levels </a:t>
            </a:r>
            <a:r>
              <a:rPr lang="nl-NL" dirty="0" err="1">
                <a:solidFill>
                  <a:schemeClr val="bg2"/>
                </a:solidFill>
                <a:latin typeface="Franklin Gothic Book" panose="020B0503020102020204" pitchFamily="34" charset="0"/>
              </a:rPr>
              <a:t>and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can</a:t>
            </a:r>
            <a:r>
              <a:rPr lang="nl-NL" dirty="0">
                <a:solidFill>
                  <a:schemeClr val="bg2"/>
                </a:solidFill>
                <a:latin typeface="Franklin Gothic Book" panose="020B0503020102020204" pitchFamily="34" charset="0"/>
              </a:rPr>
              <a:t> these switches </a:t>
            </a:r>
            <a:r>
              <a:rPr lang="nl-NL" dirty="0" err="1">
                <a:solidFill>
                  <a:schemeClr val="bg2"/>
                </a:solidFill>
                <a:latin typeface="Franklin Gothic Book" panose="020B0503020102020204" pitchFamily="34" charset="0"/>
              </a:rPr>
              <a:t>be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explained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by</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teacher’s</a:t>
            </a:r>
            <a:r>
              <a:rPr lang="nl-NL" dirty="0">
                <a:solidFill>
                  <a:schemeClr val="bg2"/>
                </a:solidFill>
                <a:latin typeface="Franklin Gothic Book" panose="020B0503020102020204" pitchFamily="34" charset="0"/>
              </a:rPr>
              <a:t> or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test’s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advice</a:t>
            </a:r>
            <a:r>
              <a:rPr lang="nl-NL" dirty="0">
                <a:solidFill>
                  <a:schemeClr val="bg2"/>
                </a:solidFill>
                <a:latin typeface="Franklin Gothic Book" panose="020B0503020102020204" pitchFamily="34" charset="0"/>
              </a:rPr>
              <a:t>? </a:t>
            </a:r>
          </a:p>
        </p:txBody>
      </p:sp>
      <p:sp>
        <p:nvSpPr>
          <p:cNvPr id="8" name="Tekstvak 7">
            <a:extLst>
              <a:ext uri="{FF2B5EF4-FFF2-40B4-BE49-F238E27FC236}">
                <a16:creationId xmlns:a16="http://schemas.microsoft.com/office/drawing/2014/main" id="{450862C4-0FEA-444A-AE45-D3AE8D6F5513}"/>
              </a:ext>
            </a:extLst>
          </p:cNvPr>
          <p:cNvSpPr txBox="1"/>
          <p:nvPr/>
        </p:nvSpPr>
        <p:spPr>
          <a:xfrm>
            <a:off x="838200" y="4969454"/>
            <a:ext cx="8982206" cy="646331"/>
          </a:xfrm>
          <a:prstGeom prst="rect">
            <a:avLst/>
          </a:prstGeom>
          <a:noFill/>
        </p:spPr>
        <p:txBody>
          <a:bodyPr wrap="square" rtlCol="0">
            <a:spAutoFit/>
          </a:bodyPr>
          <a:lstStyle/>
          <a:p>
            <a:r>
              <a:rPr lang="nl-NL" dirty="0" err="1">
                <a:solidFill>
                  <a:schemeClr val="bg2"/>
                </a:solidFill>
                <a:latin typeface="Franklin Gothic Book" panose="020B0503020102020204" pitchFamily="34" charset="0"/>
              </a:rPr>
              <a:t>Would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pupils</a:t>
            </a:r>
            <a:r>
              <a:rPr lang="nl-NL" dirty="0">
                <a:solidFill>
                  <a:schemeClr val="bg2"/>
                </a:solidFill>
                <a:latin typeface="Franklin Gothic Book" panose="020B0503020102020204" pitchFamily="34" charset="0"/>
              </a:rPr>
              <a:t> have </a:t>
            </a:r>
            <a:r>
              <a:rPr lang="nl-NL" dirty="0" err="1">
                <a:solidFill>
                  <a:schemeClr val="bg2"/>
                </a:solidFill>
                <a:latin typeface="Franklin Gothic Book" panose="020B0503020102020204" pitchFamily="34" charset="0"/>
              </a:rPr>
              <a:t>benefitted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from</a:t>
            </a:r>
            <a:r>
              <a:rPr lang="nl-NL" dirty="0">
                <a:solidFill>
                  <a:schemeClr val="bg2"/>
                </a:solidFill>
                <a:latin typeface="Franklin Gothic Book" panose="020B0503020102020204" pitchFamily="34" charset="0"/>
              </a:rPr>
              <a:t> a </a:t>
            </a:r>
            <a:r>
              <a:rPr lang="nl-NL" b="1" dirty="0" err="1">
                <a:solidFill>
                  <a:schemeClr val="bg2"/>
                </a:solidFill>
                <a:latin typeface="Franklin Gothic Book" panose="020B0503020102020204" pitchFamily="34" charset="0"/>
              </a:rPr>
              <a:t>mandatory</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rather</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than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optional</a:t>
            </a:r>
            <a:r>
              <a:rPr lang="nl-NL" dirty="0">
                <a:solidFill>
                  <a:schemeClr val="bg2"/>
                </a:solidFill>
                <a:latin typeface="Franklin Gothic Book" panose="020B0503020102020204" pitchFamily="34" charset="0"/>
              </a:rPr>
              <a:t> </a:t>
            </a:r>
            <a:r>
              <a:rPr lang="nl-NL" b="1" dirty="0" err="1">
                <a:solidFill>
                  <a:schemeClr val="bg2"/>
                </a:solidFill>
                <a:latin typeface="Franklin Gothic Book" panose="020B0503020102020204" pitchFamily="34" charset="0"/>
              </a:rPr>
              <a:t>adjustment</a:t>
            </a:r>
            <a:r>
              <a:rPr lang="nl-NL" dirty="0">
                <a:solidFill>
                  <a:schemeClr val="bg2"/>
                </a:solidFill>
                <a:latin typeface="Franklin Gothic Book" panose="020B0503020102020204" pitchFamily="34" charset="0"/>
              </a:rPr>
              <a:t> of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teacher’s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advice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if</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test </a:t>
            </a:r>
            <a:r>
              <a:rPr lang="nl-NL" dirty="0" err="1">
                <a:solidFill>
                  <a:schemeClr val="bg2"/>
                </a:solidFill>
                <a:latin typeface="Franklin Gothic Book" panose="020B0503020102020204" pitchFamily="34" charset="0"/>
              </a:rPr>
              <a:t>results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indicated</a:t>
            </a:r>
            <a:r>
              <a:rPr lang="nl-NL" dirty="0">
                <a:solidFill>
                  <a:schemeClr val="bg2"/>
                </a:solidFill>
                <a:latin typeface="Franklin Gothic Book" panose="020B0503020102020204" pitchFamily="34" charset="0"/>
              </a:rPr>
              <a:t> a </a:t>
            </a:r>
            <a:r>
              <a:rPr lang="nl-NL" dirty="0" err="1">
                <a:solidFill>
                  <a:schemeClr val="bg2"/>
                </a:solidFill>
                <a:latin typeface="Franklin Gothic Book" panose="020B0503020102020204" pitchFamily="34" charset="0"/>
              </a:rPr>
              <a:t>higher</a:t>
            </a:r>
            <a:r>
              <a:rPr lang="nl-NL" dirty="0">
                <a:solidFill>
                  <a:schemeClr val="bg2"/>
                </a:solidFill>
                <a:latin typeface="Franklin Gothic Book" panose="020B0503020102020204" pitchFamily="34" charset="0"/>
              </a:rPr>
              <a:t> SE level? </a:t>
            </a:r>
          </a:p>
        </p:txBody>
      </p:sp>
      <p:sp>
        <p:nvSpPr>
          <p:cNvPr id="9" name="Titel 1">
            <a:extLst>
              <a:ext uri="{FF2B5EF4-FFF2-40B4-BE49-F238E27FC236}">
                <a16:creationId xmlns:a16="http://schemas.microsoft.com/office/drawing/2014/main" id="{302765B9-BA68-41E1-86BF-BBE12E13E2F1}"/>
              </a:ext>
            </a:extLst>
          </p:cNvPr>
          <p:cNvSpPr txBox="1">
            <a:spLocks/>
          </p:cNvSpPr>
          <p:nvPr/>
        </p:nvSpPr>
        <p:spPr>
          <a:xfrm>
            <a:off x="364298" y="1212572"/>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1</a:t>
            </a:r>
          </a:p>
        </p:txBody>
      </p:sp>
      <p:sp>
        <p:nvSpPr>
          <p:cNvPr id="10" name="Titel 1">
            <a:extLst>
              <a:ext uri="{FF2B5EF4-FFF2-40B4-BE49-F238E27FC236}">
                <a16:creationId xmlns:a16="http://schemas.microsoft.com/office/drawing/2014/main" id="{A0C850DA-5C08-403F-9706-E903208ECE79}"/>
              </a:ext>
            </a:extLst>
          </p:cNvPr>
          <p:cNvSpPr txBox="1">
            <a:spLocks/>
          </p:cNvSpPr>
          <p:nvPr/>
        </p:nvSpPr>
        <p:spPr>
          <a:xfrm>
            <a:off x="364298" y="2208964"/>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2</a:t>
            </a:r>
          </a:p>
        </p:txBody>
      </p:sp>
      <p:sp>
        <p:nvSpPr>
          <p:cNvPr id="11" name="Titel 1">
            <a:extLst>
              <a:ext uri="{FF2B5EF4-FFF2-40B4-BE49-F238E27FC236}">
                <a16:creationId xmlns:a16="http://schemas.microsoft.com/office/drawing/2014/main" id="{3505991D-47F7-43B8-85FE-BF8DF4DFC791}"/>
              </a:ext>
            </a:extLst>
          </p:cNvPr>
          <p:cNvSpPr txBox="1">
            <a:spLocks/>
          </p:cNvSpPr>
          <p:nvPr/>
        </p:nvSpPr>
        <p:spPr>
          <a:xfrm>
            <a:off x="364298" y="3353153"/>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bg2"/>
                </a:solidFill>
                <a:latin typeface="Franklin Gothic Medium" panose="020B0603020102020204" pitchFamily="34" charset="0"/>
              </a:rPr>
              <a:t>3</a:t>
            </a:r>
          </a:p>
        </p:txBody>
      </p:sp>
      <p:sp>
        <p:nvSpPr>
          <p:cNvPr id="12" name="Titel 1">
            <a:extLst>
              <a:ext uri="{FF2B5EF4-FFF2-40B4-BE49-F238E27FC236}">
                <a16:creationId xmlns:a16="http://schemas.microsoft.com/office/drawing/2014/main" id="{410A1DE8-0D4D-4940-ADA6-250B9D253D22}"/>
              </a:ext>
            </a:extLst>
          </p:cNvPr>
          <p:cNvSpPr txBox="1">
            <a:spLocks/>
          </p:cNvSpPr>
          <p:nvPr/>
        </p:nvSpPr>
        <p:spPr>
          <a:xfrm>
            <a:off x="364298" y="4629837"/>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bg2"/>
                </a:solidFill>
                <a:latin typeface="Franklin Gothic Medium" panose="020B0603020102020204" pitchFamily="34" charset="0"/>
              </a:rPr>
              <a:t>4</a:t>
            </a:r>
          </a:p>
        </p:txBody>
      </p:sp>
      <p:pic>
        <p:nvPicPr>
          <p:cNvPr id="3" name="Afbeelding 2">
            <a:extLst>
              <a:ext uri="{FF2B5EF4-FFF2-40B4-BE49-F238E27FC236}">
                <a16:creationId xmlns:a16="http://schemas.microsoft.com/office/drawing/2014/main" id="{44C363DF-1DE4-4837-931B-B62B54A6707F}"/>
              </a:ext>
            </a:extLst>
          </p:cNvPr>
          <p:cNvPicPr>
            <a:picLocks noChangeAspect="1"/>
          </p:cNvPicPr>
          <p:nvPr/>
        </p:nvPicPr>
        <p:blipFill rotWithShape="1">
          <a:blip r:embed="rId2">
            <a:extLst>
              <a:ext uri="{28A0092B-C50C-407E-A947-70E740481C1C}">
                <a14:useLocalDpi xmlns:a14="http://schemas.microsoft.com/office/drawing/2010/main" val="0"/>
              </a:ext>
            </a:extLst>
          </a:blip>
          <a:srcRect b="18113"/>
          <a:stretch/>
        </p:blipFill>
        <p:spPr>
          <a:xfrm>
            <a:off x="10172027" y="948691"/>
            <a:ext cx="1353663" cy="1108469"/>
          </a:xfrm>
          <a:prstGeom prst="rect">
            <a:avLst/>
          </a:prstGeom>
          <a:ln w="28575">
            <a:noFill/>
          </a:ln>
        </p:spPr>
      </p:pic>
      <p:pic>
        <p:nvPicPr>
          <p:cNvPr id="14" name="Afbeelding 13">
            <a:extLst>
              <a:ext uri="{FF2B5EF4-FFF2-40B4-BE49-F238E27FC236}">
                <a16:creationId xmlns:a16="http://schemas.microsoft.com/office/drawing/2014/main" id="{8765CC7A-6514-4BCC-89AC-5B3522353E47}"/>
              </a:ext>
            </a:extLst>
          </p:cNvPr>
          <p:cNvPicPr>
            <a:picLocks noChangeAspect="1"/>
          </p:cNvPicPr>
          <p:nvPr/>
        </p:nvPicPr>
        <p:blipFill rotWithShape="1">
          <a:blip r:embed="rId3">
            <a:extLst>
              <a:ext uri="{28A0092B-C50C-407E-A947-70E740481C1C}">
                <a14:useLocalDpi xmlns:a14="http://schemas.microsoft.com/office/drawing/2010/main" val="0"/>
              </a:ext>
            </a:extLst>
          </a:blip>
          <a:srcRect l="20763" r="20242" b="42831"/>
          <a:stretch/>
        </p:blipFill>
        <p:spPr>
          <a:xfrm>
            <a:off x="10171135" y="2057160"/>
            <a:ext cx="1454807" cy="1409782"/>
          </a:xfrm>
          <a:prstGeom prst="rect">
            <a:avLst/>
          </a:prstGeom>
        </p:spPr>
      </p:pic>
    </p:spTree>
    <p:extLst>
      <p:ext uri="{BB962C8B-B14F-4D97-AF65-F5344CB8AC3E}">
        <p14:creationId xmlns:p14="http://schemas.microsoft.com/office/powerpoint/2010/main" val="138907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2EB4ACC-C8E1-43CE-BD1E-8252F0D66208}"/>
              </a:ext>
            </a:extLst>
          </p:cNvPr>
          <p:cNvSpPr>
            <a:spLocks noGrp="1"/>
          </p:cNvSpPr>
          <p:nvPr>
            <p:ph type="title"/>
          </p:nvPr>
        </p:nvSpPr>
        <p:spPr>
          <a:xfrm>
            <a:off x="838200" y="365125"/>
            <a:ext cx="10515600" cy="1325563"/>
          </a:xfrm>
        </p:spPr>
        <p:txBody>
          <a:bodyPr/>
          <a:lstStyle/>
          <a:p>
            <a:r>
              <a:rPr lang="nl-NL" dirty="0">
                <a:solidFill>
                  <a:schemeClr val="accent1"/>
                </a:solidFill>
                <a:latin typeface="Franklin Gothic Medium" panose="020B0603020102020204" pitchFamily="34" charset="0"/>
              </a:rPr>
              <a:t>Focus</a:t>
            </a:r>
          </a:p>
        </p:txBody>
      </p:sp>
      <p:sp>
        <p:nvSpPr>
          <p:cNvPr id="5" name="Tekstvak 4">
            <a:extLst>
              <a:ext uri="{FF2B5EF4-FFF2-40B4-BE49-F238E27FC236}">
                <a16:creationId xmlns:a16="http://schemas.microsoft.com/office/drawing/2014/main" id="{6FD190C3-7008-4592-9B17-D18107E69220}"/>
              </a:ext>
            </a:extLst>
          </p:cNvPr>
          <p:cNvSpPr txBox="1"/>
          <p:nvPr/>
        </p:nvSpPr>
        <p:spPr>
          <a:xfrm>
            <a:off x="838201" y="1736854"/>
            <a:ext cx="9332934" cy="646331"/>
          </a:xfrm>
          <a:prstGeom prst="rect">
            <a:avLst/>
          </a:prstGeom>
          <a:noFill/>
        </p:spPr>
        <p:txBody>
          <a:bodyPr wrap="square" rtlCol="0">
            <a:spAutoFit/>
          </a:bodyPr>
          <a:lstStyle/>
          <a:p>
            <a:r>
              <a:rPr lang="nl-NL" noProof="1">
                <a:solidFill>
                  <a:schemeClr val="accent1"/>
                </a:solidFill>
                <a:latin typeface="Franklin Gothic Book" panose="020B0503020102020204" pitchFamily="34" charset="0"/>
              </a:rPr>
              <a:t>Can</a:t>
            </a:r>
            <a:r>
              <a:rPr lang="nl-NL" dirty="0">
                <a:solidFill>
                  <a:schemeClr val="accent1"/>
                </a:solidFill>
                <a:latin typeface="Franklin Gothic Book" panose="020B0503020102020204" pitchFamily="34" charset="0"/>
              </a:rPr>
              <a:t> we </a:t>
            </a:r>
            <a:r>
              <a:rPr lang="nl-NL" dirty="0" err="1">
                <a:solidFill>
                  <a:schemeClr val="accent1"/>
                </a:solidFill>
                <a:latin typeface="Franklin Gothic Book" panose="020B0503020102020204" pitchFamily="34" charset="0"/>
              </a:rPr>
              <a:t>speak</a:t>
            </a:r>
            <a:r>
              <a:rPr lang="nl-NL" dirty="0">
                <a:solidFill>
                  <a:schemeClr val="accent1"/>
                </a:solidFill>
                <a:latin typeface="Franklin Gothic Book" panose="020B0503020102020204" pitchFamily="34" charset="0"/>
              </a:rPr>
              <a:t> of a (</a:t>
            </a:r>
            <a:r>
              <a:rPr lang="nl-NL" dirty="0" err="1">
                <a:solidFill>
                  <a:schemeClr val="accent1"/>
                </a:solidFill>
                <a:latin typeface="Franklin Gothic Book" panose="020B0503020102020204" pitchFamily="34" charset="0"/>
              </a:rPr>
              <a:t>systematic</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discrepancy</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between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EPST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in 2014/2015? </a:t>
            </a:r>
          </a:p>
        </p:txBody>
      </p:sp>
      <p:sp>
        <p:nvSpPr>
          <p:cNvPr id="6" name="Tekstvak 5">
            <a:extLst>
              <a:ext uri="{FF2B5EF4-FFF2-40B4-BE49-F238E27FC236}">
                <a16:creationId xmlns:a16="http://schemas.microsoft.com/office/drawing/2014/main" id="{AB20562E-CABE-4017-81CF-0F09A42A8F62}"/>
              </a:ext>
            </a:extLst>
          </p:cNvPr>
          <p:cNvSpPr txBox="1"/>
          <p:nvPr/>
        </p:nvSpPr>
        <p:spPr>
          <a:xfrm>
            <a:off x="838200" y="2696377"/>
            <a:ext cx="9332934" cy="646331"/>
          </a:xfrm>
          <a:prstGeom prst="rect">
            <a:avLst/>
          </a:prstGeom>
          <a:noFill/>
        </p:spPr>
        <p:txBody>
          <a:bodyPr wrap="square" rtlCol="0">
            <a:spAutoFit/>
          </a:bodyPr>
          <a:lstStyle/>
          <a:p>
            <a:r>
              <a:rPr lang="nl-NL" dirty="0">
                <a:solidFill>
                  <a:schemeClr val="accent1"/>
                </a:solidFill>
                <a:latin typeface="Franklin Gothic Book" panose="020B0503020102020204" pitchFamily="34" charset="0"/>
              </a:rPr>
              <a:t>In </a:t>
            </a:r>
            <a:r>
              <a:rPr lang="nl-NL" dirty="0" err="1">
                <a:solidFill>
                  <a:schemeClr val="accent1"/>
                </a:solidFill>
                <a:latin typeface="Franklin Gothic Book" panose="020B0503020102020204" pitchFamily="34" charset="0"/>
              </a:rPr>
              <a:t>retrospect</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how</a:t>
            </a:r>
            <a:r>
              <a:rPr lang="nl-NL" dirty="0">
                <a:solidFill>
                  <a:schemeClr val="accent1"/>
                </a:solidFill>
                <a:latin typeface="Franklin Gothic Book" panose="020B0503020102020204" pitchFamily="34" charset="0"/>
              </a:rPr>
              <a:t> do EPST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compare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for</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predicting</a:t>
            </a:r>
            <a:r>
              <a:rPr lang="nl-NL" b="1" dirty="0">
                <a:solidFill>
                  <a:schemeClr val="accent1"/>
                </a:solidFill>
                <a:latin typeface="Franklin Gothic Book" panose="020B0503020102020204" pitchFamily="34" charset="0"/>
              </a:rPr>
              <a:t> placement </a:t>
            </a:r>
            <a:r>
              <a:rPr lang="nl-NL" dirty="0">
                <a:solidFill>
                  <a:schemeClr val="accent1"/>
                </a:solidFill>
                <a:latin typeface="Franklin Gothic Book" panose="020B0503020102020204" pitchFamily="34" charset="0"/>
              </a:rPr>
              <a:t>at a </a:t>
            </a:r>
            <a:r>
              <a:rPr lang="nl-NL" dirty="0" err="1">
                <a:solidFill>
                  <a:schemeClr val="accent1"/>
                </a:solidFill>
                <a:latin typeface="Franklin Gothic Book" panose="020B0503020102020204" pitchFamily="34" charset="0"/>
              </a:rPr>
              <a:t>certain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education</a:t>
            </a:r>
            <a:r>
              <a:rPr lang="nl-NL" dirty="0">
                <a:solidFill>
                  <a:schemeClr val="accent1"/>
                </a:solidFill>
                <a:latin typeface="Franklin Gothic Book" panose="020B0503020102020204" pitchFamily="34" charset="0"/>
              </a:rPr>
              <a:t> level? </a:t>
            </a:r>
          </a:p>
        </p:txBody>
      </p:sp>
      <p:sp>
        <p:nvSpPr>
          <p:cNvPr id="7" name="Tekstvak 6">
            <a:extLst>
              <a:ext uri="{FF2B5EF4-FFF2-40B4-BE49-F238E27FC236}">
                <a16:creationId xmlns:a16="http://schemas.microsoft.com/office/drawing/2014/main" id="{1B457F71-3633-401F-B94C-E2A0A0449B49}"/>
              </a:ext>
            </a:extLst>
          </p:cNvPr>
          <p:cNvSpPr txBox="1"/>
          <p:nvPr/>
        </p:nvSpPr>
        <p:spPr>
          <a:xfrm>
            <a:off x="838200" y="3776108"/>
            <a:ext cx="8982206" cy="646331"/>
          </a:xfrm>
          <a:prstGeom prst="rect">
            <a:avLst/>
          </a:prstGeom>
          <a:noFill/>
        </p:spPr>
        <p:txBody>
          <a:bodyPr wrap="square" rtlCol="0">
            <a:spAutoFit/>
          </a:bodyPr>
          <a:lstStyle/>
          <a:p>
            <a:r>
              <a:rPr lang="nl-NL" dirty="0">
                <a:solidFill>
                  <a:schemeClr val="accent1"/>
                </a:solidFill>
                <a:latin typeface="Franklin Gothic Book" panose="020B0503020102020204" pitchFamily="34" charset="0"/>
              </a:rPr>
              <a:t>How </a:t>
            </a:r>
            <a:r>
              <a:rPr lang="nl-NL" dirty="0" err="1">
                <a:solidFill>
                  <a:schemeClr val="accent1"/>
                </a:solidFill>
                <a:latin typeface="Franklin Gothic Book" panose="020B0503020102020204" pitchFamily="34" charset="0"/>
              </a:rPr>
              <a:t>often</a:t>
            </a:r>
            <a:r>
              <a:rPr lang="nl-NL" dirty="0">
                <a:solidFill>
                  <a:schemeClr val="accent1"/>
                </a:solidFill>
                <a:latin typeface="Franklin Gothic Book" panose="020B0503020102020204" pitchFamily="34" charset="0"/>
              </a:rPr>
              <a:t> have </a:t>
            </a:r>
            <a:r>
              <a:rPr lang="nl-NL" dirty="0" err="1">
                <a:solidFill>
                  <a:schemeClr val="accent1"/>
                </a:solidFill>
                <a:latin typeface="Franklin Gothic Book" panose="020B0503020102020204" pitchFamily="34" charset="0"/>
              </a:rPr>
              <a:t>pupils</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switched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between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different SE levels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can</a:t>
            </a:r>
            <a:r>
              <a:rPr lang="nl-NL" dirty="0">
                <a:solidFill>
                  <a:schemeClr val="accent1"/>
                </a:solidFill>
                <a:latin typeface="Franklin Gothic Book" panose="020B0503020102020204" pitchFamily="34" charset="0"/>
              </a:rPr>
              <a:t> these switches </a:t>
            </a:r>
            <a:r>
              <a:rPr lang="nl-NL" dirty="0" err="1">
                <a:solidFill>
                  <a:schemeClr val="accent1"/>
                </a:solidFill>
                <a:latin typeface="Franklin Gothic Book" panose="020B0503020102020204" pitchFamily="34" charset="0"/>
              </a:rPr>
              <a:t>be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explained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by</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or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test’s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p>
        </p:txBody>
      </p:sp>
      <p:sp>
        <p:nvSpPr>
          <p:cNvPr id="8" name="Tekstvak 7">
            <a:extLst>
              <a:ext uri="{FF2B5EF4-FFF2-40B4-BE49-F238E27FC236}">
                <a16:creationId xmlns:a16="http://schemas.microsoft.com/office/drawing/2014/main" id="{450862C4-0FEA-444A-AE45-D3AE8D6F5513}"/>
              </a:ext>
            </a:extLst>
          </p:cNvPr>
          <p:cNvSpPr txBox="1"/>
          <p:nvPr/>
        </p:nvSpPr>
        <p:spPr>
          <a:xfrm>
            <a:off x="838200" y="4969454"/>
            <a:ext cx="8982206" cy="646331"/>
          </a:xfrm>
          <a:prstGeom prst="rect">
            <a:avLst/>
          </a:prstGeom>
          <a:noFill/>
        </p:spPr>
        <p:txBody>
          <a:bodyPr wrap="square" rtlCol="0">
            <a:spAutoFit/>
          </a:bodyPr>
          <a:lstStyle/>
          <a:p>
            <a:r>
              <a:rPr lang="nl-NL" dirty="0" err="1">
                <a:solidFill>
                  <a:schemeClr val="bg2"/>
                </a:solidFill>
                <a:latin typeface="Franklin Gothic Book" panose="020B0503020102020204" pitchFamily="34" charset="0"/>
              </a:rPr>
              <a:t>Would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pupils</a:t>
            </a:r>
            <a:r>
              <a:rPr lang="nl-NL" dirty="0">
                <a:solidFill>
                  <a:schemeClr val="bg2"/>
                </a:solidFill>
                <a:latin typeface="Franklin Gothic Book" panose="020B0503020102020204" pitchFamily="34" charset="0"/>
              </a:rPr>
              <a:t> have </a:t>
            </a:r>
            <a:r>
              <a:rPr lang="nl-NL" dirty="0" err="1">
                <a:solidFill>
                  <a:schemeClr val="bg2"/>
                </a:solidFill>
                <a:latin typeface="Franklin Gothic Book" panose="020B0503020102020204" pitchFamily="34" charset="0"/>
              </a:rPr>
              <a:t>benefitted</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from</a:t>
            </a:r>
            <a:r>
              <a:rPr lang="nl-NL" dirty="0">
                <a:solidFill>
                  <a:schemeClr val="bg2"/>
                </a:solidFill>
                <a:latin typeface="Franklin Gothic Book" panose="020B0503020102020204" pitchFamily="34" charset="0"/>
              </a:rPr>
              <a:t> a </a:t>
            </a:r>
            <a:r>
              <a:rPr lang="nl-NL" b="1" dirty="0" err="1">
                <a:solidFill>
                  <a:schemeClr val="bg2"/>
                </a:solidFill>
                <a:latin typeface="Franklin Gothic Book" panose="020B0503020102020204" pitchFamily="34" charset="0"/>
              </a:rPr>
              <a:t>mandatory</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rather</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than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an</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optional</a:t>
            </a:r>
            <a:r>
              <a:rPr lang="nl-NL" dirty="0">
                <a:solidFill>
                  <a:schemeClr val="bg2"/>
                </a:solidFill>
                <a:latin typeface="Franklin Gothic Book" panose="020B0503020102020204" pitchFamily="34" charset="0"/>
              </a:rPr>
              <a:t> </a:t>
            </a:r>
            <a:r>
              <a:rPr lang="nl-NL" b="1" dirty="0" err="1">
                <a:solidFill>
                  <a:schemeClr val="bg2"/>
                </a:solidFill>
                <a:latin typeface="Franklin Gothic Book" panose="020B0503020102020204" pitchFamily="34" charset="0"/>
              </a:rPr>
              <a:t>adjustment</a:t>
            </a:r>
            <a:r>
              <a:rPr lang="nl-NL" dirty="0">
                <a:solidFill>
                  <a:schemeClr val="bg2"/>
                </a:solidFill>
                <a:latin typeface="Franklin Gothic Book" panose="020B0503020102020204" pitchFamily="34" charset="0"/>
              </a:rPr>
              <a:t> of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teacher’s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advice</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if</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the</a:t>
            </a:r>
            <a:r>
              <a:rPr lang="nl-NL" dirty="0">
                <a:solidFill>
                  <a:schemeClr val="bg2"/>
                </a:solidFill>
                <a:latin typeface="Franklin Gothic Book" panose="020B0503020102020204" pitchFamily="34" charset="0"/>
              </a:rPr>
              <a:t> test </a:t>
            </a:r>
            <a:r>
              <a:rPr lang="nl-NL" dirty="0" err="1">
                <a:solidFill>
                  <a:schemeClr val="bg2"/>
                </a:solidFill>
                <a:latin typeface="Franklin Gothic Book" panose="020B0503020102020204" pitchFamily="34" charset="0"/>
              </a:rPr>
              <a:t>results</a:t>
            </a:r>
            <a:r>
              <a:rPr lang="nl-NL" dirty="0">
                <a:solidFill>
                  <a:schemeClr val="bg2"/>
                </a:solidFill>
                <a:latin typeface="Franklin Gothic Book" panose="020B0503020102020204" pitchFamily="34" charset="0"/>
              </a:rPr>
              <a:t> </a:t>
            </a:r>
            <a:r>
              <a:rPr lang="nl-NL" dirty="0" err="1">
                <a:solidFill>
                  <a:schemeClr val="bg2"/>
                </a:solidFill>
                <a:latin typeface="Franklin Gothic Book" panose="020B0503020102020204" pitchFamily="34" charset="0"/>
              </a:rPr>
              <a:t>indicated</a:t>
            </a:r>
            <a:r>
              <a:rPr lang="nl-NL" dirty="0">
                <a:solidFill>
                  <a:schemeClr val="bg2"/>
                </a:solidFill>
                <a:latin typeface="Franklin Gothic Book" panose="020B0503020102020204" pitchFamily="34" charset="0"/>
              </a:rPr>
              <a:t> a </a:t>
            </a:r>
            <a:r>
              <a:rPr lang="nl-NL" dirty="0" err="1">
                <a:solidFill>
                  <a:schemeClr val="bg2"/>
                </a:solidFill>
                <a:latin typeface="Franklin Gothic Book" panose="020B0503020102020204" pitchFamily="34" charset="0"/>
              </a:rPr>
              <a:t>higher</a:t>
            </a:r>
            <a:r>
              <a:rPr lang="nl-NL" dirty="0">
                <a:solidFill>
                  <a:schemeClr val="bg2"/>
                </a:solidFill>
                <a:latin typeface="Franklin Gothic Book" panose="020B0503020102020204" pitchFamily="34" charset="0"/>
              </a:rPr>
              <a:t> SE level? </a:t>
            </a:r>
          </a:p>
        </p:txBody>
      </p:sp>
      <p:sp>
        <p:nvSpPr>
          <p:cNvPr id="9" name="Titel 1">
            <a:extLst>
              <a:ext uri="{FF2B5EF4-FFF2-40B4-BE49-F238E27FC236}">
                <a16:creationId xmlns:a16="http://schemas.microsoft.com/office/drawing/2014/main" id="{302765B9-BA68-41E1-86BF-BBE12E13E2F1}"/>
              </a:ext>
            </a:extLst>
          </p:cNvPr>
          <p:cNvSpPr txBox="1">
            <a:spLocks/>
          </p:cNvSpPr>
          <p:nvPr/>
        </p:nvSpPr>
        <p:spPr>
          <a:xfrm>
            <a:off x="364298" y="1212572"/>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1</a:t>
            </a:r>
          </a:p>
        </p:txBody>
      </p:sp>
      <p:sp>
        <p:nvSpPr>
          <p:cNvPr id="10" name="Titel 1">
            <a:extLst>
              <a:ext uri="{FF2B5EF4-FFF2-40B4-BE49-F238E27FC236}">
                <a16:creationId xmlns:a16="http://schemas.microsoft.com/office/drawing/2014/main" id="{A0C850DA-5C08-403F-9706-E903208ECE79}"/>
              </a:ext>
            </a:extLst>
          </p:cNvPr>
          <p:cNvSpPr txBox="1">
            <a:spLocks/>
          </p:cNvSpPr>
          <p:nvPr/>
        </p:nvSpPr>
        <p:spPr>
          <a:xfrm>
            <a:off x="364298" y="2208964"/>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2</a:t>
            </a:r>
          </a:p>
        </p:txBody>
      </p:sp>
      <p:sp>
        <p:nvSpPr>
          <p:cNvPr id="11" name="Titel 1">
            <a:extLst>
              <a:ext uri="{FF2B5EF4-FFF2-40B4-BE49-F238E27FC236}">
                <a16:creationId xmlns:a16="http://schemas.microsoft.com/office/drawing/2014/main" id="{3505991D-47F7-43B8-85FE-BF8DF4DFC791}"/>
              </a:ext>
            </a:extLst>
          </p:cNvPr>
          <p:cNvSpPr txBox="1">
            <a:spLocks/>
          </p:cNvSpPr>
          <p:nvPr/>
        </p:nvSpPr>
        <p:spPr>
          <a:xfrm>
            <a:off x="364298" y="3353153"/>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3</a:t>
            </a:r>
          </a:p>
        </p:txBody>
      </p:sp>
      <p:sp>
        <p:nvSpPr>
          <p:cNvPr id="12" name="Titel 1">
            <a:extLst>
              <a:ext uri="{FF2B5EF4-FFF2-40B4-BE49-F238E27FC236}">
                <a16:creationId xmlns:a16="http://schemas.microsoft.com/office/drawing/2014/main" id="{410A1DE8-0D4D-4940-ADA6-250B9D253D22}"/>
              </a:ext>
            </a:extLst>
          </p:cNvPr>
          <p:cNvSpPr txBox="1">
            <a:spLocks/>
          </p:cNvSpPr>
          <p:nvPr/>
        </p:nvSpPr>
        <p:spPr>
          <a:xfrm>
            <a:off x="364298" y="4629837"/>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4</a:t>
            </a:r>
          </a:p>
        </p:txBody>
      </p:sp>
      <p:pic>
        <p:nvPicPr>
          <p:cNvPr id="3" name="Afbeelding 2">
            <a:extLst>
              <a:ext uri="{FF2B5EF4-FFF2-40B4-BE49-F238E27FC236}">
                <a16:creationId xmlns:a16="http://schemas.microsoft.com/office/drawing/2014/main" id="{44C363DF-1DE4-4837-931B-B62B54A6707F}"/>
              </a:ext>
            </a:extLst>
          </p:cNvPr>
          <p:cNvPicPr>
            <a:picLocks noChangeAspect="1"/>
          </p:cNvPicPr>
          <p:nvPr/>
        </p:nvPicPr>
        <p:blipFill rotWithShape="1">
          <a:blip r:embed="rId2">
            <a:extLst>
              <a:ext uri="{28A0092B-C50C-407E-A947-70E740481C1C}">
                <a14:useLocalDpi xmlns:a14="http://schemas.microsoft.com/office/drawing/2010/main" val="0"/>
              </a:ext>
            </a:extLst>
          </a:blip>
          <a:srcRect b="18113"/>
          <a:stretch/>
        </p:blipFill>
        <p:spPr>
          <a:xfrm>
            <a:off x="10172027" y="948691"/>
            <a:ext cx="1353663" cy="1108469"/>
          </a:xfrm>
          <a:prstGeom prst="rect">
            <a:avLst/>
          </a:prstGeom>
          <a:ln w="28575">
            <a:noFill/>
          </a:ln>
        </p:spPr>
      </p:pic>
      <p:pic>
        <p:nvPicPr>
          <p:cNvPr id="14" name="Afbeelding 13">
            <a:extLst>
              <a:ext uri="{FF2B5EF4-FFF2-40B4-BE49-F238E27FC236}">
                <a16:creationId xmlns:a16="http://schemas.microsoft.com/office/drawing/2014/main" id="{8765CC7A-6514-4BCC-89AC-5B3522353E47}"/>
              </a:ext>
            </a:extLst>
          </p:cNvPr>
          <p:cNvPicPr>
            <a:picLocks noChangeAspect="1"/>
          </p:cNvPicPr>
          <p:nvPr/>
        </p:nvPicPr>
        <p:blipFill rotWithShape="1">
          <a:blip r:embed="rId3">
            <a:extLst>
              <a:ext uri="{28A0092B-C50C-407E-A947-70E740481C1C}">
                <a14:useLocalDpi xmlns:a14="http://schemas.microsoft.com/office/drawing/2010/main" val="0"/>
              </a:ext>
            </a:extLst>
          </a:blip>
          <a:srcRect l="20763" r="20242" b="42831"/>
          <a:stretch/>
        </p:blipFill>
        <p:spPr>
          <a:xfrm>
            <a:off x="10171135" y="2057160"/>
            <a:ext cx="1454807" cy="1409782"/>
          </a:xfrm>
          <a:prstGeom prst="rect">
            <a:avLst/>
          </a:prstGeom>
        </p:spPr>
      </p:pic>
      <p:pic>
        <p:nvPicPr>
          <p:cNvPr id="16" name="Afbeelding 15">
            <a:extLst>
              <a:ext uri="{FF2B5EF4-FFF2-40B4-BE49-F238E27FC236}">
                <a16:creationId xmlns:a16="http://schemas.microsoft.com/office/drawing/2014/main" id="{C0C32775-3B6C-47CB-948A-ACE14DB623FD}"/>
              </a:ext>
            </a:extLst>
          </p:cNvPr>
          <p:cNvPicPr>
            <a:picLocks noChangeAspect="1"/>
          </p:cNvPicPr>
          <p:nvPr/>
        </p:nvPicPr>
        <p:blipFill rotWithShape="1">
          <a:blip r:embed="rId4">
            <a:extLst>
              <a:ext uri="{28A0092B-C50C-407E-A947-70E740481C1C}">
                <a14:useLocalDpi xmlns:a14="http://schemas.microsoft.com/office/drawing/2010/main" val="0"/>
              </a:ext>
            </a:extLst>
          </a:blip>
          <a:srcRect b="21826"/>
          <a:stretch/>
        </p:blipFill>
        <p:spPr>
          <a:xfrm>
            <a:off x="9820406" y="3408315"/>
            <a:ext cx="2072014" cy="1619766"/>
          </a:xfrm>
          <a:prstGeom prst="rect">
            <a:avLst/>
          </a:prstGeom>
        </p:spPr>
      </p:pic>
    </p:spTree>
    <p:extLst>
      <p:ext uri="{BB962C8B-B14F-4D97-AF65-F5344CB8AC3E}">
        <p14:creationId xmlns:p14="http://schemas.microsoft.com/office/powerpoint/2010/main" val="221500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2EB4ACC-C8E1-43CE-BD1E-8252F0D66208}"/>
              </a:ext>
            </a:extLst>
          </p:cNvPr>
          <p:cNvSpPr>
            <a:spLocks noGrp="1"/>
          </p:cNvSpPr>
          <p:nvPr>
            <p:ph type="title"/>
          </p:nvPr>
        </p:nvSpPr>
        <p:spPr>
          <a:xfrm>
            <a:off x="838200" y="365125"/>
            <a:ext cx="10515600" cy="1325563"/>
          </a:xfrm>
        </p:spPr>
        <p:txBody>
          <a:bodyPr/>
          <a:lstStyle/>
          <a:p>
            <a:r>
              <a:rPr lang="nl-NL" dirty="0">
                <a:solidFill>
                  <a:schemeClr val="accent1"/>
                </a:solidFill>
                <a:latin typeface="Franklin Gothic Medium" panose="020B0603020102020204" pitchFamily="34" charset="0"/>
              </a:rPr>
              <a:t>Focus</a:t>
            </a:r>
          </a:p>
        </p:txBody>
      </p:sp>
      <p:sp>
        <p:nvSpPr>
          <p:cNvPr id="5" name="Tekstvak 4">
            <a:extLst>
              <a:ext uri="{FF2B5EF4-FFF2-40B4-BE49-F238E27FC236}">
                <a16:creationId xmlns:a16="http://schemas.microsoft.com/office/drawing/2014/main" id="{6FD190C3-7008-4592-9B17-D18107E69220}"/>
              </a:ext>
            </a:extLst>
          </p:cNvPr>
          <p:cNvSpPr txBox="1"/>
          <p:nvPr/>
        </p:nvSpPr>
        <p:spPr>
          <a:xfrm>
            <a:off x="838201" y="1736854"/>
            <a:ext cx="9332934" cy="646331"/>
          </a:xfrm>
          <a:prstGeom prst="rect">
            <a:avLst/>
          </a:prstGeom>
          <a:noFill/>
        </p:spPr>
        <p:txBody>
          <a:bodyPr wrap="square" rtlCol="0">
            <a:spAutoFit/>
          </a:bodyPr>
          <a:lstStyle/>
          <a:p>
            <a:r>
              <a:rPr lang="nl-NL" noProof="1">
                <a:solidFill>
                  <a:schemeClr val="accent1"/>
                </a:solidFill>
                <a:latin typeface="Franklin Gothic Book" panose="020B0503020102020204" pitchFamily="34" charset="0"/>
              </a:rPr>
              <a:t>Can</a:t>
            </a:r>
            <a:r>
              <a:rPr lang="nl-NL" dirty="0">
                <a:solidFill>
                  <a:schemeClr val="accent1"/>
                </a:solidFill>
                <a:latin typeface="Franklin Gothic Book" panose="020B0503020102020204" pitchFamily="34" charset="0"/>
              </a:rPr>
              <a:t> we </a:t>
            </a:r>
            <a:r>
              <a:rPr lang="nl-NL" dirty="0" err="1">
                <a:solidFill>
                  <a:schemeClr val="accent1"/>
                </a:solidFill>
                <a:latin typeface="Franklin Gothic Book" panose="020B0503020102020204" pitchFamily="34" charset="0"/>
              </a:rPr>
              <a:t>speak</a:t>
            </a:r>
            <a:r>
              <a:rPr lang="nl-NL" dirty="0">
                <a:solidFill>
                  <a:schemeClr val="accent1"/>
                </a:solidFill>
                <a:latin typeface="Franklin Gothic Book" panose="020B0503020102020204" pitchFamily="34" charset="0"/>
              </a:rPr>
              <a:t> of a (</a:t>
            </a:r>
            <a:r>
              <a:rPr lang="nl-NL" dirty="0" err="1">
                <a:solidFill>
                  <a:schemeClr val="accent1"/>
                </a:solidFill>
                <a:latin typeface="Franklin Gothic Book" panose="020B0503020102020204" pitchFamily="34" charset="0"/>
              </a:rPr>
              <a:t>systematic</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discrepancy</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between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EPST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in 2014/2015? </a:t>
            </a:r>
          </a:p>
        </p:txBody>
      </p:sp>
      <p:sp>
        <p:nvSpPr>
          <p:cNvPr id="6" name="Tekstvak 5">
            <a:extLst>
              <a:ext uri="{FF2B5EF4-FFF2-40B4-BE49-F238E27FC236}">
                <a16:creationId xmlns:a16="http://schemas.microsoft.com/office/drawing/2014/main" id="{AB20562E-CABE-4017-81CF-0F09A42A8F62}"/>
              </a:ext>
            </a:extLst>
          </p:cNvPr>
          <p:cNvSpPr txBox="1"/>
          <p:nvPr/>
        </p:nvSpPr>
        <p:spPr>
          <a:xfrm>
            <a:off x="838200" y="2696377"/>
            <a:ext cx="9332934" cy="646331"/>
          </a:xfrm>
          <a:prstGeom prst="rect">
            <a:avLst/>
          </a:prstGeom>
          <a:noFill/>
        </p:spPr>
        <p:txBody>
          <a:bodyPr wrap="square" rtlCol="0">
            <a:spAutoFit/>
          </a:bodyPr>
          <a:lstStyle/>
          <a:p>
            <a:r>
              <a:rPr lang="nl-NL" dirty="0">
                <a:solidFill>
                  <a:schemeClr val="accent1"/>
                </a:solidFill>
                <a:latin typeface="Franklin Gothic Book" panose="020B0503020102020204" pitchFamily="34" charset="0"/>
              </a:rPr>
              <a:t>In </a:t>
            </a:r>
            <a:r>
              <a:rPr lang="nl-NL" dirty="0" err="1">
                <a:solidFill>
                  <a:schemeClr val="accent1"/>
                </a:solidFill>
                <a:latin typeface="Franklin Gothic Book" panose="020B0503020102020204" pitchFamily="34" charset="0"/>
              </a:rPr>
              <a:t>retrospect</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how</a:t>
            </a:r>
            <a:r>
              <a:rPr lang="nl-NL" dirty="0">
                <a:solidFill>
                  <a:schemeClr val="accent1"/>
                </a:solidFill>
                <a:latin typeface="Franklin Gothic Book" panose="020B0503020102020204" pitchFamily="34" charset="0"/>
              </a:rPr>
              <a:t> do EPST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compare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for</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predicting</a:t>
            </a:r>
            <a:r>
              <a:rPr lang="nl-NL" b="1" dirty="0">
                <a:solidFill>
                  <a:schemeClr val="accent1"/>
                </a:solidFill>
                <a:latin typeface="Franklin Gothic Book" panose="020B0503020102020204" pitchFamily="34" charset="0"/>
              </a:rPr>
              <a:t> placement </a:t>
            </a:r>
            <a:r>
              <a:rPr lang="nl-NL" dirty="0">
                <a:solidFill>
                  <a:schemeClr val="accent1"/>
                </a:solidFill>
                <a:latin typeface="Franklin Gothic Book" panose="020B0503020102020204" pitchFamily="34" charset="0"/>
              </a:rPr>
              <a:t>at a </a:t>
            </a:r>
            <a:r>
              <a:rPr lang="nl-NL" dirty="0" err="1">
                <a:solidFill>
                  <a:schemeClr val="accent1"/>
                </a:solidFill>
                <a:latin typeface="Franklin Gothic Book" panose="020B0503020102020204" pitchFamily="34" charset="0"/>
              </a:rPr>
              <a:t>certain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education</a:t>
            </a:r>
            <a:r>
              <a:rPr lang="nl-NL" dirty="0">
                <a:solidFill>
                  <a:schemeClr val="accent1"/>
                </a:solidFill>
                <a:latin typeface="Franklin Gothic Book" panose="020B0503020102020204" pitchFamily="34" charset="0"/>
              </a:rPr>
              <a:t> level? </a:t>
            </a:r>
          </a:p>
        </p:txBody>
      </p:sp>
      <p:sp>
        <p:nvSpPr>
          <p:cNvPr id="7" name="Tekstvak 6">
            <a:extLst>
              <a:ext uri="{FF2B5EF4-FFF2-40B4-BE49-F238E27FC236}">
                <a16:creationId xmlns:a16="http://schemas.microsoft.com/office/drawing/2014/main" id="{1B457F71-3633-401F-B94C-E2A0A0449B49}"/>
              </a:ext>
            </a:extLst>
          </p:cNvPr>
          <p:cNvSpPr txBox="1"/>
          <p:nvPr/>
        </p:nvSpPr>
        <p:spPr>
          <a:xfrm>
            <a:off x="838200" y="3776108"/>
            <a:ext cx="8982206" cy="646331"/>
          </a:xfrm>
          <a:prstGeom prst="rect">
            <a:avLst/>
          </a:prstGeom>
          <a:noFill/>
        </p:spPr>
        <p:txBody>
          <a:bodyPr wrap="square" rtlCol="0">
            <a:spAutoFit/>
          </a:bodyPr>
          <a:lstStyle/>
          <a:p>
            <a:r>
              <a:rPr lang="nl-NL" dirty="0">
                <a:solidFill>
                  <a:schemeClr val="accent1"/>
                </a:solidFill>
                <a:latin typeface="Franklin Gothic Book" panose="020B0503020102020204" pitchFamily="34" charset="0"/>
              </a:rPr>
              <a:t>How </a:t>
            </a:r>
            <a:r>
              <a:rPr lang="nl-NL" dirty="0" err="1">
                <a:solidFill>
                  <a:schemeClr val="accent1"/>
                </a:solidFill>
                <a:latin typeface="Franklin Gothic Book" panose="020B0503020102020204" pitchFamily="34" charset="0"/>
              </a:rPr>
              <a:t>often</a:t>
            </a:r>
            <a:r>
              <a:rPr lang="nl-NL" dirty="0">
                <a:solidFill>
                  <a:schemeClr val="accent1"/>
                </a:solidFill>
                <a:latin typeface="Franklin Gothic Book" panose="020B0503020102020204" pitchFamily="34" charset="0"/>
              </a:rPr>
              <a:t> have </a:t>
            </a:r>
            <a:r>
              <a:rPr lang="nl-NL" dirty="0" err="1">
                <a:solidFill>
                  <a:schemeClr val="accent1"/>
                </a:solidFill>
                <a:latin typeface="Franklin Gothic Book" panose="020B0503020102020204" pitchFamily="34" charset="0"/>
              </a:rPr>
              <a:t>pupils</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switched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between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different SE levels </a:t>
            </a:r>
            <a:r>
              <a:rPr lang="nl-NL" dirty="0" err="1">
                <a:solidFill>
                  <a:schemeClr val="accent1"/>
                </a:solidFill>
                <a:latin typeface="Franklin Gothic Book" panose="020B0503020102020204" pitchFamily="34" charset="0"/>
              </a:rPr>
              <a:t>and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can</a:t>
            </a:r>
            <a:r>
              <a:rPr lang="nl-NL" dirty="0">
                <a:solidFill>
                  <a:schemeClr val="accent1"/>
                </a:solidFill>
                <a:latin typeface="Franklin Gothic Book" panose="020B0503020102020204" pitchFamily="34" charset="0"/>
              </a:rPr>
              <a:t> these switches </a:t>
            </a:r>
            <a:r>
              <a:rPr lang="nl-NL" dirty="0" err="1">
                <a:solidFill>
                  <a:schemeClr val="accent1"/>
                </a:solidFill>
                <a:latin typeface="Franklin Gothic Book" panose="020B0503020102020204" pitchFamily="34" charset="0"/>
              </a:rPr>
              <a:t>be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explained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by</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or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test’s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p>
        </p:txBody>
      </p:sp>
      <p:sp>
        <p:nvSpPr>
          <p:cNvPr id="8" name="Tekstvak 7">
            <a:extLst>
              <a:ext uri="{FF2B5EF4-FFF2-40B4-BE49-F238E27FC236}">
                <a16:creationId xmlns:a16="http://schemas.microsoft.com/office/drawing/2014/main" id="{450862C4-0FEA-444A-AE45-D3AE8D6F5513}"/>
              </a:ext>
            </a:extLst>
          </p:cNvPr>
          <p:cNvSpPr txBox="1"/>
          <p:nvPr/>
        </p:nvSpPr>
        <p:spPr>
          <a:xfrm>
            <a:off x="838200" y="4969454"/>
            <a:ext cx="8982206" cy="646331"/>
          </a:xfrm>
          <a:prstGeom prst="rect">
            <a:avLst/>
          </a:prstGeom>
          <a:noFill/>
        </p:spPr>
        <p:txBody>
          <a:bodyPr wrap="square" rtlCol="0">
            <a:spAutoFit/>
          </a:bodyPr>
          <a:lstStyle/>
          <a:p>
            <a:r>
              <a:rPr lang="nl-NL" dirty="0" err="1">
                <a:solidFill>
                  <a:schemeClr val="accent1"/>
                </a:solidFill>
                <a:latin typeface="Franklin Gothic Book" panose="020B0503020102020204" pitchFamily="34" charset="0"/>
              </a:rPr>
              <a:t>Would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pupils</a:t>
            </a:r>
            <a:r>
              <a:rPr lang="nl-NL" dirty="0">
                <a:solidFill>
                  <a:schemeClr val="accent1"/>
                </a:solidFill>
                <a:latin typeface="Franklin Gothic Book" panose="020B0503020102020204" pitchFamily="34" charset="0"/>
              </a:rPr>
              <a:t> have </a:t>
            </a:r>
            <a:r>
              <a:rPr lang="nl-NL" dirty="0" err="1">
                <a:solidFill>
                  <a:schemeClr val="accent1"/>
                </a:solidFill>
                <a:latin typeface="Franklin Gothic Book" panose="020B0503020102020204" pitchFamily="34" charset="0"/>
              </a:rPr>
              <a:t>benefitted</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from</a:t>
            </a:r>
            <a:r>
              <a:rPr lang="nl-NL" dirty="0">
                <a:solidFill>
                  <a:schemeClr val="accent1"/>
                </a:solidFill>
                <a:latin typeface="Franklin Gothic Book" panose="020B0503020102020204" pitchFamily="34" charset="0"/>
              </a:rPr>
              <a:t> a </a:t>
            </a:r>
            <a:r>
              <a:rPr lang="nl-NL" b="1" dirty="0" err="1">
                <a:solidFill>
                  <a:schemeClr val="accent1"/>
                </a:solidFill>
                <a:latin typeface="Franklin Gothic Book" panose="020B0503020102020204" pitchFamily="34" charset="0"/>
              </a:rPr>
              <a:t>mandatory</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rather</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than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an</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optional</a:t>
            </a:r>
            <a:r>
              <a:rPr lang="nl-NL" dirty="0">
                <a:solidFill>
                  <a:schemeClr val="accent1"/>
                </a:solidFill>
                <a:latin typeface="Franklin Gothic Book" panose="020B0503020102020204" pitchFamily="34" charset="0"/>
              </a:rPr>
              <a:t> </a:t>
            </a:r>
            <a:r>
              <a:rPr lang="nl-NL" b="1" dirty="0" err="1">
                <a:solidFill>
                  <a:schemeClr val="accent1"/>
                </a:solidFill>
                <a:latin typeface="Franklin Gothic Book" panose="020B0503020102020204" pitchFamily="34" charset="0"/>
              </a:rPr>
              <a:t>adjustment</a:t>
            </a:r>
            <a:r>
              <a:rPr lang="nl-NL" dirty="0">
                <a:solidFill>
                  <a:schemeClr val="accent1"/>
                </a:solidFill>
                <a:latin typeface="Franklin Gothic Book" panose="020B0503020102020204" pitchFamily="34" charset="0"/>
              </a:rPr>
              <a:t> of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teacher’s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advice</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if</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the</a:t>
            </a:r>
            <a:r>
              <a:rPr lang="nl-NL" dirty="0">
                <a:solidFill>
                  <a:schemeClr val="accent1"/>
                </a:solidFill>
                <a:latin typeface="Franklin Gothic Book" panose="020B0503020102020204" pitchFamily="34" charset="0"/>
              </a:rPr>
              <a:t> test </a:t>
            </a:r>
            <a:r>
              <a:rPr lang="nl-NL" dirty="0" err="1">
                <a:solidFill>
                  <a:schemeClr val="accent1"/>
                </a:solidFill>
                <a:latin typeface="Franklin Gothic Book" panose="020B0503020102020204" pitchFamily="34" charset="0"/>
              </a:rPr>
              <a:t>results</a:t>
            </a:r>
            <a:r>
              <a:rPr lang="nl-NL" dirty="0">
                <a:solidFill>
                  <a:schemeClr val="accent1"/>
                </a:solidFill>
                <a:latin typeface="Franklin Gothic Book" panose="020B0503020102020204" pitchFamily="34" charset="0"/>
              </a:rPr>
              <a:t> </a:t>
            </a:r>
            <a:r>
              <a:rPr lang="nl-NL" dirty="0" err="1">
                <a:solidFill>
                  <a:schemeClr val="accent1"/>
                </a:solidFill>
                <a:latin typeface="Franklin Gothic Book" panose="020B0503020102020204" pitchFamily="34" charset="0"/>
              </a:rPr>
              <a:t>indicated</a:t>
            </a:r>
            <a:r>
              <a:rPr lang="nl-NL" dirty="0">
                <a:solidFill>
                  <a:schemeClr val="accent1"/>
                </a:solidFill>
                <a:latin typeface="Franklin Gothic Book" panose="020B0503020102020204" pitchFamily="34" charset="0"/>
              </a:rPr>
              <a:t> a </a:t>
            </a:r>
            <a:r>
              <a:rPr lang="nl-NL" dirty="0" err="1">
                <a:solidFill>
                  <a:schemeClr val="accent1"/>
                </a:solidFill>
                <a:latin typeface="Franklin Gothic Book" panose="020B0503020102020204" pitchFamily="34" charset="0"/>
              </a:rPr>
              <a:t>higher</a:t>
            </a:r>
            <a:r>
              <a:rPr lang="nl-NL" dirty="0">
                <a:solidFill>
                  <a:schemeClr val="accent1"/>
                </a:solidFill>
                <a:latin typeface="Franklin Gothic Book" panose="020B0503020102020204" pitchFamily="34" charset="0"/>
              </a:rPr>
              <a:t> SE level? </a:t>
            </a:r>
          </a:p>
        </p:txBody>
      </p:sp>
      <p:sp>
        <p:nvSpPr>
          <p:cNvPr id="9" name="Titel 1">
            <a:extLst>
              <a:ext uri="{FF2B5EF4-FFF2-40B4-BE49-F238E27FC236}">
                <a16:creationId xmlns:a16="http://schemas.microsoft.com/office/drawing/2014/main" id="{302765B9-BA68-41E1-86BF-BBE12E13E2F1}"/>
              </a:ext>
            </a:extLst>
          </p:cNvPr>
          <p:cNvSpPr txBox="1">
            <a:spLocks/>
          </p:cNvSpPr>
          <p:nvPr/>
        </p:nvSpPr>
        <p:spPr>
          <a:xfrm>
            <a:off x="364298" y="1212572"/>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1</a:t>
            </a:r>
          </a:p>
        </p:txBody>
      </p:sp>
      <p:sp>
        <p:nvSpPr>
          <p:cNvPr id="10" name="Titel 1">
            <a:extLst>
              <a:ext uri="{FF2B5EF4-FFF2-40B4-BE49-F238E27FC236}">
                <a16:creationId xmlns:a16="http://schemas.microsoft.com/office/drawing/2014/main" id="{A0C850DA-5C08-403F-9706-E903208ECE79}"/>
              </a:ext>
            </a:extLst>
          </p:cNvPr>
          <p:cNvSpPr txBox="1">
            <a:spLocks/>
          </p:cNvSpPr>
          <p:nvPr/>
        </p:nvSpPr>
        <p:spPr>
          <a:xfrm>
            <a:off x="364298" y="2208964"/>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2</a:t>
            </a:r>
          </a:p>
        </p:txBody>
      </p:sp>
      <p:sp>
        <p:nvSpPr>
          <p:cNvPr id="11" name="Titel 1">
            <a:extLst>
              <a:ext uri="{FF2B5EF4-FFF2-40B4-BE49-F238E27FC236}">
                <a16:creationId xmlns:a16="http://schemas.microsoft.com/office/drawing/2014/main" id="{3505991D-47F7-43B8-85FE-BF8DF4DFC791}"/>
              </a:ext>
            </a:extLst>
          </p:cNvPr>
          <p:cNvSpPr txBox="1">
            <a:spLocks/>
          </p:cNvSpPr>
          <p:nvPr/>
        </p:nvSpPr>
        <p:spPr>
          <a:xfrm>
            <a:off x="364298" y="3353153"/>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3</a:t>
            </a:r>
          </a:p>
        </p:txBody>
      </p:sp>
      <p:sp>
        <p:nvSpPr>
          <p:cNvPr id="12" name="Titel 1">
            <a:extLst>
              <a:ext uri="{FF2B5EF4-FFF2-40B4-BE49-F238E27FC236}">
                <a16:creationId xmlns:a16="http://schemas.microsoft.com/office/drawing/2014/main" id="{410A1DE8-0D4D-4940-ADA6-250B9D253D22}"/>
              </a:ext>
            </a:extLst>
          </p:cNvPr>
          <p:cNvSpPr txBox="1">
            <a:spLocks/>
          </p:cNvSpPr>
          <p:nvPr/>
        </p:nvSpPr>
        <p:spPr>
          <a:xfrm>
            <a:off x="364298" y="4629837"/>
            <a:ext cx="6127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Franklin Gothic Medium" panose="020B0603020102020204" pitchFamily="34" charset="0"/>
              </a:rPr>
              <a:t>4</a:t>
            </a:r>
          </a:p>
        </p:txBody>
      </p:sp>
      <p:pic>
        <p:nvPicPr>
          <p:cNvPr id="3" name="Afbeelding 2">
            <a:extLst>
              <a:ext uri="{FF2B5EF4-FFF2-40B4-BE49-F238E27FC236}">
                <a16:creationId xmlns:a16="http://schemas.microsoft.com/office/drawing/2014/main" id="{44C363DF-1DE4-4837-931B-B62B54A6707F}"/>
              </a:ext>
            </a:extLst>
          </p:cNvPr>
          <p:cNvPicPr>
            <a:picLocks noChangeAspect="1"/>
          </p:cNvPicPr>
          <p:nvPr/>
        </p:nvPicPr>
        <p:blipFill rotWithShape="1">
          <a:blip r:embed="rId2">
            <a:extLst>
              <a:ext uri="{28A0092B-C50C-407E-A947-70E740481C1C}">
                <a14:useLocalDpi xmlns:a14="http://schemas.microsoft.com/office/drawing/2010/main" val="0"/>
              </a:ext>
            </a:extLst>
          </a:blip>
          <a:srcRect b="18113"/>
          <a:stretch/>
        </p:blipFill>
        <p:spPr>
          <a:xfrm>
            <a:off x="10172027" y="948691"/>
            <a:ext cx="1353663" cy="1108469"/>
          </a:xfrm>
          <a:prstGeom prst="rect">
            <a:avLst/>
          </a:prstGeom>
          <a:ln w="28575">
            <a:noFill/>
          </a:ln>
        </p:spPr>
      </p:pic>
      <p:pic>
        <p:nvPicPr>
          <p:cNvPr id="14" name="Afbeelding 13">
            <a:extLst>
              <a:ext uri="{FF2B5EF4-FFF2-40B4-BE49-F238E27FC236}">
                <a16:creationId xmlns:a16="http://schemas.microsoft.com/office/drawing/2014/main" id="{8765CC7A-6514-4BCC-89AC-5B3522353E47}"/>
              </a:ext>
            </a:extLst>
          </p:cNvPr>
          <p:cNvPicPr>
            <a:picLocks noChangeAspect="1"/>
          </p:cNvPicPr>
          <p:nvPr/>
        </p:nvPicPr>
        <p:blipFill rotWithShape="1">
          <a:blip r:embed="rId3">
            <a:extLst>
              <a:ext uri="{28A0092B-C50C-407E-A947-70E740481C1C}">
                <a14:useLocalDpi xmlns:a14="http://schemas.microsoft.com/office/drawing/2010/main" val="0"/>
              </a:ext>
            </a:extLst>
          </a:blip>
          <a:srcRect l="20763" r="20242" b="42831"/>
          <a:stretch/>
        </p:blipFill>
        <p:spPr>
          <a:xfrm>
            <a:off x="10171135" y="2057160"/>
            <a:ext cx="1454807" cy="1409782"/>
          </a:xfrm>
          <a:prstGeom prst="rect">
            <a:avLst/>
          </a:prstGeom>
        </p:spPr>
      </p:pic>
      <p:pic>
        <p:nvPicPr>
          <p:cNvPr id="16" name="Afbeelding 15">
            <a:extLst>
              <a:ext uri="{FF2B5EF4-FFF2-40B4-BE49-F238E27FC236}">
                <a16:creationId xmlns:a16="http://schemas.microsoft.com/office/drawing/2014/main" id="{C0C32775-3B6C-47CB-948A-ACE14DB623FD}"/>
              </a:ext>
            </a:extLst>
          </p:cNvPr>
          <p:cNvPicPr>
            <a:picLocks noChangeAspect="1"/>
          </p:cNvPicPr>
          <p:nvPr/>
        </p:nvPicPr>
        <p:blipFill rotWithShape="1">
          <a:blip r:embed="rId4">
            <a:extLst>
              <a:ext uri="{28A0092B-C50C-407E-A947-70E740481C1C}">
                <a14:useLocalDpi xmlns:a14="http://schemas.microsoft.com/office/drawing/2010/main" val="0"/>
              </a:ext>
            </a:extLst>
          </a:blip>
          <a:srcRect b="21826"/>
          <a:stretch/>
        </p:blipFill>
        <p:spPr>
          <a:xfrm>
            <a:off x="9820406" y="3408315"/>
            <a:ext cx="2072014" cy="1619766"/>
          </a:xfrm>
          <a:prstGeom prst="rect">
            <a:avLst/>
          </a:prstGeom>
        </p:spPr>
      </p:pic>
      <p:pic>
        <p:nvPicPr>
          <p:cNvPr id="18" name="Afbeelding 17">
            <a:extLst>
              <a:ext uri="{FF2B5EF4-FFF2-40B4-BE49-F238E27FC236}">
                <a16:creationId xmlns:a16="http://schemas.microsoft.com/office/drawing/2014/main" id="{437E744F-F58F-4B8C-99F2-0B1DA9706A33}"/>
              </a:ext>
            </a:extLst>
          </p:cNvPr>
          <p:cNvPicPr>
            <a:picLocks noChangeAspect="1"/>
          </p:cNvPicPr>
          <p:nvPr/>
        </p:nvPicPr>
        <p:blipFill rotWithShape="1">
          <a:blip r:embed="rId5">
            <a:extLst>
              <a:ext uri="{28A0092B-C50C-407E-A947-70E740481C1C}">
                <a14:useLocalDpi xmlns:a14="http://schemas.microsoft.com/office/drawing/2010/main" val="0"/>
              </a:ext>
            </a:extLst>
          </a:blip>
          <a:srcRect b="13161"/>
          <a:stretch/>
        </p:blipFill>
        <p:spPr>
          <a:xfrm>
            <a:off x="10171134" y="5260300"/>
            <a:ext cx="1600897" cy="1390199"/>
          </a:xfrm>
          <a:prstGeom prst="rect">
            <a:avLst/>
          </a:prstGeom>
        </p:spPr>
      </p:pic>
    </p:spTree>
    <p:extLst>
      <p:ext uri="{BB962C8B-B14F-4D97-AF65-F5344CB8AC3E}">
        <p14:creationId xmlns:p14="http://schemas.microsoft.com/office/powerpoint/2010/main" val="78074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5864C-8BEC-4445-B509-E939285CB33A}"/>
              </a:ext>
            </a:extLst>
          </p:cNvPr>
          <p:cNvSpPr>
            <a:spLocks noGrp="1"/>
          </p:cNvSpPr>
          <p:nvPr>
            <p:ph type="title"/>
          </p:nvPr>
        </p:nvSpPr>
        <p:spPr>
          <a:xfrm>
            <a:off x="504980" y="430103"/>
            <a:ext cx="5238466" cy="827865"/>
          </a:xfrm>
        </p:spPr>
        <p:txBody>
          <a:bodyPr vert="horz" lIns="91440" tIns="45720" rIns="91440" bIns="45720" rtlCol="0" anchor="b">
            <a:normAutofit fontScale="90000"/>
          </a:bodyPr>
          <a:lstStyle/>
          <a:p>
            <a:r>
              <a:rPr lang="en-US" sz="6000">
                <a:solidFill>
                  <a:schemeClr val="accent1"/>
                </a:solidFill>
                <a:latin typeface="Franklin Gothic Medium" panose="020B0603020102020204" pitchFamily="34" charset="0"/>
              </a:rPr>
              <a:t>Microd</a:t>
            </a:r>
            <a:r>
              <a:rPr lang="en-US" sz="6000" kern="1200">
                <a:solidFill>
                  <a:schemeClr val="accent1"/>
                </a:solidFill>
                <a:latin typeface="Franklin Gothic Medium" panose="020B0603020102020204" pitchFamily="34" charset="0"/>
              </a:rPr>
              <a:t>ata CBS</a:t>
            </a:r>
            <a:r>
              <a:rPr lang="en-US" sz="6000" kern="1200">
                <a:solidFill>
                  <a:schemeClr val="tx1"/>
                </a:solidFill>
                <a:latin typeface="+mj-lt"/>
                <a:ea typeface="+mj-ea"/>
                <a:cs typeface="+mj-cs"/>
              </a:rPr>
              <a:t> </a:t>
            </a:r>
            <a:endParaRPr lang="en-US" sz="6000" kern="1200" dirty="0">
              <a:solidFill>
                <a:schemeClr val="tx1"/>
              </a:solidFill>
              <a:latin typeface="+mj-lt"/>
              <a:ea typeface="+mj-ea"/>
              <a:cs typeface="+mj-cs"/>
            </a:endParaRPr>
          </a:p>
        </p:txBody>
      </p:sp>
      <p:sp>
        <p:nvSpPr>
          <p:cNvPr id="8" name="Tekstvak 7">
            <a:extLst>
              <a:ext uri="{FF2B5EF4-FFF2-40B4-BE49-F238E27FC236}">
                <a16:creationId xmlns:a16="http://schemas.microsoft.com/office/drawing/2014/main" id="{BB9E3C2E-3286-4CA6-A72A-3B9725B48C5C}"/>
              </a:ext>
            </a:extLst>
          </p:cNvPr>
          <p:cNvSpPr txBox="1"/>
          <p:nvPr/>
        </p:nvSpPr>
        <p:spPr>
          <a:xfrm>
            <a:off x="504980" y="2112623"/>
            <a:ext cx="9332934" cy="3139321"/>
          </a:xfrm>
          <a:prstGeom prst="rect">
            <a:avLst/>
          </a:prstGeom>
          <a:noFill/>
        </p:spPr>
        <p:txBody>
          <a:bodyPr wrap="square" rtlCol="0">
            <a:spAutoFit/>
          </a:bodyPr>
          <a:lstStyle/>
          <a:p>
            <a:endParaRPr lang="nl-NL" noProof="1">
              <a:solidFill>
                <a:schemeClr val="accent1"/>
              </a:solidFill>
              <a:latin typeface="Franklin Gothic Book" panose="020B0503020102020204" pitchFamily="34" charset="0"/>
            </a:endParaRPr>
          </a:p>
          <a:p>
            <a:r>
              <a:rPr lang="nl-NL" noProof="1">
                <a:latin typeface="Franklin Gothic Book" panose="020B0503020102020204" pitchFamily="34" charset="0"/>
              </a:rPr>
              <a:t>2014 - 2015</a:t>
            </a:r>
          </a:p>
          <a:p>
            <a:r>
              <a:rPr lang="nl-NL" noProof="1">
                <a:latin typeface="Franklin Gothic Book" panose="020B0503020102020204" pitchFamily="34" charset="0"/>
              </a:rPr>
              <a:t>Test advice: provided bij Cito, on behalf of the College for Tests and Exams, to CBS </a:t>
            </a:r>
          </a:p>
          <a:p>
            <a:r>
              <a:rPr lang="nl-NL" noProof="1">
                <a:latin typeface="Franklin Gothic Book" panose="020B0503020102020204" pitchFamily="34" charset="0"/>
              </a:rPr>
              <a:t>Teacher advice: as written on the EPST test form </a:t>
            </a:r>
          </a:p>
          <a:p>
            <a:endParaRPr lang="nl-NL" noProof="1">
              <a:latin typeface="Franklin Gothic Book" panose="020B0503020102020204" pitchFamily="34" charset="0"/>
            </a:endParaRPr>
          </a:p>
          <a:p>
            <a:endParaRPr lang="nl-NL" noProof="1">
              <a:solidFill>
                <a:schemeClr val="accent1"/>
              </a:solidFill>
              <a:latin typeface="Franklin Gothic Book" panose="020B0503020102020204" pitchFamily="34" charset="0"/>
            </a:endParaRPr>
          </a:p>
          <a:p>
            <a:endParaRPr lang="nl-NL" noProof="1">
              <a:solidFill>
                <a:schemeClr val="accent1"/>
              </a:solidFill>
              <a:latin typeface="Franklin Gothic Book" panose="020B0503020102020204" pitchFamily="34" charset="0"/>
            </a:endParaRPr>
          </a:p>
          <a:p>
            <a:endParaRPr lang="nl-NL" noProof="1">
              <a:solidFill>
                <a:schemeClr val="accent1"/>
              </a:solidFill>
              <a:latin typeface="Franklin Gothic Book" panose="020B0503020102020204" pitchFamily="34" charset="0"/>
            </a:endParaRPr>
          </a:p>
          <a:p>
            <a:endParaRPr lang="nl-NL" noProof="1">
              <a:solidFill>
                <a:schemeClr val="accent1"/>
              </a:solidFill>
              <a:latin typeface="Franklin Gothic Book" panose="020B0503020102020204" pitchFamily="34" charset="0"/>
            </a:endParaRPr>
          </a:p>
          <a:p>
            <a:r>
              <a:rPr lang="nl-NL" noProof="1">
                <a:latin typeface="Franklin Gothic Book" panose="020B0503020102020204" pitchFamily="34" charset="0"/>
              </a:rPr>
              <a:t>2015, 2016 and 2017   </a:t>
            </a:r>
          </a:p>
          <a:p>
            <a:r>
              <a:rPr lang="nl-NL" noProof="1">
                <a:latin typeface="Franklin Gothic Book" panose="020B0503020102020204" pitchFamily="34" charset="0"/>
              </a:rPr>
              <a:t>Track information </a:t>
            </a:r>
            <a:endParaRPr lang="nl-NL" dirty="0">
              <a:latin typeface="Franklin Gothic Book" panose="020B0503020102020204" pitchFamily="34" charset="0"/>
            </a:endParaRPr>
          </a:p>
        </p:txBody>
      </p:sp>
      <p:sp>
        <p:nvSpPr>
          <p:cNvPr id="9" name="Tekstvak 8">
            <a:extLst>
              <a:ext uri="{FF2B5EF4-FFF2-40B4-BE49-F238E27FC236}">
                <a16:creationId xmlns:a16="http://schemas.microsoft.com/office/drawing/2014/main" id="{217362F6-1700-47D2-A4D4-F220E7520122}"/>
              </a:ext>
            </a:extLst>
          </p:cNvPr>
          <p:cNvSpPr txBox="1"/>
          <p:nvPr/>
        </p:nvSpPr>
        <p:spPr>
          <a:xfrm>
            <a:off x="8530044" y="4229507"/>
            <a:ext cx="7925106" cy="646331"/>
          </a:xfrm>
          <a:prstGeom prst="rect">
            <a:avLst/>
          </a:prstGeom>
          <a:noFill/>
        </p:spPr>
        <p:txBody>
          <a:bodyPr wrap="square" rtlCol="0">
            <a:spAutoFit/>
          </a:bodyPr>
          <a:lstStyle/>
          <a:p>
            <a:r>
              <a:rPr lang="nl-NL" noProof="1">
                <a:latin typeface="Franklin Gothic Book" panose="020B0503020102020204" pitchFamily="34" charset="0"/>
              </a:rPr>
              <a:t>RIN-person </a:t>
            </a:r>
          </a:p>
          <a:p>
            <a:r>
              <a:rPr lang="nl-NL" noProof="1">
                <a:latin typeface="Franklin Gothic Book" panose="020B0503020102020204" pitchFamily="34" charset="0"/>
              </a:rPr>
              <a:t>identification numbers</a:t>
            </a:r>
            <a:endParaRPr lang="nl-NL" dirty="0">
              <a:latin typeface="Franklin Gothic Book" panose="020B0503020102020204" pitchFamily="34" charset="0"/>
            </a:endParaRPr>
          </a:p>
        </p:txBody>
      </p:sp>
      <p:sp>
        <p:nvSpPr>
          <p:cNvPr id="10" name="Titel 1">
            <a:extLst>
              <a:ext uri="{FF2B5EF4-FFF2-40B4-BE49-F238E27FC236}">
                <a16:creationId xmlns:a16="http://schemas.microsoft.com/office/drawing/2014/main" id="{861FE0D8-98C1-412B-B2B3-ACCFB55E1774}"/>
              </a:ext>
            </a:extLst>
          </p:cNvPr>
          <p:cNvSpPr txBox="1">
            <a:spLocks/>
          </p:cNvSpPr>
          <p:nvPr/>
        </p:nvSpPr>
        <p:spPr>
          <a:xfrm>
            <a:off x="504980" y="1842124"/>
            <a:ext cx="5238466" cy="54099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chemeClr val="accent4"/>
                </a:solidFill>
                <a:latin typeface="Franklin Gothic Medium" panose="020B0603020102020204" pitchFamily="34" charset="0"/>
              </a:rPr>
              <a:t>CITOtab</a:t>
            </a:r>
            <a:endParaRPr lang="en-US" sz="3200" dirty="0">
              <a:solidFill>
                <a:schemeClr val="accent4"/>
              </a:solidFill>
            </a:endParaRPr>
          </a:p>
        </p:txBody>
      </p:sp>
      <p:sp>
        <p:nvSpPr>
          <p:cNvPr id="11" name="Titel 1">
            <a:extLst>
              <a:ext uri="{FF2B5EF4-FFF2-40B4-BE49-F238E27FC236}">
                <a16:creationId xmlns:a16="http://schemas.microsoft.com/office/drawing/2014/main" id="{569E3156-2059-4CAA-936D-4F0F5BE90E76}"/>
              </a:ext>
            </a:extLst>
          </p:cNvPr>
          <p:cNvSpPr txBox="1">
            <a:spLocks/>
          </p:cNvSpPr>
          <p:nvPr/>
        </p:nvSpPr>
        <p:spPr>
          <a:xfrm>
            <a:off x="504980" y="4026433"/>
            <a:ext cx="5238466" cy="54099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solidFill>
                  <a:schemeClr val="accent4"/>
                </a:solidFill>
                <a:latin typeface="Franklin Gothic Medium" panose="020B0603020102020204" pitchFamily="34" charset="0"/>
              </a:rPr>
              <a:t>ONDERWIJSINSCHRtab</a:t>
            </a:r>
            <a:endParaRPr lang="en-US" sz="3200" dirty="0">
              <a:solidFill>
                <a:schemeClr val="accent4"/>
              </a:solidFill>
            </a:endParaRPr>
          </a:p>
        </p:txBody>
      </p:sp>
      <p:pic>
        <p:nvPicPr>
          <p:cNvPr id="13" name="Afbeelding 12">
            <a:extLst>
              <a:ext uri="{FF2B5EF4-FFF2-40B4-BE49-F238E27FC236}">
                <a16:creationId xmlns:a16="http://schemas.microsoft.com/office/drawing/2014/main" id="{976DF53B-E75A-4A8F-B0D3-8D5127A0DCC8}"/>
              </a:ext>
            </a:extLst>
          </p:cNvPr>
          <p:cNvPicPr>
            <a:picLocks noChangeAspect="1"/>
          </p:cNvPicPr>
          <p:nvPr/>
        </p:nvPicPr>
        <p:blipFill rotWithShape="1">
          <a:blip r:embed="rId3">
            <a:extLst>
              <a:ext uri="{28A0092B-C50C-407E-A947-70E740481C1C}">
                <a14:useLocalDpi xmlns:a14="http://schemas.microsoft.com/office/drawing/2010/main" val="0"/>
              </a:ext>
            </a:extLst>
          </a:blip>
          <a:srcRect b="12953"/>
          <a:stretch/>
        </p:blipFill>
        <p:spPr>
          <a:xfrm>
            <a:off x="8530044" y="2112623"/>
            <a:ext cx="2431869" cy="2116884"/>
          </a:xfrm>
          <a:prstGeom prst="rect">
            <a:avLst/>
          </a:prstGeom>
        </p:spPr>
      </p:pic>
    </p:spTree>
    <p:extLst>
      <p:ext uri="{BB962C8B-B14F-4D97-AF65-F5344CB8AC3E}">
        <p14:creationId xmlns:p14="http://schemas.microsoft.com/office/powerpoint/2010/main" val="277525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5864C-8BEC-4445-B509-E939285CB33A}"/>
              </a:ext>
            </a:extLst>
          </p:cNvPr>
          <p:cNvSpPr>
            <a:spLocks noGrp="1"/>
          </p:cNvSpPr>
          <p:nvPr>
            <p:ph type="title"/>
          </p:nvPr>
        </p:nvSpPr>
        <p:spPr>
          <a:xfrm>
            <a:off x="504980" y="430103"/>
            <a:ext cx="5238466" cy="827865"/>
          </a:xfrm>
        </p:spPr>
        <p:txBody>
          <a:bodyPr vert="horz" lIns="91440" tIns="45720" rIns="91440" bIns="45720" rtlCol="0" anchor="b">
            <a:normAutofit fontScale="90000"/>
          </a:bodyPr>
          <a:lstStyle/>
          <a:p>
            <a:r>
              <a:rPr lang="en-US" sz="6000" dirty="0">
                <a:solidFill>
                  <a:schemeClr val="accent1"/>
                </a:solidFill>
                <a:latin typeface="Franklin Gothic Medium" panose="020B0603020102020204" pitchFamily="34" charset="0"/>
              </a:rPr>
              <a:t>Microd</a:t>
            </a:r>
            <a:r>
              <a:rPr lang="en-US" sz="6000" kern="1200" dirty="0">
                <a:solidFill>
                  <a:schemeClr val="accent1"/>
                </a:solidFill>
                <a:latin typeface="Franklin Gothic Medium" panose="020B0603020102020204" pitchFamily="34" charset="0"/>
              </a:rPr>
              <a:t>ata CBS</a:t>
            </a:r>
            <a:r>
              <a:rPr lang="en-US" sz="6000" kern="1200" dirty="0">
                <a:solidFill>
                  <a:schemeClr val="tx1"/>
                </a:solidFill>
                <a:latin typeface="+mj-lt"/>
                <a:ea typeface="+mj-ea"/>
                <a:cs typeface="+mj-cs"/>
              </a:rPr>
              <a:t> </a:t>
            </a:r>
          </a:p>
        </p:txBody>
      </p:sp>
      <p:sp>
        <p:nvSpPr>
          <p:cNvPr id="9" name="Tekstvak 8">
            <a:extLst>
              <a:ext uri="{FF2B5EF4-FFF2-40B4-BE49-F238E27FC236}">
                <a16:creationId xmlns:a16="http://schemas.microsoft.com/office/drawing/2014/main" id="{217362F6-1700-47D2-A4D4-F220E7520122}"/>
              </a:ext>
            </a:extLst>
          </p:cNvPr>
          <p:cNvSpPr txBox="1"/>
          <p:nvPr/>
        </p:nvSpPr>
        <p:spPr>
          <a:xfrm>
            <a:off x="502341" y="2857907"/>
            <a:ext cx="7925106" cy="523220"/>
          </a:xfrm>
          <a:prstGeom prst="rect">
            <a:avLst/>
          </a:prstGeom>
          <a:noFill/>
        </p:spPr>
        <p:txBody>
          <a:bodyPr wrap="square" rtlCol="0">
            <a:spAutoFit/>
          </a:bodyPr>
          <a:lstStyle/>
          <a:p>
            <a:r>
              <a:rPr lang="nl-NL" sz="2800" noProof="1">
                <a:latin typeface="Franklin Gothic Book" panose="020B0503020102020204" pitchFamily="34" charset="0"/>
              </a:rPr>
              <a:t>163,794</a:t>
            </a:r>
            <a:r>
              <a:rPr lang="nl-NL" noProof="1">
                <a:latin typeface="Franklin Gothic Book" panose="020B0503020102020204" pitchFamily="34" charset="0"/>
              </a:rPr>
              <a:t> </a:t>
            </a:r>
            <a:endParaRPr lang="nl-NL" dirty="0">
              <a:latin typeface="Franklin Gothic Book" panose="020B0503020102020204" pitchFamily="34" charset="0"/>
            </a:endParaRPr>
          </a:p>
        </p:txBody>
      </p:sp>
      <p:sp>
        <p:nvSpPr>
          <p:cNvPr id="12" name="Tekstvak 11">
            <a:extLst>
              <a:ext uri="{FF2B5EF4-FFF2-40B4-BE49-F238E27FC236}">
                <a16:creationId xmlns:a16="http://schemas.microsoft.com/office/drawing/2014/main" id="{04EEB682-8C02-40E9-9822-5573A4BF20B1}"/>
              </a:ext>
            </a:extLst>
          </p:cNvPr>
          <p:cNvSpPr txBox="1"/>
          <p:nvPr/>
        </p:nvSpPr>
        <p:spPr>
          <a:xfrm>
            <a:off x="9757091" y="2905780"/>
            <a:ext cx="7925106" cy="523220"/>
          </a:xfrm>
          <a:prstGeom prst="rect">
            <a:avLst/>
          </a:prstGeom>
          <a:noFill/>
        </p:spPr>
        <p:txBody>
          <a:bodyPr wrap="square" rtlCol="0">
            <a:spAutoFit/>
          </a:bodyPr>
          <a:lstStyle/>
          <a:p>
            <a:r>
              <a:rPr lang="nl-NL" sz="2800" noProof="1">
                <a:latin typeface="Franklin Gothic Book" panose="020B0503020102020204" pitchFamily="34" charset="0"/>
              </a:rPr>
              <a:t>119,751</a:t>
            </a:r>
            <a:endParaRPr lang="nl-NL" sz="2800" dirty="0">
              <a:latin typeface="Franklin Gothic Book" panose="020B0503020102020204" pitchFamily="34" charset="0"/>
            </a:endParaRPr>
          </a:p>
        </p:txBody>
      </p:sp>
      <p:sp>
        <p:nvSpPr>
          <p:cNvPr id="14" name="Tekstvak 13">
            <a:extLst>
              <a:ext uri="{FF2B5EF4-FFF2-40B4-BE49-F238E27FC236}">
                <a16:creationId xmlns:a16="http://schemas.microsoft.com/office/drawing/2014/main" id="{E95E7AB5-54DF-48F4-9514-F094B947E2D8}"/>
              </a:ext>
            </a:extLst>
          </p:cNvPr>
          <p:cNvSpPr txBox="1"/>
          <p:nvPr/>
        </p:nvSpPr>
        <p:spPr>
          <a:xfrm>
            <a:off x="3453219" y="2356279"/>
            <a:ext cx="4819244" cy="3416320"/>
          </a:xfrm>
          <a:prstGeom prst="rect">
            <a:avLst/>
          </a:prstGeom>
          <a:noFill/>
          <a:ln>
            <a:solidFill>
              <a:schemeClr val="accent4"/>
            </a:solidFill>
          </a:ln>
        </p:spPr>
        <p:txBody>
          <a:bodyPr wrap="square" rtlCol="0">
            <a:spAutoFit/>
          </a:bodyPr>
          <a:lstStyle/>
          <a:p>
            <a:r>
              <a:rPr lang="nl-NL" noProof="1">
                <a:latin typeface="Franklin Gothic Book" panose="020B0503020102020204" pitchFamily="34" charset="0"/>
              </a:rPr>
              <a:t>Only students in GBA (municipal records)</a:t>
            </a:r>
          </a:p>
          <a:p>
            <a:endParaRPr lang="nl-NL" noProof="1">
              <a:latin typeface="Franklin Gothic Book" panose="020B0503020102020204" pitchFamily="34" charset="0"/>
            </a:endParaRPr>
          </a:p>
          <a:p>
            <a:r>
              <a:rPr lang="nl-NL" noProof="1">
                <a:latin typeface="Franklin Gothic Book" panose="020B0503020102020204" pitchFamily="34" charset="0"/>
              </a:rPr>
              <a:t>Only students for whom the teacher- and test advice are known</a:t>
            </a:r>
          </a:p>
          <a:p>
            <a:endParaRPr lang="nl-NL" noProof="1">
              <a:latin typeface="Franklin Gothic Book" panose="020B0503020102020204" pitchFamily="34" charset="0"/>
            </a:endParaRPr>
          </a:p>
          <a:p>
            <a:r>
              <a:rPr lang="nl-NL" noProof="1">
                <a:latin typeface="Franklin Gothic Book" panose="020B0503020102020204" pitchFamily="34" charset="0"/>
              </a:rPr>
              <a:t>Only students with a known SE placement in 2015, 2016 and 2017 </a:t>
            </a:r>
          </a:p>
          <a:p>
            <a:endParaRPr lang="nl-NL" noProof="1">
              <a:latin typeface="Franklin Gothic Book" panose="020B0503020102020204" pitchFamily="34" charset="0"/>
            </a:endParaRPr>
          </a:p>
          <a:p>
            <a:r>
              <a:rPr lang="nl-NL" noProof="1">
                <a:latin typeface="Franklin Gothic Book" panose="020B0503020102020204" pitchFamily="34" charset="0"/>
              </a:rPr>
              <a:t>Only students with a track placement other than practical training (‘praktijkonderwijs’) </a:t>
            </a:r>
          </a:p>
          <a:p>
            <a:endParaRPr lang="nl-NL" noProof="1">
              <a:latin typeface="Franklin Gothic Book" panose="020B0503020102020204" pitchFamily="34" charset="0"/>
            </a:endParaRPr>
          </a:p>
          <a:p>
            <a:r>
              <a:rPr lang="nl-NL" noProof="1">
                <a:latin typeface="Franklin Gothic Book" panose="020B0503020102020204" pitchFamily="34" charset="0"/>
              </a:rPr>
              <a:t> </a:t>
            </a:r>
            <a:endParaRPr lang="nl-NL" dirty="0">
              <a:latin typeface="Franklin Gothic Book" panose="020B0503020102020204" pitchFamily="34" charset="0"/>
            </a:endParaRPr>
          </a:p>
        </p:txBody>
      </p:sp>
      <p:sp>
        <p:nvSpPr>
          <p:cNvPr id="16" name="Pijl: rechts 15">
            <a:extLst>
              <a:ext uri="{FF2B5EF4-FFF2-40B4-BE49-F238E27FC236}">
                <a16:creationId xmlns:a16="http://schemas.microsoft.com/office/drawing/2014/main" id="{C67F0E1C-22DC-4C58-8AA7-62D0A60D9707}"/>
              </a:ext>
            </a:extLst>
          </p:cNvPr>
          <p:cNvSpPr/>
          <p:nvPr/>
        </p:nvSpPr>
        <p:spPr>
          <a:xfrm>
            <a:off x="8699217" y="3355848"/>
            <a:ext cx="933450" cy="8140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rechts 16">
            <a:extLst>
              <a:ext uri="{FF2B5EF4-FFF2-40B4-BE49-F238E27FC236}">
                <a16:creationId xmlns:a16="http://schemas.microsoft.com/office/drawing/2014/main" id="{608EEE55-8210-46A9-A68B-0393282D5A5F}"/>
              </a:ext>
            </a:extLst>
          </p:cNvPr>
          <p:cNvSpPr/>
          <p:nvPr/>
        </p:nvSpPr>
        <p:spPr>
          <a:xfrm>
            <a:off x="2263887" y="3355848"/>
            <a:ext cx="933450" cy="8140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1145771-393C-45D3-980E-68623A5125AB}"/>
              </a:ext>
            </a:extLst>
          </p:cNvPr>
          <p:cNvPicPr>
            <a:picLocks noChangeAspect="1"/>
          </p:cNvPicPr>
          <p:nvPr/>
        </p:nvPicPr>
        <p:blipFill rotWithShape="1">
          <a:blip r:embed="rId3">
            <a:extLst>
              <a:ext uri="{28A0092B-C50C-407E-A947-70E740481C1C}">
                <a14:useLocalDpi xmlns:a14="http://schemas.microsoft.com/office/drawing/2010/main" val="0"/>
              </a:ext>
            </a:extLst>
          </a:blip>
          <a:srcRect b="23810"/>
          <a:stretch/>
        </p:blipFill>
        <p:spPr>
          <a:xfrm>
            <a:off x="341324" y="3275050"/>
            <a:ext cx="1776218" cy="1353309"/>
          </a:xfrm>
          <a:prstGeom prst="rect">
            <a:avLst/>
          </a:prstGeom>
        </p:spPr>
      </p:pic>
      <p:pic>
        <p:nvPicPr>
          <p:cNvPr id="18" name="Afbeelding 17">
            <a:extLst>
              <a:ext uri="{FF2B5EF4-FFF2-40B4-BE49-F238E27FC236}">
                <a16:creationId xmlns:a16="http://schemas.microsoft.com/office/drawing/2014/main" id="{3DA88E5E-BB98-44BE-8117-CDF15A947EB4}"/>
              </a:ext>
            </a:extLst>
          </p:cNvPr>
          <p:cNvPicPr>
            <a:picLocks noChangeAspect="1"/>
          </p:cNvPicPr>
          <p:nvPr/>
        </p:nvPicPr>
        <p:blipFill rotWithShape="1">
          <a:blip r:embed="rId3">
            <a:extLst>
              <a:ext uri="{28A0092B-C50C-407E-A947-70E740481C1C}">
                <a14:useLocalDpi xmlns:a14="http://schemas.microsoft.com/office/drawing/2010/main" val="0"/>
              </a:ext>
            </a:extLst>
          </a:blip>
          <a:srcRect b="23810"/>
          <a:stretch/>
        </p:blipFill>
        <p:spPr>
          <a:xfrm>
            <a:off x="9602107" y="3275050"/>
            <a:ext cx="1776218" cy="1353309"/>
          </a:xfrm>
          <a:prstGeom prst="rect">
            <a:avLst/>
          </a:prstGeom>
        </p:spPr>
      </p:pic>
      <p:sp>
        <p:nvSpPr>
          <p:cNvPr id="19" name="Tekstvak 18">
            <a:extLst>
              <a:ext uri="{FF2B5EF4-FFF2-40B4-BE49-F238E27FC236}">
                <a16:creationId xmlns:a16="http://schemas.microsoft.com/office/drawing/2014/main" id="{F0F2087B-033A-4823-BEFC-BC5A580FBFED}"/>
              </a:ext>
            </a:extLst>
          </p:cNvPr>
          <p:cNvSpPr txBox="1"/>
          <p:nvPr/>
        </p:nvSpPr>
        <p:spPr>
          <a:xfrm>
            <a:off x="196213" y="6211669"/>
            <a:ext cx="4819244" cy="646331"/>
          </a:xfrm>
          <a:prstGeom prst="rect">
            <a:avLst/>
          </a:prstGeom>
          <a:noFill/>
        </p:spPr>
        <p:txBody>
          <a:bodyPr wrap="square" rtlCol="0">
            <a:spAutoFit/>
          </a:bodyPr>
          <a:lstStyle/>
          <a:p>
            <a:r>
              <a:rPr lang="nl-NL" noProof="1">
                <a:latin typeface="Franklin Gothic Book" panose="020B0503020102020204" pitchFamily="34" charset="0"/>
              </a:rPr>
              <a:t>Want to know more? </a:t>
            </a:r>
            <a:r>
              <a:rPr lang="nl-NL" noProof="1">
                <a:solidFill>
                  <a:schemeClr val="accent4"/>
                </a:solidFill>
                <a:latin typeface="Franklin Gothic Book" panose="020B0503020102020204" pitchFamily="34" charset="0"/>
              </a:rPr>
              <a:t>https://osf.io/dr9q4/</a:t>
            </a:r>
          </a:p>
          <a:p>
            <a:r>
              <a:rPr lang="nl-NL" noProof="1">
                <a:latin typeface="Franklin Gothic Book" panose="020B0503020102020204" pitchFamily="34" charset="0"/>
              </a:rPr>
              <a:t> </a:t>
            </a:r>
            <a:endParaRPr lang="nl-NL" dirty="0">
              <a:latin typeface="Franklin Gothic Book" panose="020B0503020102020204" pitchFamily="34" charset="0"/>
            </a:endParaRPr>
          </a:p>
        </p:txBody>
      </p:sp>
      <p:sp>
        <p:nvSpPr>
          <p:cNvPr id="20" name="Tekstvak 19">
            <a:extLst>
              <a:ext uri="{FF2B5EF4-FFF2-40B4-BE49-F238E27FC236}">
                <a16:creationId xmlns:a16="http://schemas.microsoft.com/office/drawing/2014/main" id="{0CD14E42-D0A3-43C1-ADC4-68439C623CD9}"/>
              </a:ext>
            </a:extLst>
          </p:cNvPr>
          <p:cNvSpPr txBox="1"/>
          <p:nvPr/>
        </p:nvSpPr>
        <p:spPr>
          <a:xfrm>
            <a:off x="3306874" y="1597117"/>
            <a:ext cx="4819244" cy="800219"/>
          </a:xfrm>
          <a:prstGeom prst="rect">
            <a:avLst/>
          </a:prstGeom>
          <a:noFill/>
        </p:spPr>
        <p:txBody>
          <a:bodyPr wrap="square" rtlCol="0">
            <a:spAutoFit/>
          </a:bodyPr>
          <a:lstStyle/>
          <a:p>
            <a:pPr algn="ctr"/>
            <a:r>
              <a:rPr lang="nl-NL" sz="2800" noProof="1">
                <a:solidFill>
                  <a:schemeClr val="accent4"/>
                </a:solidFill>
                <a:latin typeface="Franklin Gothic Book" panose="020B0503020102020204" pitchFamily="34" charset="0"/>
              </a:rPr>
              <a:t>4 Criteria</a:t>
            </a:r>
          </a:p>
          <a:p>
            <a:r>
              <a:rPr lang="nl-NL" noProof="1">
                <a:latin typeface="Franklin Gothic Book" panose="020B0503020102020204" pitchFamily="34" charset="0"/>
              </a:rPr>
              <a:t> </a:t>
            </a:r>
            <a:endParaRPr lang="nl-NL" dirty="0">
              <a:latin typeface="Franklin Gothic Book" panose="020B0503020102020204" pitchFamily="34" charset="0"/>
            </a:endParaRPr>
          </a:p>
        </p:txBody>
      </p:sp>
    </p:spTree>
    <p:extLst>
      <p:ext uri="{BB962C8B-B14F-4D97-AF65-F5344CB8AC3E}">
        <p14:creationId xmlns:p14="http://schemas.microsoft.com/office/powerpoint/2010/main" val="259798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el 1">
            <a:extLst>
              <a:ext uri="{FF2B5EF4-FFF2-40B4-BE49-F238E27FC236}">
                <a16:creationId xmlns:a16="http://schemas.microsoft.com/office/drawing/2014/main" id="{9131143A-1CC9-4BA5-9637-21A7F34BD7F5}"/>
              </a:ext>
            </a:extLst>
          </p:cNvPr>
          <p:cNvSpPr>
            <a:spLocks noGrp="1"/>
          </p:cNvSpPr>
          <p:nvPr>
            <p:ph type="title"/>
          </p:nvPr>
        </p:nvSpPr>
        <p:spPr>
          <a:xfrm>
            <a:off x="874815" y="1380237"/>
            <a:ext cx="5221185" cy="3072015"/>
          </a:xfrm>
        </p:spPr>
        <p:txBody>
          <a:bodyPr vert="horz" lIns="91440" tIns="45720" rIns="91440" bIns="45720" rtlCol="0" anchor="b">
            <a:normAutofit/>
          </a:bodyPr>
          <a:lstStyle/>
          <a:p>
            <a:pPr algn="ctr"/>
            <a:r>
              <a:rPr lang="en-US" sz="3300" kern="1200" noProof="1">
                <a:solidFill>
                  <a:schemeClr val="accent1"/>
                </a:solidFill>
                <a:latin typeface="Franklin Gothic Medium" panose="020B0603020102020204" pitchFamily="34" charset="0"/>
              </a:rPr>
              <a:t>Can</a:t>
            </a:r>
            <a:r>
              <a:rPr lang="en-US" sz="3300" kern="1200" dirty="0">
                <a:solidFill>
                  <a:schemeClr val="accent1"/>
                </a:solidFill>
                <a:latin typeface="Franklin Gothic Medium" panose="020B0603020102020204" pitchFamily="34" charset="0"/>
              </a:rPr>
              <a:t> we speak of a (systematic) discrepancy between the teacher’s advice and the EPST advice in 2014/2015? </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 </a:t>
            </a:r>
          </a:p>
        </p:txBody>
      </p:sp>
      <p:sp>
        <p:nvSpPr>
          <p:cNvPr id="25" name="Freeform: Shape 1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1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Afbeelding 10">
            <a:extLst>
              <a:ext uri="{FF2B5EF4-FFF2-40B4-BE49-F238E27FC236}">
                <a16:creationId xmlns:a16="http://schemas.microsoft.com/office/drawing/2014/main" id="{0C98B77F-155C-4ECA-AD27-9FDF1F0F3B47}"/>
              </a:ext>
            </a:extLst>
          </p:cNvPr>
          <p:cNvPicPr>
            <a:picLocks noChangeAspect="1"/>
          </p:cNvPicPr>
          <p:nvPr/>
        </p:nvPicPr>
        <p:blipFill rotWithShape="1">
          <a:blip r:embed="rId3">
            <a:extLst>
              <a:ext uri="{28A0092B-C50C-407E-A947-70E740481C1C}">
                <a14:useLocalDpi xmlns:a14="http://schemas.microsoft.com/office/drawing/2010/main" val="0"/>
              </a:ext>
            </a:extLst>
          </a:blip>
          <a:srcRect b="18113"/>
          <a:stretch/>
        </p:blipFill>
        <p:spPr>
          <a:xfrm>
            <a:off x="6651243" y="1215121"/>
            <a:ext cx="4939504" cy="404481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2" name="Freeform: Shape 2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4853002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6C8E3C857F964590F22AFCF4E7CA64" ma:contentTypeVersion="9" ma:contentTypeDescription="Een nieuw document maken." ma:contentTypeScope="" ma:versionID="74fcc9a9f1ec3aea6da3e7d8a60299e8">
  <xsd:schema xmlns:xsd="http://www.w3.org/2001/XMLSchema" xmlns:xs="http://www.w3.org/2001/XMLSchema" xmlns:p="http://schemas.microsoft.com/office/2006/metadata/properties" xmlns:ns3="894e6e1c-3c6e-43fa-82d0-38a1ac5b30e5" xmlns:ns4="41d00f88-c511-454f-9120-20c4fff5fdc2" targetNamespace="http://schemas.microsoft.com/office/2006/metadata/properties" ma:root="true" ma:fieldsID="d3915a6b642a754e1e864e1bd5679ca3" ns3:_="" ns4:_="">
    <xsd:import namespace="894e6e1c-3c6e-43fa-82d0-38a1ac5b30e5"/>
    <xsd:import namespace="41d00f88-c511-454f-9120-20c4fff5fdc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e6e1c-3c6e-43fa-82d0-38a1ac5b30e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d00f88-c511-454f-9120-20c4fff5fd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80D92-8B33-4726-86C4-68FD58355462}">
  <ds:schemaRefs>
    <ds:schemaRef ds:uri="http://schemas.microsoft.com/office/infopath/2007/PartnerControls"/>
    <ds:schemaRef ds:uri="894e6e1c-3c6e-43fa-82d0-38a1ac5b30e5"/>
    <ds:schemaRef ds:uri="http://purl.org/dc/elements/1.1/"/>
    <ds:schemaRef ds:uri="http://schemas.microsoft.com/office/2006/metadata/properties"/>
    <ds:schemaRef ds:uri="http://purl.org/dc/terms/"/>
    <ds:schemaRef ds:uri="41d00f88-c511-454f-9120-20c4fff5fdc2"/>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4CCBC39-AC4B-4B73-8DA9-968BEE0FF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e6e1c-3c6e-43fa-82d0-38a1ac5b30e5"/>
    <ds:schemaRef ds:uri="41d00f88-c511-454f-9120-20c4fff5f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B7EE0D-5408-4273-ABA6-2BA7093234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TotalTime>
  <Words>3280</Words>
  <Application>Microsoft Office PowerPoint</Application>
  <PresentationFormat>Breedbeeld</PresentationFormat>
  <Paragraphs>301</Paragraphs>
  <Slides>26</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Calibri Light</vt:lpstr>
      <vt:lpstr>Franklin Gothic Book</vt:lpstr>
      <vt:lpstr>Franklin Gothic Medium</vt:lpstr>
      <vt:lpstr>Kantoorthema</vt:lpstr>
      <vt:lpstr>The transition from primary to secondary education:  who knows best, the teacher or the test? </vt:lpstr>
      <vt:lpstr>Change of law  2014/2015</vt:lpstr>
      <vt:lpstr>Focus</vt:lpstr>
      <vt:lpstr>Focus</vt:lpstr>
      <vt:lpstr>Focus</vt:lpstr>
      <vt:lpstr>Focus</vt:lpstr>
      <vt:lpstr>Microdata CBS </vt:lpstr>
      <vt:lpstr>Microdata CBS </vt:lpstr>
      <vt:lpstr>Can we speak of a (systematic) discrepancy between the teacher’s advice and the EPST advice in 2014/2015?   </vt:lpstr>
      <vt:lpstr>PowerPoint-presentatie</vt:lpstr>
      <vt:lpstr>In retrospect, how do EPST and teacher’s advice compare for predicting placement at a certain education level?  </vt:lpstr>
      <vt:lpstr>PowerPoint-presentatie</vt:lpstr>
      <vt:lpstr>How often have pupils switched between the different SE levels and can these switches be explained by the teacher’s or the test’s advice?</vt:lpstr>
      <vt:lpstr>PowerPoint-presentatie</vt:lpstr>
      <vt:lpstr>PowerPoint-presentatie</vt:lpstr>
      <vt:lpstr>PowerPoint-presentatie</vt:lpstr>
      <vt:lpstr>PowerPoint-presentatie</vt:lpstr>
      <vt:lpstr>Would pupils have benefitted from a mandatory rather than an optional adjustment of the teacher’s advice, if the test results indicated a higher SE level?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transition from primary to secondary education:  who knows best, the teacher or the test?</dc:title>
  <dc:creator>Kimberley Lek</dc:creator>
  <cp:lastModifiedBy>Kimberley Lek</cp:lastModifiedBy>
  <cp:revision>10</cp:revision>
  <dcterms:created xsi:type="dcterms:W3CDTF">2020-11-05T09:26:58Z</dcterms:created>
  <dcterms:modified xsi:type="dcterms:W3CDTF">2020-11-05T10:29:34Z</dcterms:modified>
</cp:coreProperties>
</file>