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58" r:id="rId5"/>
    <p:sldId id="262" r:id="rId6"/>
    <p:sldId id="264" r:id="rId7"/>
    <p:sldId id="265" r:id="rId8"/>
    <p:sldId id="266" r:id="rId9"/>
    <p:sldId id="263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RijksoverheidSansHeading" panose="020B0503040202060203" pitchFamily="34" charset="0"/>
      <p:regular r:id="rId19"/>
      <p:bold r:id="rId20"/>
      <p:italic r:id="rId21"/>
      <p:boldItalic r:id="rId22"/>
    </p:embeddedFont>
    <p:embeddedFont>
      <p:font typeface="RijksoverheidSansText" panose="020B0503040202060203" pitchFamily="34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52" autoAdjust="0"/>
  </p:normalViewPr>
  <p:slideViewPr>
    <p:cSldViewPr snapToGrid="0" showGuides="1">
      <p:cViewPr varScale="1">
        <p:scale>
          <a:sx n="99" d="100"/>
          <a:sy n="99" d="100"/>
        </p:scale>
        <p:origin x="10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2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10652-ED37-4D57-8E2B-190D3062F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65DBD-374E-4D1E-8C57-FF64935D4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50A77-0600-415A-A616-B8339CA77AE9}" type="datetimeFigureOut">
              <a:rPr lang="nl-NL" smtClean="0">
                <a:latin typeface="RijksoverheidSansText" panose="020B0503040202060203" pitchFamily="34" charset="0"/>
              </a:rPr>
              <a:t>8-11-2020</a:t>
            </a:fld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FF79-36F4-4C2F-8EB7-AD18684BE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RijksoverheidSansText" panose="020B050304020206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533F-7577-477C-A42A-12D25EF0B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6A01-6002-4C87-A9F6-88550A8B5C46}" type="slidenum">
              <a:rPr lang="nl-NL" smtClean="0">
                <a:latin typeface="RijksoverheidSansText" panose="020B0503040202060203" pitchFamily="34" charset="0"/>
              </a:rPr>
              <a:t>‹#›</a:t>
            </a:fld>
            <a:endParaRPr lang="nl-NL" dirty="0">
              <a:latin typeface="RijksoverheidSansTex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7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CD22C-0311-4EBA-8B67-11AF57F4F578}" type="datetimeFigureOut">
              <a:rPr lang="nl-NL" smtClean="0"/>
              <a:t>8-11-2020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DAEE-31AF-41DF-9C7D-B9B00DE1A3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dirty="0">
              <a:latin typeface="RijksoverheidSansText" panose="020B050304020206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DAEE-31AF-41DF-9C7D-B9B00DE1A3D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91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9E25E3-3064-465E-AB50-0F28A5213E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00800 w 6096000"/>
              <a:gd name="connsiteY1" fmla="*/ 0 h 6858000"/>
              <a:gd name="connsiteX2" fmla="*/ 5800800 w 6096000"/>
              <a:gd name="connsiteY2" fmla="*/ 1162050 h 6858000"/>
              <a:gd name="connsiteX3" fmla="*/ 6096000 w 6096000"/>
              <a:gd name="connsiteY3" fmla="*/ 116205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00800" y="0"/>
                </a:lnTo>
                <a:lnTo>
                  <a:pt x="5800800" y="1162050"/>
                </a:lnTo>
                <a:lnTo>
                  <a:pt x="6096000" y="116205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bIns="1260000" anchor="ctr" anchorCtr="0">
            <a:no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Picture optional, click on icon below, </a:t>
            </a:r>
            <a:br>
              <a:rPr lang="en-US" noProof="0"/>
            </a:br>
            <a:r>
              <a:rPr lang="en-US" noProof="0"/>
              <a:t>scale via ‘Format’-tab  crop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3D77-C5CD-47AE-A1A6-223F62734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1775" y="1449388"/>
            <a:ext cx="4951413" cy="2713036"/>
          </a:xfrm>
        </p:spPr>
        <p:txBody>
          <a:bodyPr anchor="b"/>
          <a:lstStyle>
            <a:lvl1pPr algn="l">
              <a:lnSpc>
                <a:spcPct val="110000"/>
              </a:lnSpc>
              <a:defRPr sz="5600" b="1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&lt;Title here&gt;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6181-E176-4AD8-AF25-063A48B7D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287" y="4495799"/>
            <a:ext cx="4938713" cy="1066800"/>
          </a:xfrm>
        </p:spPr>
        <p:txBody>
          <a:bodyPr tIns="0" rIns="0">
            <a:noAutofit/>
          </a:bodyPr>
          <a:lstStyle>
            <a:lvl1pPr marL="0" indent="0" algn="l">
              <a:lnSpc>
                <a:spcPct val="110000"/>
              </a:lnSpc>
              <a:buNone/>
              <a:defRPr sz="2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&lt;Name&gt;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8E061-C780-4683-8FCA-F6025C0F9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1287" y="5562599"/>
            <a:ext cx="4939201" cy="38100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&lt;Month, year&gt;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21937D-AAF3-4D38-BA48-6A40116B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287" y="5943600"/>
            <a:ext cx="4939201" cy="4286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www.cpb.nl/en  |  @CPBnl_uk</a:t>
            </a:r>
          </a:p>
        </p:txBody>
      </p:sp>
    </p:spTree>
    <p:extLst>
      <p:ext uri="{BB962C8B-B14F-4D97-AF65-F5344CB8AC3E}">
        <p14:creationId xmlns:p14="http://schemas.microsoft.com/office/powerpoint/2010/main" val="30453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126B5-01EB-47BB-8EEC-65B4AAF07A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65951"/>
          </a:xfrm>
          <a:custGeom>
            <a:avLst/>
            <a:gdLst>
              <a:gd name="connsiteX0" fmla="*/ 306222 w 6096000"/>
              <a:gd name="connsiteY0" fmla="*/ 0 h 6865951"/>
              <a:gd name="connsiteX1" fmla="*/ 6096000 w 6096000"/>
              <a:gd name="connsiteY1" fmla="*/ 0 h 6865951"/>
              <a:gd name="connsiteX2" fmla="*/ 6096000 w 6096000"/>
              <a:gd name="connsiteY2" fmla="*/ 6865951 h 6865951"/>
              <a:gd name="connsiteX3" fmla="*/ 0 w 6096000"/>
              <a:gd name="connsiteY3" fmla="*/ 6865951 h 6865951"/>
              <a:gd name="connsiteX4" fmla="*/ 0 w 6096000"/>
              <a:gd name="connsiteY4" fmla="*/ 1163397 h 6865951"/>
              <a:gd name="connsiteX5" fmla="*/ 306222 w 6096000"/>
              <a:gd name="connsiteY5" fmla="*/ 1163397 h 68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65951">
                <a:moveTo>
                  <a:pt x="306222" y="0"/>
                </a:moveTo>
                <a:lnTo>
                  <a:pt x="6096000" y="0"/>
                </a:lnTo>
                <a:lnTo>
                  <a:pt x="6096000" y="6865951"/>
                </a:lnTo>
                <a:lnTo>
                  <a:pt x="0" y="6865951"/>
                </a:lnTo>
                <a:lnTo>
                  <a:pt x="0" y="1163397"/>
                </a:lnTo>
                <a:lnTo>
                  <a:pt x="306222" y="1163397"/>
                </a:lnTo>
                <a:close/>
              </a:path>
            </a:pathLst>
          </a:custGeom>
        </p:spPr>
        <p:txBody>
          <a:bodyPr wrap="square" lIns="468000" tIns="24480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lang="nl-NL" noProof="0" dirty="0"/>
              <a:t>Picture </a:t>
            </a:r>
            <a:r>
              <a:rPr lang="nl-NL" noProof="0" dirty="0" err="1"/>
              <a:t>optional</a:t>
            </a:r>
            <a:r>
              <a:rPr lang="nl-NL" noProof="0" dirty="0"/>
              <a:t>, click on icon below, </a:t>
            </a:r>
            <a:br>
              <a:rPr lang="nl-NL" noProof="0" dirty="0"/>
            </a:br>
            <a:r>
              <a:rPr lang="nl-NL" noProof="0" dirty="0" err="1"/>
              <a:t>scale</a:t>
            </a:r>
            <a:r>
              <a:rPr lang="nl-NL" noProof="0" dirty="0"/>
              <a:t> via ‘Format’-tab  </a:t>
            </a:r>
            <a:r>
              <a:rPr lang="nl-NL" noProof="0" dirty="0" err="1"/>
              <a:t>crop</a:t>
            </a:r>
            <a:endParaRPr lang="nl-NL" noProof="0" dirty="0"/>
          </a:p>
          <a:p>
            <a:endParaRPr lang="nl-NL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F493C29-D2DF-4B20-85D0-90DEAA5C2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50" y="63086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_Contextbox medium next 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5" y="728661"/>
            <a:ext cx="3240000" cy="3600000"/>
          </a:xfrm>
        </p:spPr>
        <p:txBody>
          <a:bodyPr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 dirty="0"/>
              <a:t>&lt;insert slide title across a couple of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35A300-4873-41B2-BCCB-481B72A869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33188" y="1089950"/>
            <a:ext cx="720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&lt;bullettext here, add picture or tabel via icons below&gt;</a:t>
            </a:r>
          </a:p>
          <a:p>
            <a:pPr lvl="1"/>
            <a:r>
              <a:rPr lang="en-US" noProof="0"/>
              <a:t>&lt;subbullet here&gt;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AF5E4A-EA5B-4B0E-9D3D-F203FEA83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0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b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5A6CD5-8E78-4186-8DE5-F0F67C312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4191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0DDA90A-A47E-49CE-AA22-ECE722037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661531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5AC198F-1632-4BD9-9FCA-380B1C60AF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3581143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ABF9E6C-100A-4882-BDC5-0BF0326AE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4" y="4500755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F8D4058-EB47-4C36-9DF5-95445FF212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166219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E5F764B-5E45-40AB-931D-0BAF1E66B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" y="25685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FCF50DC-5A0B-4D3F-BED9-CF7E36BEF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350" y="3474806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E783DB8-3425-4915-8D64-DBF313E99A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350" y="4405012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B4E82CB-C06A-4A37-B42C-3D7E76E247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3" y="5420369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3FEBEB2-8C4F-4AA8-90BC-FF64B9B2A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349" y="5332044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6163A9A-AF55-4B42-AAF6-DCA20D5BEE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9852" y="174364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33F0C51-1C3D-4D53-99D8-7683F47F5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9852" y="2663256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E5AD98E-E2E3-4B33-B201-25A553232E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9852" y="3582868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B3144EC-0FF1-467C-802D-EBD918A934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9853" y="4502480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ECB38EC-50A8-4B6D-B655-72532D0CDD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5389" y="166391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9268217-9538-4499-A68D-DC1E94509D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5389" y="257022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0250AEA-1130-43F7-A4AF-B4C9A47A55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5389" y="3476531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2AE508D-DB95-47AD-9A4C-36242124E1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5389" y="440673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88310-0E3D-4B58-BF59-6FB790A718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2" y="5422094"/>
            <a:ext cx="5113336" cy="540000"/>
          </a:xfrm>
          <a:custGeom>
            <a:avLst/>
            <a:gdLst>
              <a:gd name="connsiteX0" fmla="*/ 102002 w 5113336"/>
              <a:gd name="connsiteY0" fmla="*/ 0 h 612000"/>
              <a:gd name="connsiteX1" fmla="*/ 5011334 w 5113336"/>
              <a:gd name="connsiteY1" fmla="*/ 0 h 612000"/>
              <a:gd name="connsiteX2" fmla="*/ 5113336 w 5113336"/>
              <a:gd name="connsiteY2" fmla="*/ 102002 h 612000"/>
              <a:gd name="connsiteX3" fmla="*/ 5113336 w 5113336"/>
              <a:gd name="connsiteY3" fmla="*/ 509998 h 612000"/>
              <a:gd name="connsiteX4" fmla="*/ 5011334 w 5113336"/>
              <a:gd name="connsiteY4" fmla="*/ 612000 h 612000"/>
              <a:gd name="connsiteX5" fmla="*/ 102002 w 5113336"/>
              <a:gd name="connsiteY5" fmla="*/ 612000 h 612000"/>
              <a:gd name="connsiteX6" fmla="*/ 0 w 5113336"/>
              <a:gd name="connsiteY6" fmla="*/ 509998 h 612000"/>
              <a:gd name="connsiteX7" fmla="*/ 0 w 5113336"/>
              <a:gd name="connsiteY7" fmla="*/ 102002 h 612000"/>
              <a:gd name="connsiteX8" fmla="*/ 102002 w 5113336"/>
              <a:gd name="connsiteY8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3336" h="612000">
                <a:moveTo>
                  <a:pt x="102002" y="0"/>
                </a:moveTo>
                <a:lnTo>
                  <a:pt x="5011334" y="0"/>
                </a:lnTo>
                <a:cubicBezTo>
                  <a:pt x="5067668" y="0"/>
                  <a:pt x="5113336" y="45668"/>
                  <a:pt x="5113336" y="102002"/>
                </a:cubicBezTo>
                <a:lnTo>
                  <a:pt x="5113336" y="509998"/>
                </a:lnTo>
                <a:cubicBezTo>
                  <a:pt x="5113336" y="566332"/>
                  <a:pt x="5067668" y="612000"/>
                  <a:pt x="5011334" y="612000"/>
                </a:cubicBezTo>
                <a:lnTo>
                  <a:pt x="102002" y="612000"/>
                </a:lnTo>
                <a:cubicBezTo>
                  <a:pt x="45668" y="612000"/>
                  <a:pt x="0" y="566332"/>
                  <a:pt x="0" y="509998"/>
                </a:cubicBezTo>
                <a:lnTo>
                  <a:pt x="0" y="102002"/>
                </a:lnTo>
                <a:cubicBezTo>
                  <a:pt x="0" y="45668"/>
                  <a:pt x="45668" y="0"/>
                  <a:pt x="1020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22225">
            <a:solidFill>
              <a:schemeClr val="accent1"/>
            </a:solidFill>
            <a:prstDash val="dash"/>
          </a:ln>
        </p:spPr>
        <p:txBody>
          <a:bodyPr wrap="square" lIns="720000" tIns="0" rIns="108000" anchor="ctr" anchorCtr="0">
            <a:noAutofit/>
          </a:bodyPr>
          <a:lstStyle>
            <a:lvl1pPr marL="0" indent="0">
              <a:buFontTx/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&lt;insert text&gt;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CDF079D-0BC7-4349-8C93-0EBC58C39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388" y="5333769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rIns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30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1103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c_Contentbox comparison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F0A-F55E-429B-B941-3D36B59C1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3"/>
            <a:ext cx="1087437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95930-29A1-4FC1-AD43-9ED85F7413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1736725"/>
            <a:ext cx="5113335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&lt;keyword here&gt;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0A164-4CAB-40BE-B0E4-7135954BE31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736725"/>
            <a:ext cx="5113338" cy="433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&lt;keyword here&gt;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BBB71-56B4-4900-805A-91BE38F8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218BF-8C07-4BE1-B11F-C6E3029C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CEC9D-7082-4CFB-A42D-184579B05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4E8D1D-EAA7-4A70-812B-F69B39281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8813" y="2170113"/>
            <a:ext cx="5113337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&lt;bullettext&gt;, or add picture via icon below</a:t>
            </a:r>
          </a:p>
          <a:p>
            <a:pPr lvl="1"/>
            <a:r>
              <a:rPr lang="en-US" noProof="0"/>
              <a:t>&lt;subbullet here&gt;</a:t>
            </a:r>
          </a:p>
          <a:p>
            <a:pPr lvl="2"/>
            <a:r>
              <a:rPr lang="en-US" noProof="0"/>
              <a:t>&lt;subbullets here&gt;</a:t>
            </a:r>
          </a:p>
          <a:p>
            <a:pPr lvl="3"/>
            <a:r>
              <a:rPr lang="en-US" noProof="0"/>
              <a:t>&lt;etc.&gt;</a:t>
            </a:r>
          </a:p>
          <a:p>
            <a:pPr lvl="4"/>
            <a:r>
              <a:rPr lang="en-US" noProof="0"/>
              <a:t>&lt;etc.&gt;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57819-E14B-4BC5-BDDC-983E5016C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9850" y="2170113"/>
            <a:ext cx="5113338" cy="37798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&lt;bullettext&gt;, or add picture via icon below</a:t>
            </a:r>
          </a:p>
          <a:p>
            <a:pPr lvl="1"/>
            <a:r>
              <a:rPr lang="en-US" noProof="0"/>
              <a:t>&lt;subbullet here&gt;</a:t>
            </a:r>
          </a:p>
          <a:p>
            <a:pPr lvl="2"/>
            <a:r>
              <a:rPr lang="en-US" noProof="0"/>
              <a:t>&lt;subbullets here&gt;</a:t>
            </a:r>
          </a:p>
          <a:p>
            <a:pPr lvl="3"/>
            <a:r>
              <a:rPr lang="en-US" noProof="0"/>
              <a:t>&lt;etc.&gt;</a:t>
            </a:r>
          </a:p>
          <a:p>
            <a:pPr lvl="4"/>
            <a:r>
              <a:rPr lang="en-US" noProof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6393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d_Pictur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FF6F1-6DA4-4CC6-87D7-962816A35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79263"/>
            <a:ext cx="12191999" cy="6174311"/>
          </a:xfrm>
          <a:custGeom>
            <a:avLst/>
            <a:gdLst>
              <a:gd name="connsiteX0" fmla="*/ 5745836 w 12191999"/>
              <a:gd name="connsiteY0" fmla="*/ 197669 h 6174311"/>
              <a:gd name="connsiteX1" fmla="*/ 6112076 w 12191999"/>
              <a:gd name="connsiteY1" fmla="*/ 197669 h 6174311"/>
              <a:gd name="connsiteX2" fmla="*/ 6111668 w 12191999"/>
              <a:gd name="connsiteY2" fmla="*/ 198311 h 6174311"/>
              <a:gd name="connsiteX3" fmla="*/ 5746300 w 12191999"/>
              <a:gd name="connsiteY3" fmla="*/ 198311 h 6174311"/>
              <a:gd name="connsiteX4" fmla="*/ 6237756 w 12191999"/>
              <a:gd name="connsiteY4" fmla="*/ 0 h 6174311"/>
              <a:gd name="connsiteX5" fmla="*/ 6393462 w 12191999"/>
              <a:gd name="connsiteY5" fmla="*/ 198311 h 6174311"/>
              <a:gd name="connsiteX6" fmla="*/ 12191999 w 12191999"/>
              <a:gd name="connsiteY6" fmla="*/ 198311 h 6174311"/>
              <a:gd name="connsiteX7" fmla="*/ 12191999 w 12191999"/>
              <a:gd name="connsiteY7" fmla="*/ 6174311 h 6174311"/>
              <a:gd name="connsiteX8" fmla="*/ 0 w 12191999"/>
              <a:gd name="connsiteY8" fmla="*/ 6174311 h 6174311"/>
              <a:gd name="connsiteX9" fmla="*/ 0 w 12191999"/>
              <a:gd name="connsiteY9" fmla="*/ 198311 h 6174311"/>
              <a:gd name="connsiteX10" fmla="*/ 5746300 w 12191999"/>
              <a:gd name="connsiteY10" fmla="*/ 198311 h 6174311"/>
              <a:gd name="connsiteX11" fmla="*/ 5943765 w 12191999"/>
              <a:gd name="connsiteY11" fmla="*/ 472352 h 6174311"/>
              <a:gd name="connsiteX12" fmla="*/ 6114638 w 12191999"/>
              <a:gd name="connsiteY12" fmla="*/ 197669 h 6174311"/>
              <a:gd name="connsiteX13" fmla="*/ 6112076 w 12191999"/>
              <a:gd name="connsiteY13" fmla="*/ 197669 h 617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174311">
                <a:moveTo>
                  <a:pt x="5745836" y="197669"/>
                </a:moveTo>
                <a:lnTo>
                  <a:pt x="6112076" y="197669"/>
                </a:lnTo>
                <a:lnTo>
                  <a:pt x="6111668" y="198311"/>
                </a:lnTo>
                <a:lnTo>
                  <a:pt x="5746300" y="198311"/>
                </a:lnTo>
                <a:close/>
                <a:moveTo>
                  <a:pt x="6237756" y="0"/>
                </a:moveTo>
                <a:lnTo>
                  <a:pt x="6393462" y="198311"/>
                </a:lnTo>
                <a:lnTo>
                  <a:pt x="12191999" y="198311"/>
                </a:lnTo>
                <a:lnTo>
                  <a:pt x="12191999" y="6174311"/>
                </a:lnTo>
                <a:lnTo>
                  <a:pt x="0" y="6174311"/>
                </a:lnTo>
                <a:lnTo>
                  <a:pt x="0" y="198311"/>
                </a:lnTo>
                <a:lnTo>
                  <a:pt x="5746300" y="198311"/>
                </a:lnTo>
                <a:lnTo>
                  <a:pt x="5943765" y="472352"/>
                </a:lnTo>
                <a:lnTo>
                  <a:pt x="6114638" y="197669"/>
                </a:lnTo>
                <a:lnTo>
                  <a:pt x="6112076" y="197669"/>
                </a:lnTo>
                <a:close/>
              </a:path>
            </a:pathLst>
          </a:custGeom>
          <a:noFill/>
        </p:spPr>
        <p:txBody>
          <a:bodyPr wrap="square" lIns="864000" tIns="504000" rIns="864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noProof="0"/>
              <a:t>Add a picture by clicking on the icon below. </a:t>
            </a:r>
            <a:br>
              <a:rPr lang="en-US" noProof="0"/>
            </a:br>
            <a:r>
              <a:rPr lang="en-US" noProof="0"/>
              <a:t>Scale &amp; move pic within the frame via tab ‘Format’  Crop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noProof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noProof="0"/>
              <a:t>NB: this picture frame follows the ‘heartbeat’ at the top of the slide, </a:t>
            </a:r>
            <a:br>
              <a:rPr lang="en-US" noProof="0"/>
            </a:br>
            <a:r>
              <a:rPr lang="en-US" noProof="0"/>
              <a:t>don’t move or scale the frame itself</a:t>
            </a:r>
          </a:p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74954-8845-4555-B9AA-A96867DBB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DCA66-E5D5-4BE7-B3CD-E37E4D34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D6FF1-71AF-4E17-8E63-FFDB858F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002BE-6493-407E-98C6-F770EB12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C84B18-2CEC-421B-A611-6010C2822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9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 bla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61218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2100" y="1449388"/>
            <a:ext cx="9086850" cy="2179638"/>
          </a:xfrm>
        </p:spPr>
        <p:txBody>
          <a:bodyPr tIns="0" rIns="0" bIns="0" anchor="b" anchorCtr="0">
            <a:noAutofit/>
          </a:bodyPr>
          <a:lstStyle>
            <a:lvl1pPr algn="ctr">
              <a:lnSpc>
                <a:spcPct val="100000"/>
              </a:lnSpc>
              <a:defRPr sz="8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/>
              <a:t>&lt;Section header,</a:t>
            </a:r>
            <a:br>
              <a:rPr lang="en-US" noProof="0"/>
            </a:br>
            <a:r>
              <a:rPr lang="en-US" noProof="0"/>
              <a:t>max. two lines&gt;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47925" y="4429124"/>
            <a:ext cx="7315200" cy="15208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&lt;some text to explain what the upcoming section is about, max. three lines&gt;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30078-C8E6-4895-A21E-B90749B63F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C33EEA-7839-4916-B8F5-B1177AFC4C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D7645-D70E-4685-AA9E-1EEFF99CA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132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x_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750A-16BD-4E2E-8C09-BC7A27A8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4A086-60C1-48B1-BCBE-E6C24173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231B2-2E6F-4748-901A-389B3748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5A43-9EF1-4877-90F0-9AECC189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6CBC-3B5C-4C9C-A7AF-6357C11F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091674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x_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4C335-4AD1-4527-B2DA-51D678F54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4100" y="728663"/>
            <a:ext cx="1589088" cy="52212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11209-D09A-4681-824D-6F3544A7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8813" y="728663"/>
            <a:ext cx="9028111" cy="52212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CED-B81B-487D-898F-BD02E45E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33B2-F026-4B99-98C2-D259EB61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9353-24F0-497F-801C-B726EEB2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160653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ummar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2714625"/>
            <a:ext cx="4703761" cy="1038225"/>
          </a:xfrm>
        </p:spPr>
        <p:txBody>
          <a:bodyPr tIns="0" rIns="0" bIns="0" anchor="t" anchorCtr="0">
            <a:normAutofit/>
          </a:bodyPr>
          <a:lstStyle>
            <a:lvl1pPr>
              <a:lnSpc>
                <a:spcPts val="11000"/>
              </a:lnSpc>
              <a:defRPr sz="90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&lt;inhoud&gt;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EE23A-AB6D-48E3-82B7-95493BA17B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449388"/>
            <a:ext cx="5113338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bullettext</a:t>
            </a:r>
            <a:r>
              <a:rPr lang="en-US" noProof="0" dirty="0"/>
              <a:t> here&gt;</a:t>
            </a:r>
          </a:p>
          <a:p>
            <a:pPr lvl="1"/>
            <a:r>
              <a:rPr lang="en-US" noProof="0" dirty="0"/>
              <a:t>&lt;</a:t>
            </a:r>
            <a:r>
              <a:rPr lang="en-US" noProof="0" dirty="0" err="1"/>
              <a:t>subbullets</a:t>
            </a:r>
            <a:r>
              <a:rPr lang="en-US" noProof="0" dirty="0"/>
              <a:t> here&gt;</a:t>
            </a:r>
          </a:p>
          <a:p>
            <a:pPr lvl="2"/>
            <a:r>
              <a:rPr lang="en-US" noProof="0" dirty="0"/>
              <a:t>&lt;</a:t>
            </a:r>
            <a:r>
              <a:rPr lang="en-US" noProof="0" dirty="0" err="1"/>
              <a:t>subbullets</a:t>
            </a:r>
            <a:r>
              <a:rPr lang="en-US" noProof="0" dirty="0"/>
              <a:t> here&gt;</a:t>
            </a:r>
          </a:p>
          <a:p>
            <a:pPr lvl="3"/>
            <a:r>
              <a:rPr lang="en-US" noProof="0" dirty="0"/>
              <a:t>&lt;etc.&gt;</a:t>
            </a:r>
          </a:p>
          <a:p>
            <a:pPr lvl="4"/>
            <a:r>
              <a:rPr lang="en-US" noProof="0" dirty="0"/>
              <a:t>&lt;etc.&gt;</a:t>
            </a:r>
          </a:p>
        </p:txBody>
      </p:sp>
    </p:spTree>
    <p:extLst>
      <p:ext uri="{BB962C8B-B14F-4D97-AF65-F5344CB8AC3E}">
        <p14:creationId xmlns:p14="http://schemas.microsoft.com/office/powerpoint/2010/main" val="29300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Content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27AD208-56A6-47F9-B322-BDE9866372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bullettext</a:t>
            </a:r>
            <a:r>
              <a:rPr lang="en-US" noProof="0" dirty="0"/>
              <a:t>, to remove bullets: right-click on the text  bullets &amp; numbering  none. No text? Use one of the icons below&gt;</a:t>
            </a:r>
          </a:p>
          <a:p>
            <a:pPr lvl="1"/>
            <a:r>
              <a:rPr lang="en-US" noProof="0" dirty="0"/>
              <a:t>&lt;</a:t>
            </a:r>
            <a:r>
              <a:rPr lang="en-US" noProof="0" dirty="0" err="1"/>
              <a:t>subbullet</a:t>
            </a:r>
            <a:r>
              <a:rPr lang="en-US" noProof="0" dirty="0"/>
              <a:t> here&gt;</a:t>
            </a:r>
          </a:p>
          <a:p>
            <a:pPr lvl="2"/>
            <a:r>
              <a:rPr lang="en-US" noProof="0" dirty="0"/>
              <a:t>&lt;</a:t>
            </a:r>
            <a:r>
              <a:rPr lang="en-US" noProof="0" dirty="0" err="1"/>
              <a:t>subbullet</a:t>
            </a:r>
            <a:r>
              <a:rPr lang="en-US" noProof="0" dirty="0"/>
              <a:t> here&gt;</a:t>
            </a:r>
          </a:p>
          <a:p>
            <a:pPr lvl="3"/>
            <a:r>
              <a:rPr lang="en-US" noProof="0" dirty="0"/>
              <a:t>&lt;etc.&gt;</a:t>
            </a:r>
          </a:p>
          <a:p>
            <a:pPr lvl="4"/>
            <a:r>
              <a:rPr lang="en-US" noProof="0" dirty="0"/>
              <a:t>&lt;etc.&gt;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212668-1791-4F4C-84D5-B7D427B512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77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Picture + contentbox small +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9853" y="728661"/>
            <a:ext cx="5113336" cy="1372855"/>
          </a:xfrm>
        </p:spPr>
        <p:txBody>
          <a:bodyPr wrap="square" anchor="t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 dirty="0"/>
              <a:t>&lt;insert slide title across two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2422358"/>
            <a:ext cx="5113338" cy="35275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&lt;</a:t>
            </a:r>
            <a:r>
              <a:rPr lang="en-US" noProof="0" dirty="0" err="1"/>
              <a:t>bullettext</a:t>
            </a:r>
            <a:r>
              <a:rPr lang="en-US" noProof="0" dirty="0"/>
              <a:t> here&gt;</a:t>
            </a:r>
          </a:p>
          <a:p>
            <a:pPr lvl="1"/>
            <a:r>
              <a:rPr lang="en-US" noProof="0" dirty="0"/>
              <a:t>&lt;</a:t>
            </a:r>
            <a:r>
              <a:rPr lang="en-US" noProof="0" dirty="0" err="1"/>
              <a:t>subbullet</a:t>
            </a:r>
            <a:r>
              <a:rPr lang="en-US" noProof="0" dirty="0"/>
              <a:t> here&gt;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914401"/>
            <a:ext cx="5113338" cy="5035550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74BDC59-9C9D-41E1-8BC7-C6B5ED4FBC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Picture + contentbox small +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28662"/>
            <a:ext cx="10874376" cy="720726"/>
          </a:xfrm>
        </p:spPr>
        <p:txBody>
          <a:bodyPr wrap="none"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 dirty="0"/>
              <a:t>&lt;insert slide title&gt;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25ED00C-C71C-45AF-AB64-123D08E943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19850" y="1736725"/>
            <a:ext cx="5113338" cy="42132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&lt;bullettext here&gt;</a:t>
            </a:r>
          </a:p>
          <a:p>
            <a:pPr lvl="1"/>
            <a:r>
              <a:rPr lang="en-US" noProof="0"/>
              <a:t>&lt;subbullet here&gt;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95ECCA-8D5C-42BC-B11E-01BEBBD78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8811" y="1736725"/>
            <a:ext cx="5113338" cy="4213226"/>
          </a:xfrm>
          <a:noFill/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AC08A2D-5592-44D4-B585-4877D4502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214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00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Picture small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4F8B8B-D74E-45B9-8A6F-80821C50C32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19850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Add picture, scale via tab ‘Format’  crop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1" y="1736725"/>
            <a:ext cx="5113338" cy="4213225"/>
          </a:xfrm>
          <a:noFill/>
          <a:ln>
            <a:noFill/>
          </a:ln>
        </p:spPr>
        <p:txBody>
          <a:bodyPr bIns="86400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Add picture, scale via tab ‘Format’  crop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C06150-ECBA-4A48-8A85-1226C880F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70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3"/>
            <a:ext cx="10874372" cy="720725"/>
          </a:xfrm>
        </p:spPr>
        <p:txBody>
          <a:bodyPr anchor="b" anchorCtr="0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/>
              <a:t>&lt;insert slide title here across a few lines&gt;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ACCDA5-A4AD-4F8C-BC17-2E6D506A8B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5320" y="1732335"/>
            <a:ext cx="7321359" cy="4217615"/>
          </a:xfrm>
          <a:noFill/>
        </p:spPr>
        <p:txBody>
          <a:bodyPr bIns="1476000" anchor="ctr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noProof="0"/>
              <a:t>Add a picture by clicking on the icon below. </a:t>
            </a:r>
            <a:br>
              <a:rPr lang="en-US" noProof="0"/>
            </a:br>
            <a:r>
              <a:rPr lang="en-US" noProof="0"/>
              <a:t>Scale &amp; move pic within the frame via tab ‘Format’ </a:t>
            </a:r>
            <a:br>
              <a:rPr lang="en-US" noProof="0"/>
            </a:br>
            <a:r>
              <a:rPr lang="en-US" noProof="0"/>
              <a:t> Crop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F229B3-176F-43C9-9E4C-1D3560B47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679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B8C-75FF-4081-BEF6-71F92CD6C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728662"/>
            <a:ext cx="10874374" cy="720726"/>
          </a:xfrm>
        </p:spPr>
        <p:txBody>
          <a:bodyPr anchor="b"/>
          <a:lstStyle>
            <a:lvl1pPr>
              <a:lnSpc>
                <a:spcPct val="110000"/>
              </a:lnSpc>
              <a:defRPr sz="4400"/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228D-9C33-4B54-8981-BF71359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E0642-BFAC-41DA-97D8-CDD8D3C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F70BB-664A-4E89-8304-3636EE07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F0953B0-F86B-442E-BF8B-4F7E199C8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810" y="1736725"/>
            <a:ext cx="10874377" cy="4213225"/>
          </a:xfrm>
          <a:noFill/>
        </p:spPr>
        <p:txBody>
          <a:bodyPr bIns="86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Add a picture by clicking on the icon below. </a:t>
            </a:r>
            <a:br>
              <a:rPr lang="en-US" noProof="0"/>
            </a:br>
            <a:r>
              <a:rPr lang="en-US" noProof="0"/>
              <a:t>Scale &amp; move pic within the frame via tab ‘Format’  Crop</a:t>
            </a:r>
          </a:p>
          <a:p>
            <a:endParaRPr lang="en-US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1550C46-FFD1-45BD-9699-8B7E75B94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5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Tabl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0F01-2EEF-4177-8161-C1C7652A1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&lt;insert slide title here&gt;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5479-A45E-44B9-A0CA-853A6AFB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71C-30AF-4AC2-B9B9-7D521C00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0AF8-11C7-4FB7-9E81-046908FA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8F1D978A-BB1E-4BEF-AF61-AE703BF1B88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/>
        <p:txBody>
          <a:bodyPr rIns="0" bIns="1296000" anchor="ctr" anchorCtr="0"/>
          <a:lstStyle>
            <a:lvl1pPr marL="0" indent="0" algn="ctr">
              <a:buFontTx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Add a table by clicking on the icon below. </a:t>
            </a:r>
            <a:br>
              <a:rPr lang="en-US" noProof="0"/>
            </a:br>
            <a:r>
              <a:rPr lang="en-US" noProof="0"/>
              <a:t>Choose a colour scheme via the ‘Design’-tab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5A4831F-37CC-447B-8850-94CDF449B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3187" y="5972825"/>
            <a:ext cx="2160000" cy="216000"/>
          </a:xfrm>
        </p:spPr>
        <p:txBody>
          <a:bodyPr tIns="36000" r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 dirty="0" err="1"/>
              <a:t>bron</a:t>
            </a:r>
            <a:r>
              <a:rPr lang="en-US" dirty="0"/>
              <a:t>: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2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4C2B-8121-4A5B-9C05-2DC7EC1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728662"/>
            <a:ext cx="10874374" cy="720726"/>
          </a:xfrm>
          <a:prstGeom prst="rect">
            <a:avLst/>
          </a:prstGeom>
        </p:spPr>
        <p:txBody>
          <a:bodyPr vert="horz" lIns="0" tIns="0" rIns="180000" bIns="0" rtlCol="0" anchor="b" anchorCtr="0">
            <a:noAutofit/>
          </a:bodyPr>
          <a:lstStyle/>
          <a:p>
            <a:r>
              <a:rPr lang="en-US" noProof="0"/>
              <a:t>&lt;insert slide title here&gt;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0DD12-458A-472E-93D6-C709A1C3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736724"/>
            <a:ext cx="10874375" cy="4213226"/>
          </a:xfrm>
          <a:prstGeom prst="rect">
            <a:avLst/>
          </a:prstGeom>
        </p:spPr>
        <p:txBody>
          <a:bodyPr vert="horz" lIns="0" tIns="72000" rIns="180000" bIns="0" rtlCol="0">
            <a:normAutofit/>
          </a:bodyPr>
          <a:lstStyle/>
          <a:p>
            <a:pPr lvl="0"/>
            <a:r>
              <a:rPr lang="en-US" noProof="0" dirty="0"/>
              <a:t>&lt;</a:t>
            </a:r>
            <a:r>
              <a:rPr lang="en-US" noProof="0" dirty="0" err="1"/>
              <a:t>bullettext</a:t>
            </a:r>
            <a:r>
              <a:rPr lang="en-US" noProof="0" dirty="0"/>
              <a:t>&gt; no bullets? Right-click on the text: bullets &amp; numbering: none</a:t>
            </a:r>
          </a:p>
          <a:p>
            <a:pPr lvl="1"/>
            <a:r>
              <a:rPr lang="en-US" noProof="0" dirty="0"/>
              <a:t>&lt;</a:t>
            </a:r>
            <a:r>
              <a:rPr lang="en-US" noProof="0" dirty="0" err="1"/>
              <a:t>subbullet</a:t>
            </a:r>
            <a:r>
              <a:rPr lang="en-US" noProof="0" dirty="0"/>
              <a:t> here&gt;</a:t>
            </a:r>
          </a:p>
          <a:p>
            <a:pPr lvl="2"/>
            <a:r>
              <a:rPr lang="en-US" noProof="0" dirty="0"/>
              <a:t>&lt;</a:t>
            </a:r>
            <a:r>
              <a:rPr lang="en-US" noProof="0" dirty="0" err="1"/>
              <a:t>subbullet</a:t>
            </a:r>
            <a:r>
              <a:rPr lang="en-US" noProof="0" dirty="0"/>
              <a:t> here&gt;</a:t>
            </a:r>
          </a:p>
          <a:p>
            <a:pPr lvl="3"/>
            <a:r>
              <a:rPr lang="en-US" noProof="0" dirty="0"/>
              <a:t>&lt;etc.&gt;</a:t>
            </a:r>
          </a:p>
          <a:p>
            <a:pPr lvl="4"/>
            <a:r>
              <a:rPr lang="en-US" noProof="0" dirty="0"/>
              <a:t>&lt;etc.&gt;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09A9-0086-4628-BBE0-56CF662BB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3" y="6524625"/>
            <a:ext cx="2446337" cy="330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1D94-9F01-445E-9183-B2E7460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149" y="6524625"/>
            <a:ext cx="5572126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3B133-3E8D-4364-B19F-B3C6DB3C2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275" y="6521450"/>
            <a:ext cx="512763" cy="3333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C9A96B6-8385-4046-B525-53A693D53CBF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1F86-2E02-4B4C-8837-02C368F6BC8F}"/>
              </a:ext>
            </a:extLst>
          </p:cNvPr>
          <p:cNvCxnSpPr>
            <a:cxnSpLocks/>
          </p:cNvCxnSpPr>
          <p:nvPr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83274-5405-4C90-AC76-70264ECE945C}"/>
              </a:ext>
            </a:extLst>
          </p:cNvPr>
          <p:cNvCxnSpPr>
            <a:cxnSpLocks/>
          </p:cNvCxnSpPr>
          <p:nvPr userDrawn="1"/>
        </p:nvCxnSpPr>
        <p:spPr>
          <a:xfrm>
            <a:off x="11522074" y="6617496"/>
            <a:ext cx="0" cy="164306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8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700" r:id="rId4"/>
    <p:sldLayoutId id="2147483712" r:id="rId5"/>
    <p:sldLayoutId id="2147483699" r:id="rId6"/>
    <p:sldLayoutId id="2147483696" r:id="rId7"/>
    <p:sldLayoutId id="2147483698" r:id="rId8"/>
    <p:sldLayoutId id="2147483702" r:id="rId9"/>
    <p:sldLayoutId id="2147483704" r:id="rId10"/>
    <p:sldLayoutId id="2147483695" r:id="rId11"/>
    <p:sldLayoutId id="2147483703" r:id="rId12"/>
    <p:sldLayoutId id="2147483694" r:id="rId13"/>
    <p:sldLayoutId id="2147483707" r:id="rId14"/>
    <p:sldLayoutId id="2147483705" r:id="rId15"/>
    <p:sldLayoutId id="2147483709" r:id="rId16"/>
    <p:sldLayoutId id="2147483710" r:id="rId17"/>
    <p:sldLayoutId id="2147483711" r:id="rId18"/>
  </p:sldLayoutIdLst>
  <p:hf hdr="0" ftr="0"/>
  <p:txStyles>
    <p:titleStyle>
      <a:lvl1pPr marL="0" indent="0"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0463" indent="-246063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●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3636">
          <p15:clr>
            <a:srgbClr val="F26B43"/>
          </p15:clr>
        </p15:guide>
        <p15:guide id="3" pos="4044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094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415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211">
          <p15:clr>
            <a:srgbClr val="F26B43"/>
          </p15:clr>
        </p15:guide>
        <p15:guide id="11" pos="7265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pb.nl/sites/default/files/omnidownload/English_Summary_Promising_policies_for_integration_on_the_labour_market.pdf" TargetMode="External"/><Relationship Id="rId4" Type="http://schemas.openxmlformats.org/officeDocument/2006/relationships/hyperlink" Target="http://www.cpb.nl/sites/default/files/omnidownload/cpb-achtergronddocument-income-differences-across-migrant-groups-in-the-netherland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27C5C98-2B15-4CCD-8443-3EE5A2EEB7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7D7E089-AFD7-4843-8D6C-30C77C347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Research on income and </a:t>
            </a:r>
            <a:r>
              <a:rPr lang="en-US" sz="4400" dirty="0" err="1"/>
              <a:t>labour</a:t>
            </a:r>
            <a:r>
              <a:rPr lang="en-US" sz="4400" dirty="0"/>
              <a:t> market inequality at CPB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23EE581-FD48-44AB-B9E6-20D6E22DE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Egbert Jongen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27BCDA-B911-426C-ADED-2E56ECA89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Statistics Netherlands, November 2020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FACEB3-E6F6-42DF-8D11-9C02C9C3B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www.cpb.nl/en  |  @</a:t>
            </a:r>
            <a:r>
              <a:rPr lang="en-US" dirty="0" err="1"/>
              <a:t>CPBnl_uk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1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9609-0984-4627-BFB7-A1D6E3A9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data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21D2-E983-4DF3-A769-B9717BDE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November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D8BF0-32B3-4F9F-B9D4-EF698A5F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10</a:t>
            </a:fld>
            <a:endParaRPr lang="en-US" noProof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155E32B-81AA-4C0A-B14F-94B2FD5C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54" y="1449388"/>
            <a:ext cx="8505524" cy="47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3B78AC-2713-4D68-98C6-E3904CEB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B5DC-CD51-4C5D-950D-7224A232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2AF5-2D07-4A20-A46D-46EB635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FFDAEE-BBA1-4770-99E5-02DD17C856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Motivation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Concluding remarks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6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B96F11-9D04-4BFB-99A8-31164AC6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7D84-48C0-4F63-BF2C-CC6ED96C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E0B02-EDF9-4045-B35E-4DA250E9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27C464-4845-4AB9-8FCD-D28BB0727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175832"/>
            <a:ext cx="4511040" cy="238875"/>
          </a:xfrm>
        </p:spPr>
        <p:txBody>
          <a:bodyPr/>
          <a:lstStyle/>
          <a:p>
            <a:r>
              <a:rPr lang="en-US" dirty="0"/>
              <a:t>Source: Own calculations using INHATAB of Statistics Netherlands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79A93-CA2D-46F2-BA80-E3E786024EDE}"/>
              </a:ext>
            </a:extLst>
          </p:cNvPr>
          <p:cNvSpPr txBox="1"/>
          <p:nvPr/>
        </p:nvSpPr>
        <p:spPr>
          <a:xfrm>
            <a:off x="6419850" y="1705427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Disposable household income, 30-40 year </a:t>
            </a:r>
            <a:r>
              <a:rPr lang="en-US" dirty="0" err="1"/>
              <a:t>olds</a:t>
            </a:r>
            <a:r>
              <a:rPr lang="en-US" dirty="0"/>
              <a:t> in 2017</a:t>
            </a:r>
            <a:endParaRPr lang="nl-NL" dirty="0"/>
          </a:p>
          <a:p>
            <a:endParaRPr lang="nl-NL" dirty="0"/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72A0CF15-D2EC-451F-923B-F117391C313A}"/>
              </a:ext>
            </a:extLst>
          </p:cNvPr>
          <p:cNvSpPr txBox="1">
            <a:spLocks/>
          </p:cNvSpPr>
          <p:nvPr/>
        </p:nvSpPr>
        <p:spPr>
          <a:xfrm>
            <a:off x="658814" y="2028593"/>
            <a:ext cx="5113338" cy="3527592"/>
          </a:xfrm>
          <a:prstGeom prst="rect">
            <a:avLst/>
          </a:prstGeom>
          <a:noFill/>
          <a:ln>
            <a:noFill/>
          </a:ln>
        </p:spPr>
        <p:txBody>
          <a:bodyPr vert="horz" lIns="0" tIns="72000" rIns="180000" bIns="864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are large differences in income by migration 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Undesirable for equity and efficiency reasons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Question we ask: do these differences go away over generations?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922368-7241-40BD-9433-7CBD558A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44" y="2223505"/>
            <a:ext cx="547260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3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FBCBAF-F029-4EF6-BA3D-0FD121D3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7B4DE-0FB1-4F69-A9A0-B0B97215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CD274-DD01-4872-A8B8-B3A30B96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CF80ED-D0B1-47F0-A250-583046CD7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l-NL" dirty="0"/>
                  <a:t>Estimate </a:t>
                </a:r>
                <a:r>
                  <a:rPr lang="nl-NL" dirty="0" err="1"/>
                  <a:t>relationship</a:t>
                </a:r>
                <a:r>
                  <a:rPr lang="nl-NL" dirty="0"/>
                  <a:t> </a:t>
                </a:r>
                <a:r>
                  <a:rPr lang="nl-NL" dirty="0" err="1"/>
                  <a:t>income</a:t>
                </a:r>
                <a:r>
                  <a:rPr lang="nl-NL" dirty="0"/>
                  <a:t> rank </a:t>
                </a:r>
                <a:r>
                  <a:rPr lang="nl-NL" dirty="0" err="1"/>
                  <a:t>children-parents</a:t>
                </a:r>
                <a:r>
                  <a:rPr lang="nl-NL" dirty="0"/>
                  <a:t> (</a:t>
                </a:r>
                <a:r>
                  <a:rPr lang="nl-NL" dirty="0" err="1"/>
                  <a:t>Chetty</a:t>
                </a:r>
                <a:r>
                  <a:rPr lang="nl-NL" dirty="0"/>
                  <a:t> </a:t>
                </a:r>
                <a:r>
                  <a:rPr lang="nl-NL" i="1" dirty="0"/>
                  <a:t>et al.</a:t>
                </a:r>
                <a:r>
                  <a:rPr lang="nl-NL" dirty="0"/>
                  <a:t>, 2018):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457200" lvl="1" indent="0">
                  <a:buNone/>
                </a:pPr>
                <a:r>
                  <a:rPr lang="en-GB" dirty="0"/>
                  <a:t>       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GB" dirty="0"/>
                  <a:t>       </a:t>
                </a:r>
              </a:p>
              <a:p>
                <a:pPr marL="457200" lvl="1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 </m:t>
                    </m:r>
                  </m:oMath>
                </a14:m>
                <a:r>
                  <a:rPr lang="nl-NL" dirty="0"/>
                  <a:t>     	= </a:t>
                </a:r>
                <a:r>
                  <a:rPr lang="nl-NL" dirty="0" err="1"/>
                  <a:t>child</a:t>
                </a:r>
                <a:r>
                  <a:rPr lang="nl-NL" dirty="0"/>
                  <a:t> i’s </a:t>
                </a:r>
                <a:r>
                  <a:rPr lang="nl-NL" dirty="0" err="1"/>
                  <a:t>percentile</a:t>
                </a:r>
                <a:r>
                  <a:rPr lang="nl-NL" dirty="0"/>
                  <a:t> rank in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income</a:t>
                </a:r>
                <a:r>
                  <a:rPr lang="nl-NL" dirty="0"/>
                  <a:t> </a:t>
                </a:r>
                <a:r>
                  <a:rPr lang="nl-NL" dirty="0" err="1"/>
                  <a:t>distribution</a:t>
                </a:r>
                <a:r>
                  <a:rPr lang="nl-NL" dirty="0"/>
                  <a:t> of </a:t>
                </a:r>
                <a:r>
                  <a:rPr lang="nl-NL" dirty="0" err="1"/>
                  <a:t>children</a:t>
                </a: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nl-NL" i="1">
                            <a:latin typeface="Cambria Math"/>
                          </a:rPr>
                          <m:t>𝑖</m:t>
                        </m:r>
                        <m:r>
                          <a:rPr lang="nl-NL" i="1">
                            <a:latin typeface="Cambria Math"/>
                          </a:rPr>
                          <m:t>,</m:t>
                        </m:r>
                        <m:r>
                          <a:rPr lang="nl-NL" i="1">
                            <a:latin typeface="Cambria Math"/>
                          </a:rPr>
                          <m:t>𝑡</m:t>
                        </m:r>
                        <m:r>
                          <a:rPr lang="nl-NL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nl-NL" i="1">
                        <a:latin typeface="Cambria Math"/>
                      </a:rPr>
                      <m:t> </m:t>
                    </m:r>
                  </m:oMath>
                </a14:m>
                <a:r>
                  <a:rPr lang="nl-NL" dirty="0"/>
                  <a:t>	= </a:t>
                </a:r>
                <a:r>
                  <a:rPr lang="nl-NL" dirty="0" err="1"/>
                  <a:t>child</a:t>
                </a:r>
                <a:r>
                  <a:rPr lang="nl-NL" dirty="0"/>
                  <a:t> i’s </a:t>
                </a:r>
                <a:r>
                  <a:rPr lang="nl-NL" dirty="0" err="1"/>
                  <a:t>parent</a:t>
                </a:r>
                <a:r>
                  <a:rPr lang="nl-NL" dirty="0"/>
                  <a:t> </a:t>
                </a:r>
                <a:r>
                  <a:rPr lang="nl-NL" dirty="0" err="1"/>
                  <a:t>percentile</a:t>
                </a:r>
                <a:r>
                  <a:rPr lang="nl-NL" dirty="0"/>
                  <a:t> rank in </a:t>
                </a:r>
                <a:r>
                  <a:rPr lang="nl-NL" dirty="0" err="1"/>
                  <a:t>income</a:t>
                </a:r>
                <a:r>
                  <a:rPr lang="nl-NL" dirty="0"/>
                  <a:t> </a:t>
                </a:r>
                <a:r>
                  <a:rPr lang="nl-NL" dirty="0" err="1"/>
                  <a:t>distribution</a:t>
                </a:r>
                <a:r>
                  <a:rPr lang="nl-NL" dirty="0"/>
                  <a:t> of </a:t>
                </a:r>
                <a:r>
                  <a:rPr lang="nl-NL" dirty="0" err="1"/>
                  <a:t>parents</a:t>
                </a: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nl-NL" dirty="0"/>
                  <a:t>	= </a:t>
                </a:r>
                <a:r>
                  <a:rPr lang="nl-NL" dirty="0" err="1"/>
                  <a:t>group</a:t>
                </a:r>
                <a:r>
                  <a:rPr lang="nl-NL" dirty="0"/>
                  <a:t> </a:t>
                </a:r>
                <a:r>
                  <a:rPr lang="nl-NL" dirty="0" err="1"/>
                  <a:t>specific</a:t>
                </a:r>
                <a:r>
                  <a:rPr lang="nl-NL" dirty="0"/>
                  <a:t> </a:t>
                </a:r>
                <a:r>
                  <a:rPr lang="nl-NL" dirty="0" err="1"/>
                  <a:t>intercept</a:t>
                </a: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nl-NL" dirty="0"/>
                  <a:t>	= </a:t>
                </a:r>
                <a:r>
                  <a:rPr lang="nl-NL" dirty="0" err="1"/>
                  <a:t>group</a:t>
                </a:r>
                <a:r>
                  <a:rPr lang="nl-NL" dirty="0"/>
                  <a:t> </a:t>
                </a:r>
                <a:r>
                  <a:rPr lang="nl-NL" dirty="0" err="1"/>
                  <a:t>specific</a:t>
                </a:r>
                <a:r>
                  <a:rPr lang="nl-NL" dirty="0"/>
                  <a:t> </a:t>
                </a:r>
                <a:r>
                  <a:rPr lang="nl-NL" dirty="0" err="1"/>
                  <a:t>slope</a:t>
                </a:r>
                <a:endParaRPr lang="nl-NL" dirty="0"/>
              </a:p>
              <a:p>
                <a:pPr marL="0" indent="0">
                  <a:buNone/>
                </a:pPr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CF80ED-D0B1-47F0-A250-583046CD7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0" t="-57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7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172B-9AB5-446B-BEA1-F5B8528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6BC15-82DC-4E6A-8D69-740D9458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32EBC-3ADC-4A37-9C9B-9ED783C7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A6730-1463-4D59-8362-0B7289E0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do we measure income?</a:t>
            </a:r>
          </a:p>
          <a:p>
            <a:pPr lvl="1"/>
            <a:r>
              <a:rPr lang="nl-NL" dirty="0"/>
              <a:t>We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parents</a:t>
            </a:r>
            <a:r>
              <a:rPr lang="nl-NL" dirty="0"/>
              <a:t> </a:t>
            </a:r>
            <a:r>
              <a:rPr lang="nl-NL" dirty="0" err="1"/>
              <a:t>income</a:t>
            </a:r>
            <a:r>
              <a:rPr lang="nl-NL" dirty="0"/>
              <a:t> in 2003 (</a:t>
            </a:r>
            <a:r>
              <a:rPr lang="nl-NL" dirty="0" err="1"/>
              <a:t>child</a:t>
            </a:r>
            <a:r>
              <a:rPr lang="nl-NL" dirty="0"/>
              <a:t> is 15-20 </a:t>
            </a:r>
            <a:r>
              <a:rPr lang="nl-NL" dirty="0" err="1"/>
              <a:t>years</a:t>
            </a:r>
            <a:r>
              <a:rPr lang="nl-NL" dirty="0"/>
              <a:t> of </a:t>
            </a:r>
            <a:r>
              <a:rPr lang="nl-NL" dirty="0" err="1"/>
              <a:t>age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We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children’s</a:t>
            </a:r>
            <a:r>
              <a:rPr lang="nl-NL" dirty="0"/>
              <a:t> </a:t>
            </a:r>
            <a:r>
              <a:rPr lang="nl-NL" dirty="0" err="1"/>
              <a:t>income</a:t>
            </a:r>
            <a:r>
              <a:rPr lang="nl-NL" dirty="0"/>
              <a:t> in 2016 (</a:t>
            </a:r>
            <a:r>
              <a:rPr lang="nl-NL" dirty="0" err="1"/>
              <a:t>child</a:t>
            </a:r>
            <a:r>
              <a:rPr lang="nl-NL" dirty="0"/>
              <a:t> is 28-33 </a:t>
            </a:r>
            <a:r>
              <a:rPr lang="nl-NL" dirty="0" err="1"/>
              <a:t>years</a:t>
            </a:r>
            <a:r>
              <a:rPr lang="nl-NL" dirty="0"/>
              <a:t> of </a:t>
            </a:r>
            <a:r>
              <a:rPr lang="nl-NL" dirty="0" err="1"/>
              <a:t>age</a:t>
            </a:r>
            <a:r>
              <a:rPr lang="nl-NL" dirty="0"/>
              <a:t>)</a:t>
            </a:r>
            <a:endParaRPr lang="en-US" dirty="0"/>
          </a:p>
          <a:p>
            <a:r>
              <a:rPr lang="en-US" dirty="0"/>
              <a:t>Personal and household incomes available from Statistics Netherlands</a:t>
            </a:r>
          </a:p>
          <a:p>
            <a:pPr lvl="1"/>
            <a:r>
              <a:rPr lang="en-US" dirty="0"/>
              <a:t>Individual incomes (IPI 2003 and INPATAB 2016)</a:t>
            </a:r>
          </a:p>
          <a:p>
            <a:pPr lvl="1"/>
            <a:r>
              <a:rPr lang="en-US" dirty="0"/>
              <a:t>Disposable household incomes (IHI 2003 and INHATAB 2016)</a:t>
            </a:r>
          </a:p>
          <a:p>
            <a:r>
              <a:rPr lang="en-US" dirty="0"/>
              <a:t>Data from municipalities available from Statistics Netherlands</a:t>
            </a:r>
          </a:p>
          <a:p>
            <a:pPr lvl="1"/>
            <a:r>
              <a:rPr lang="en-US" dirty="0"/>
              <a:t>Age, gender, migration background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39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9609-0984-4627-BFB7-A1D6E3A9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21D2-E983-4DF3-A769-B9717BDE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November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D8BF0-32B3-4F9F-B9D4-EF698A5F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6</a:t>
            </a:fld>
            <a:endParaRPr lang="en-US" noProof="0"/>
          </a:p>
        </p:txBody>
      </p:sp>
      <p:pic>
        <p:nvPicPr>
          <p:cNvPr id="8" name="Picture 2" descr="M:\p_cpblecture_2019\discussion_paper\Achtergronddocument\Figuren AD\fig_AD_42 left.png">
            <a:extLst>
              <a:ext uri="{FF2B5EF4-FFF2-40B4-BE49-F238E27FC236}">
                <a16:creationId xmlns:a16="http://schemas.microsoft.com/office/drawing/2014/main" id="{C702DF1C-D924-4A7C-9053-C897DAA0CA7E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03"/>
          <a:stretch/>
        </p:blipFill>
        <p:spPr bwMode="auto">
          <a:xfrm>
            <a:off x="658812" y="1480670"/>
            <a:ext cx="5113337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:\p_cpblecture_2019\discussion_paper\Achtergronddocument\Figuren AD\fig_AD_42 right.png">
            <a:extLst>
              <a:ext uri="{FF2B5EF4-FFF2-40B4-BE49-F238E27FC236}">
                <a16:creationId xmlns:a16="http://schemas.microsoft.com/office/drawing/2014/main" id="{F95CA1C1-6DA3-4763-9C43-3EBCF8351E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03"/>
          <a:stretch/>
        </p:blipFill>
        <p:spPr bwMode="auto">
          <a:xfrm>
            <a:off x="6419853" y="1480669"/>
            <a:ext cx="5113338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2B59-A0AA-4107-9FFC-8F4C1531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if the same relationship holds in the future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6F462-5546-4747-8BCC-3F371897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FF94F-6601-4CCD-BFE4-F9ADE200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7</a:t>
            </a:fld>
            <a:endParaRPr lang="en-US" noProof="0"/>
          </a:p>
        </p:txBody>
      </p:sp>
      <p:pic>
        <p:nvPicPr>
          <p:cNvPr id="7" name="Picture 2" descr="M:\p_cpblecture_2019\discussion_paper\Achtergronddocument\Figuren AD\fig_AD_44.png">
            <a:extLst>
              <a:ext uri="{FF2B5EF4-FFF2-40B4-BE49-F238E27FC236}">
                <a16:creationId xmlns:a16="http://schemas.microsoft.com/office/drawing/2014/main" id="{7DA8475C-8081-4F06-974D-D4A883D5110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5226" y="1549667"/>
            <a:ext cx="6015756" cy="46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0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B96F11-9D04-4BFB-99A8-31164AC6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E7D84-48C0-4F63-BF2C-CC6ED96C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E0B02-EDF9-4045-B35E-4DA250E9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27C464-4845-4AB9-8FCD-D28BB0727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471" y="6137009"/>
            <a:ext cx="5761037" cy="238875"/>
          </a:xfrm>
        </p:spPr>
        <p:txBody>
          <a:bodyPr/>
          <a:lstStyle/>
          <a:p>
            <a:r>
              <a:rPr lang="en-US" dirty="0"/>
              <a:t>Source: Own calculations using INPATAB and </a:t>
            </a:r>
            <a:r>
              <a:rPr lang="en-US" dirty="0" err="1"/>
              <a:t>Labour</a:t>
            </a:r>
            <a:r>
              <a:rPr lang="en-US" dirty="0"/>
              <a:t> Force Survey of Statistics Netherlands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79A93-CA2D-46F2-BA80-E3E786024EDE}"/>
              </a:ext>
            </a:extLst>
          </p:cNvPr>
          <p:cNvSpPr txBox="1"/>
          <p:nvPr/>
        </p:nvSpPr>
        <p:spPr>
          <a:xfrm>
            <a:off x="6231471" y="556746"/>
            <a:ext cx="5970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Personal income without and with controlling for education: </a:t>
            </a:r>
          </a:p>
          <a:p>
            <a:r>
              <a:rPr lang="en-US" dirty="0"/>
              <a:t>30-40 year </a:t>
            </a:r>
            <a:r>
              <a:rPr lang="en-US" dirty="0" err="1"/>
              <a:t>olds</a:t>
            </a:r>
            <a:r>
              <a:rPr lang="en-US" dirty="0"/>
              <a:t>, 2013-2017</a:t>
            </a:r>
            <a:endParaRPr lang="nl-NL" dirty="0"/>
          </a:p>
          <a:p>
            <a:endParaRPr lang="nl-NL" dirty="0"/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72A0CF15-D2EC-451F-923B-F117391C313A}"/>
              </a:ext>
            </a:extLst>
          </p:cNvPr>
          <p:cNvSpPr txBox="1">
            <a:spLocks/>
          </p:cNvSpPr>
          <p:nvPr/>
        </p:nvSpPr>
        <p:spPr>
          <a:xfrm>
            <a:off x="658813" y="2541795"/>
            <a:ext cx="5039712" cy="3527592"/>
          </a:xfrm>
          <a:prstGeom prst="rect">
            <a:avLst/>
          </a:prstGeom>
          <a:noFill/>
          <a:ln>
            <a:noFill/>
          </a:ln>
        </p:spPr>
        <p:txBody>
          <a:bodyPr vert="horz" lIns="0" tIns="72000" rIns="180000" bIns="864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There are large </a:t>
            </a:r>
            <a:r>
              <a:rPr lang="en-US" sz="2000" b="1" dirty="0">
                <a:solidFill>
                  <a:schemeClr val="tx1"/>
                </a:solidFill>
              </a:rPr>
              <a:t>and persistent</a:t>
            </a:r>
            <a:r>
              <a:rPr lang="en-US" sz="2000" dirty="0">
                <a:solidFill>
                  <a:schemeClr val="tx1"/>
                </a:solidFill>
              </a:rPr>
              <a:t> differences in income by migration 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 can be done?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Better education is part of the answer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But also much remains to be done on the </a:t>
            </a:r>
            <a:r>
              <a:rPr lang="en-US" sz="1800" dirty="0" err="1"/>
              <a:t>labour</a:t>
            </a:r>
            <a:r>
              <a:rPr lang="en-US" sz="1800" dirty="0"/>
              <a:t> market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National </a:t>
            </a:r>
            <a:r>
              <a:rPr lang="nl-NL" sz="1800" dirty="0" err="1">
                <a:solidFill>
                  <a:schemeClr val="tx1"/>
                </a:solidFill>
              </a:rPr>
              <a:t>government</a:t>
            </a:r>
            <a:r>
              <a:rPr lang="nl-NL" sz="1800" dirty="0">
                <a:solidFill>
                  <a:schemeClr val="tx1"/>
                </a:solidFill>
              </a:rPr>
              <a:t>, </a:t>
            </a:r>
            <a:r>
              <a:rPr lang="nl-NL" sz="1800" dirty="0" err="1">
                <a:solidFill>
                  <a:schemeClr val="tx1"/>
                </a:solidFill>
              </a:rPr>
              <a:t>municipalities</a:t>
            </a:r>
            <a:r>
              <a:rPr lang="nl-NL" sz="1800" dirty="0">
                <a:solidFill>
                  <a:schemeClr val="tx1"/>
                </a:solidFill>
              </a:rPr>
              <a:t>, </a:t>
            </a:r>
            <a:r>
              <a:rPr lang="nl-NL" sz="1800" dirty="0" err="1">
                <a:solidFill>
                  <a:schemeClr val="tx1"/>
                </a:solidFill>
              </a:rPr>
              <a:t>employers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and</a:t>
            </a:r>
            <a:r>
              <a:rPr lang="nl-NL" sz="1800" dirty="0"/>
              <a:t> </a:t>
            </a:r>
            <a:r>
              <a:rPr lang="nl-NL" sz="1800" dirty="0" err="1"/>
              <a:t>people</a:t>
            </a:r>
            <a:r>
              <a:rPr lang="nl-NL" sz="1800" dirty="0"/>
              <a:t> </a:t>
            </a:r>
            <a:r>
              <a:rPr lang="nl-NL" sz="1800" dirty="0" err="1"/>
              <a:t>themselves</a:t>
            </a:r>
            <a:endParaRPr lang="nl-NL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Read </a:t>
            </a:r>
            <a:r>
              <a:rPr lang="nl-NL" sz="1800" dirty="0" err="1">
                <a:solidFill>
                  <a:schemeClr val="tx1"/>
                </a:solidFill>
              </a:rPr>
              <a:t>our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study</a:t>
            </a:r>
            <a:r>
              <a:rPr lang="nl-NL" sz="1800" dirty="0">
                <a:solidFill>
                  <a:schemeClr val="tx1"/>
                </a:solidFill>
              </a:rPr>
              <a:t> ‘</a:t>
            </a:r>
            <a:r>
              <a:rPr lang="nl-NL" sz="1800" dirty="0" err="1">
                <a:solidFill>
                  <a:schemeClr val="tx1"/>
                </a:solidFill>
              </a:rPr>
              <a:t>Promising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policies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for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integration</a:t>
            </a:r>
            <a:r>
              <a:rPr lang="nl-NL" sz="1800" dirty="0">
                <a:solidFill>
                  <a:schemeClr val="tx1"/>
                </a:solidFill>
              </a:rPr>
              <a:t> on </a:t>
            </a:r>
            <a:r>
              <a:rPr lang="nl-NL" sz="1800" dirty="0" err="1">
                <a:solidFill>
                  <a:schemeClr val="tx1"/>
                </a:solidFill>
              </a:rPr>
              <a:t>the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labour</a:t>
            </a:r>
            <a:r>
              <a:rPr lang="nl-NL" sz="1800" dirty="0">
                <a:solidFill>
                  <a:schemeClr val="tx1"/>
                </a:solidFill>
              </a:rPr>
              <a:t> market’ </a:t>
            </a:r>
          </a:p>
          <a:p>
            <a:pPr lvl="1"/>
            <a:r>
              <a:rPr lang="nl-NL" sz="1800" dirty="0"/>
              <a:t>      </a:t>
            </a:r>
            <a:r>
              <a:rPr lang="nl-NL" sz="1800" dirty="0">
                <a:solidFill>
                  <a:schemeClr val="tx1"/>
                </a:solidFill>
              </a:rPr>
              <a:t>(joint </a:t>
            </a:r>
            <a:r>
              <a:rPr lang="nl-NL" sz="1800" dirty="0" err="1">
                <a:solidFill>
                  <a:schemeClr val="tx1"/>
                </a:solidFill>
              </a:rPr>
              <a:t>with</a:t>
            </a:r>
            <a:r>
              <a:rPr lang="nl-NL" sz="1800" dirty="0">
                <a:solidFill>
                  <a:schemeClr val="tx1"/>
                </a:solidFill>
              </a:rPr>
              <a:t> SCP)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13B1F-7A1D-4621-B8DA-47BDF67A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72" y="1125341"/>
            <a:ext cx="5039712" cy="50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4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833-0F2E-40A8-ACDF-36A6AAEF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8C4E-046D-44A2-B846-8A6128F0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</a:t>
            </a:r>
            <a:r>
              <a:rPr lang="en-US" noProof="0" dirty="0"/>
              <a:t>ember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EC9DC-995E-4470-AE16-C95890E0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96B6-8385-4046-B525-53A693D53CB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AF5E4-6954-4BF4-A022-DE6856EA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00" y="1667970"/>
            <a:ext cx="3383771" cy="435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F80CE-ED62-4967-A22B-526E1183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913" y="1671987"/>
            <a:ext cx="3383771" cy="4347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8E134D-29F5-4D73-9C9F-0F0C097DDCC1}"/>
              </a:ext>
            </a:extLst>
          </p:cNvPr>
          <p:cNvSpPr txBox="1"/>
          <p:nvPr/>
        </p:nvSpPr>
        <p:spPr>
          <a:xfrm>
            <a:off x="1348900" y="60875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Link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AFC5A-53C1-4BDD-8233-ED1323E5A2BC}"/>
              </a:ext>
            </a:extLst>
          </p:cNvPr>
          <p:cNvSpPr txBox="1"/>
          <p:nvPr/>
        </p:nvSpPr>
        <p:spPr>
          <a:xfrm>
            <a:off x="6853913" y="609372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Link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79844"/>
      </p:ext>
    </p:extLst>
  </p:cSld>
  <p:clrMapOvr>
    <a:masterClrMapping/>
  </p:clrMapOvr>
</p:sld>
</file>

<file path=ppt/theme/theme1.xml><?xml version="1.0" encoding="utf-8"?>
<a:theme xmlns:a="http://schemas.openxmlformats.org/drawingml/2006/main" name="3g_Table larg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CPB Theme">
      <a:majorFont>
        <a:latin typeface="RijksoverheidSansHeading"/>
        <a:ea typeface=""/>
        <a:cs typeface=""/>
      </a:majorFont>
      <a:minorFont>
        <a:latin typeface="RijksoverheidSans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B-sjabloon2019-UK-v2" id="{1BDF1325-ECE5-4AD7-B7D9-D21FAB6C1CCC}" vid="{AA389FFC-5992-485A-85FF-95B6A0EE2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PB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5FF"/>
      </a:accent1>
      <a:accent2>
        <a:srgbClr val="E6006E"/>
      </a:accent2>
      <a:accent3>
        <a:srgbClr val="005FAF"/>
      </a:accent3>
      <a:accent4>
        <a:srgbClr val="96827D"/>
      </a:accent4>
      <a:accent5>
        <a:srgbClr val="820050"/>
      </a:accent5>
      <a:accent6>
        <a:srgbClr val="F596AF"/>
      </a:accent6>
      <a:hlink>
        <a:srgbClr val="00A5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CPB-sjabloon2019-UK-v2</Template>
  <TotalTime>80</TotalTime>
  <Words>316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RijksoverheidSansHeading</vt:lpstr>
      <vt:lpstr>RijksoverheidSansText</vt:lpstr>
      <vt:lpstr>Arial</vt:lpstr>
      <vt:lpstr>Courier New</vt:lpstr>
      <vt:lpstr>Calibri</vt:lpstr>
      <vt:lpstr>Cambria Math</vt:lpstr>
      <vt:lpstr>3g_Table large</vt:lpstr>
      <vt:lpstr>Research on income and labour market inequality at CPB</vt:lpstr>
      <vt:lpstr>Outline</vt:lpstr>
      <vt:lpstr>Motivation</vt:lpstr>
      <vt:lpstr>Methodology</vt:lpstr>
      <vt:lpstr>Data</vt:lpstr>
      <vt:lpstr>Results</vt:lpstr>
      <vt:lpstr>… if the same relationship holds in the future</vt:lpstr>
      <vt:lpstr>Concluding remarks</vt:lpstr>
      <vt:lpstr>Further reading</vt:lpstr>
      <vt:lpstr>Raw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income differences persist over generations?</dc:title>
  <dc:creator>Egbert Jongen</dc:creator>
  <cp:lastModifiedBy>Egbert Jongen</cp:lastModifiedBy>
  <cp:revision>35</cp:revision>
  <dcterms:created xsi:type="dcterms:W3CDTF">2020-11-08T21:16:30Z</dcterms:created>
  <dcterms:modified xsi:type="dcterms:W3CDTF">2020-11-08T22:39:01Z</dcterms:modified>
</cp:coreProperties>
</file>