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7"/>
  </p:notesMasterIdLst>
  <p:sldIdLst>
    <p:sldId id="276" r:id="rId2"/>
    <p:sldId id="273" r:id="rId3"/>
    <p:sldId id="260" r:id="rId4"/>
    <p:sldId id="266" r:id="rId5"/>
    <p:sldId id="275" r:id="rId6"/>
    <p:sldId id="271" r:id="rId7"/>
    <p:sldId id="274" r:id="rId8"/>
    <p:sldId id="272" r:id="rId9"/>
    <p:sldId id="267" r:id="rId10"/>
    <p:sldId id="268" r:id="rId11"/>
    <p:sldId id="257" r:id="rId12"/>
    <p:sldId id="269" r:id="rId13"/>
    <p:sldId id="261" r:id="rId14"/>
    <p:sldId id="262" r:id="rId15"/>
    <p:sldId id="258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ocw.local\Userdata\Homedrive\DFETT\cbs%20ppt\figuur%20pop%20verdelin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ocw.local\Userdata\Homedrive\DFETT\cbs%20ppt\figuur%20pop%20verdeling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nlnafvocw02.ocw.local\users009$\DFETT\svho2018\ad_hoc_advies%20num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ocw.local\Userdata\Homedrive\DFETT\cbs%20ppt\figuur%20pop%20verdeling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ocw.local\Userdata\Homedrive\DFETT\cbs%20ppt\figuur%20pop%20verdeling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ocw.local\Userdata\Homedrive\DFETT\cbs%20ppt\figuur%20pop%20verdeli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po!$H$2</c:f>
              <c:strCache>
                <c:ptCount val="1"/>
                <c:pt idx="0">
                  <c:v>inkomenskwintiel</c:v>
                </c:pt>
              </c:strCache>
            </c:strRef>
          </c:tx>
          <c:invertIfNegative val="0"/>
          <c:cat>
            <c:strRef>
              <c:f>po!$B$3:$B$7</c:f>
              <c:strCache>
                <c:ptCount val="5"/>
                <c:pt idx="0">
                  <c:v>laagste</c:v>
                </c:pt>
                <c:pt idx="1">
                  <c:v>2e</c:v>
                </c:pt>
                <c:pt idx="2">
                  <c:v>middelste</c:v>
                </c:pt>
                <c:pt idx="3">
                  <c:v>4e</c:v>
                </c:pt>
                <c:pt idx="4">
                  <c:v>hoogste</c:v>
                </c:pt>
              </c:strCache>
            </c:strRef>
          </c:cat>
          <c:val>
            <c:numRef>
              <c:f>po!$H$3:$H$7</c:f>
              <c:numCache>
                <c:formatCode>###0.0</c:formatCode>
                <c:ptCount val="5"/>
                <c:pt idx="0">
                  <c:v>18.508218857571915</c:v>
                </c:pt>
                <c:pt idx="1">
                  <c:v>16.964153271868401</c:v>
                </c:pt>
                <c:pt idx="2">
                  <c:v>23.955572750920215</c:v>
                </c:pt>
                <c:pt idx="3">
                  <c:v>22.275634898910116</c:v>
                </c:pt>
                <c:pt idx="4">
                  <c:v>18.296420220729352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68-4706-9768-052474496F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85119360"/>
        <c:axId val="85120896"/>
      </c:barChart>
      <c:catAx>
        <c:axId val="8511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5120896"/>
        <c:crosses val="autoZero"/>
        <c:auto val="1"/>
        <c:lblAlgn val="ctr"/>
        <c:lblOffset val="100"/>
        <c:noMultiLvlLbl val="0"/>
      </c:catAx>
      <c:valAx>
        <c:axId val="85120896"/>
        <c:scaling>
          <c:orientation val="minMax"/>
        </c:scaling>
        <c:delete val="0"/>
        <c:axPos val="l"/>
        <c:majorGridlines/>
        <c:numFmt formatCode="###0.0" sourceLinked="1"/>
        <c:majorTickMark val="out"/>
        <c:minorTickMark val="none"/>
        <c:tickLblPos val="nextTo"/>
        <c:crossAx val="851193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0" i="1"/>
            </a:pPr>
            <a:r>
              <a:rPr lang="nl-NL" sz="1600" b="0" i="1" dirty="0"/>
              <a:t>S</a:t>
            </a:r>
            <a:r>
              <a:rPr lang="nl-NL" sz="1600" b="0" i="1" dirty="0" smtClean="0"/>
              <a:t>amenstelling  onderwijssoorten PO – HO </a:t>
            </a:r>
            <a:r>
              <a:rPr lang="nl-NL" sz="1600" b="0" i="1" baseline="0" dirty="0" smtClean="0"/>
              <a:t>naar opleiding ouders, </a:t>
            </a:r>
            <a:r>
              <a:rPr lang="nl-NL" sz="1600" b="0" i="1" u="none" strike="noStrike" baseline="0" dirty="0" smtClean="0">
                <a:effectLst/>
              </a:rPr>
              <a:t>2018/19</a:t>
            </a:r>
            <a:endParaRPr lang="nl-NL" sz="1600" b="0" i="1" dirty="0"/>
          </a:p>
        </c:rich>
      </c:tx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'totaal (ex ho)'!$A$3</c:f>
              <c:strCache>
                <c:ptCount val="1"/>
                <c:pt idx="0">
                  <c:v>max MBO2</c:v>
                </c:pt>
              </c:strCache>
            </c:strRef>
          </c:tx>
          <c:spPr>
            <a:ln>
              <a:noFill/>
            </a:ln>
          </c:spPr>
          <c:invertIfNegative val="0"/>
          <c:cat>
            <c:multiLvlStrRef>
              <c:f>'totaal (ex ho)'!$B$1:$V$2</c:f>
              <c:multiLvlStrCache>
                <c:ptCount val="21"/>
                <c:lvl>
                  <c:pt idx="0">
                    <c:v>bo</c:v>
                  </c:pt>
                  <c:pt idx="1">
                    <c:v>sbo</c:v>
                  </c:pt>
                  <c:pt idx="3">
                    <c:v>so</c:v>
                  </c:pt>
                  <c:pt idx="4">
                    <c:v>vso</c:v>
                  </c:pt>
                  <c:pt idx="6">
                    <c:v>pro</c:v>
                  </c:pt>
                  <c:pt idx="7">
                    <c:v>vmbo-b</c:v>
                  </c:pt>
                  <c:pt idx="8">
                    <c:v>vmbo-k</c:v>
                  </c:pt>
                  <c:pt idx="9">
                    <c:v>vmbo-gt</c:v>
                  </c:pt>
                  <c:pt idx="10">
                    <c:v>havo</c:v>
                  </c:pt>
                  <c:pt idx="11">
                    <c:v>atheneum</c:v>
                  </c:pt>
                  <c:pt idx="12">
                    <c:v>gymnasium</c:v>
                  </c:pt>
                  <c:pt idx="14">
                    <c:v>mbo-1</c:v>
                  </c:pt>
                  <c:pt idx="15">
                    <c:v>mbo-2</c:v>
                  </c:pt>
                  <c:pt idx="16">
                    <c:v>mbo-3</c:v>
                  </c:pt>
                  <c:pt idx="17">
                    <c:v>mbo-4</c:v>
                  </c:pt>
                  <c:pt idx="19">
                    <c:v>instroom hbo</c:v>
                  </c:pt>
                  <c:pt idx="20">
                    <c:v>instroom wo</c:v>
                  </c:pt>
                </c:lvl>
                <c:lvl>
                  <c:pt idx="0">
                    <c:v>PO</c:v>
                  </c:pt>
                  <c:pt idx="3">
                    <c:v>SO</c:v>
                  </c:pt>
                  <c:pt idx="6">
                    <c:v>VO</c:v>
                  </c:pt>
                  <c:pt idx="14">
                    <c:v>MBO</c:v>
                  </c:pt>
                  <c:pt idx="19">
                    <c:v>HO</c:v>
                  </c:pt>
                </c:lvl>
              </c:multiLvlStrCache>
            </c:multiLvlStrRef>
          </c:cat>
          <c:val>
            <c:numRef>
              <c:f>'totaal (ex ho)'!$B$3:$V$3</c:f>
              <c:numCache>
                <c:formatCode>0.0</c:formatCode>
                <c:ptCount val="21"/>
                <c:pt idx="0" formatCode="###0.0">
                  <c:v>17.793975920863712</c:v>
                </c:pt>
                <c:pt idx="1">
                  <c:v>43.421366235888179</c:v>
                </c:pt>
                <c:pt idx="3" formatCode="###0.0">
                  <c:v>37.440467296998825</c:v>
                </c:pt>
                <c:pt idx="4" formatCode="###0.0">
                  <c:v>36.758191406523466</c:v>
                </c:pt>
                <c:pt idx="6" formatCode="###0.0">
                  <c:v>56.517877212415954</c:v>
                </c:pt>
                <c:pt idx="7" formatCode="###0.0">
                  <c:v>45.052886787446283</c:v>
                </c:pt>
                <c:pt idx="8" formatCode="###0.0">
                  <c:v>33.681283404343318</c:v>
                </c:pt>
                <c:pt idx="9" formatCode="###0.0">
                  <c:v>21.77686721872465</c:v>
                </c:pt>
                <c:pt idx="10" formatCode="###0.0">
                  <c:v>13.591675656150681</c:v>
                </c:pt>
                <c:pt idx="11" formatCode="###0.0">
                  <c:v>7.0947091482394526</c:v>
                </c:pt>
                <c:pt idx="12" formatCode="###0.0">
                  <c:v>5.4876038283907382</c:v>
                </c:pt>
                <c:pt idx="14" formatCode="###0.0">
                  <c:v>58.564912106316683</c:v>
                </c:pt>
                <c:pt idx="15" formatCode="###0.0">
                  <c:v>44.95216942446546</c:v>
                </c:pt>
                <c:pt idx="16" formatCode="###0.0">
                  <c:v>34.393583243647896</c:v>
                </c:pt>
                <c:pt idx="17" formatCode="###0.0">
                  <c:v>24.971994887934244</c:v>
                </c:pt>
                <c:pt idx="19" formatCode="###0.0%">
                  <c:v>0.17551953021660074</c:v>
                </c:pt>
                <c:pt idx="20" formatCode="###0.0%">
                  <c:v>7.281592773073535E-2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F8-4D40-85CD-10738608FC84}"/>
            </c:ext>
          </c:extLst>
        </c:ser>
        <c:ser>
          <c:idx val="1"/>
          <c:order val="1"/>
          <c:tx>
            <c:strRef>
              <c:f>'totaal (ex ho)'!$A$4</c:f>
              <c:strCache>
                <c:ptCount val="1"/>
                <c:pt idx="0">
                  <c:v>mbo3/4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c:spPr>
          <c:invertIfNegative val="0"/>
          <c:cat>
            <c:multiLvlStrRef>
              <c:f>'totaal (ex ho)'!$B$1:$V$2</c:f>
              <c:multiLvlStrCache>
                <c:ptCount val="21"/>
                <c:lvl>
                  <c:pt idx="0">
                    <c:v>bo</c:v>
                  </c:pt>
                  <c:pt idx="1">
                    <c:v>sbo</c:v>
                  </c:pt>
                  <c:pt idx="3">
                    <c:v>so</c:v>
                  </c:pt>
                  <c:pt idx="4">
                    <c:v>vso</c:v>
                  </c:pt>
                  <c:pt idx="6">
                    <c:v>pro</c:v>
                  </c:pt>
                  <c:pt idx="7">
                    <c:v>vmbo-b</c:v>
                  </c:pt>
                  <c:pt idx="8">
                    <c:v>vmbo-k</c:v>
                  </c:pt>
                  <c:pt idx="9">
                    <c:v>vmbo-gt</c:v>
                  </c:pt>
                  <c:pt idx="10">
                    <c:v>havo</c:v>
                  </c:pt>
                  <c:pt idx="11">
                    <c:v>atheneum</c:v>
                  </c:pt>
                  <c:pt idx="12">
                    <c:v>gymnasium</c:v>
                  </c:pt>
                  <c:pt idx="14">
                    <c:v>mbo-1</c:v>
                  </c:pt>
                  <c:pt idx="15">
                    <c:v>mbo-2</c:v>
                  </c:pt>
                  <c:pt idx="16">
                    <c:v>mbo-3</c:v>
                  </c:pt>
                  <c:pt idx="17">
                    <c:v>mbo-4</c:v>
                  </c:pt>
                  <c:pt idx="19">
                    <c:v>instroom hbo</c:v>
                  </c:pt>
                  <c:pt idx="20">
                    <c:v>instroom wo</c:v>
                  </c:pt>
                </c:lvl>
                <c:lvl>
                  <c:pt idx="0">
                    <c:v>PO</c:v>
                  </c:pt>
                  <c:pt idx="3">
                    <c:v>SO</c:v>
                  </c:pt>
                  <c:pt idx="6">
                    <c:v>VO</c:v>
                  </c:pt>
                  <c:pt idx="14">
                    <c:v>MBO</c:v>
                  </c:pt>
                  <c:pt idx="19">
                    <c:v>HO</c:v>
                  </c:pt>
                </c:lvl>
              </c:multiLvlStrCache>
            </c:multiLvlStrRef>
          </c:cat>
          <c:val>
            <c:numRef>
              <c:f>'totaal (ex ho)'!$B$4:$V$4</c:f>
              <c:numCache>
                <c:formatCode>0.0</c:formatCode>
                <c:ptCount val="21"/>
                <c:pt idx="0" formatCode="###0.0">
                  <c:v>34.504854313906591</c:v>
                </c:pt>
                <c:pt idx="1">
                  <c:v>39.434668401533237</c:v>
                </c:pt>
                <c:pt idx="3" formatCode="###0.0">
                  <c:v>37.117660756520152</c:v>
                </c:pt>
                <c:pt idx="4" formatCode="###0.0">
                  <c:v>37.481248272451381</c:v>
                </c:pt>
                <c:pt idx="6" formatCode="###0.0">
                  <c:v>34.163298885422108</c:v>
                </c:pt>
                <c:pt idx="7" formatCode="###0.0">
                  <c:v>41.965200824523393</c:v>
                </c:pt>
                <c:pt idx="8" formatCode="###0.0">
                  <c:v>45.911991429729895</c:v>
                </c:pt>
                <c:pt idx="9" formatCode="###0.0">
                  <c:v>44.285811107287437</c:v>
                </c:pt>
                <c:pt idx="10" formatCode="###0.0">
                  <c:v>35.882081407745765</c:v>
                </c:pt>
                <c:pt idx="11" formatCode="###0.0">
                  <c:v>25.399212837468305</c:v>
                </c:pt>
                <c:pt idx="12" formatCode="###0.0">
                  <c:v>17.782496347006941</c:v>
                </c:pt>
                <c:pt idx="14" formatCode="###0.0">
                  <c:v>32.955640683291449</c:v>
                </c:pt>
                <c:pt idx="15" formatCode="###0.0">
                  <c:v>41.290383964274902</c:v>
                </c:pt>
                <c:pt idx="16" formatCode="###0.0">
                  <c:v>45.247057606597934</c:v>
                </c:pt>
                <c:pt idx="17" formatCode="###0.0">
                  <c:v>44.560682091736247</c:v>
                </c:pt>
                <c:pt idx="19" formatCode="###0.0%">
                  <c:v>0.38456792661139888</c:v>
                </c:pt>
                <c:pt idx="20" formatCode="###0.0%">
                  <c:v>0.2353755120357176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F8-4D40-85CD-10738608FC84}"/>
            </c:ext>
          </c:extLst>
        </c:ser>
        <c:ser>
          <c:idx val="2"/>
          <c:order val="2"/>
          <c:tx>
            <c:strRef>
              <c:f>'totaal (ex ho)'!$A$5</c:f>
              <c:strCache>
                <c:ptCount val="1"/>
                <c:pt idx="0">
                  <c:v>hbo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cat>
            <c:multiLvlStrRef>
              <c:f>'totaal (ex ho)'!$B$1:$V$2</c:f>
              <c:multiLvlStrCache>
                <c:ptCount val="21"/>
                <c:lvl>
                  <c:pt idx="0">
                    <c:v>bo</c:v>
                  </c:pt>
                  <c:pt idx="1">
                    <c:v>sbo</c:v>
                  </c:pt>
                  <c:pt idx="3">
                    <c:v>so</c:v>
                  </c:pt>
                  <c:pt idx="4">
                    <c:v>vso</c:v>
                  </c:pt>
                  <c:pt idx="6">
                    <c:v>pro</c:v>
                  </c:pt>
                  <c:pt idx="7">
                    <c:v>vmbo-b</c:v>
                  </c:pt>
                  <c:pt idx="8">
                    <c:v>vmbo-k</c:v>
                  </c:pt>
                  <c:pt idx="9">
                    <c:v>vmbo-gt</c:v>
                  </c:pt>
                  <c:pt idx="10">
                    <c:v>havo</c:v>
                  </c:pt>
                  <c:pt idx="11">
                    <c:v>atheneum</c:v>
                  </c:pt>
                  <c:pt idx="12">
                    <c:v>gymnasium</c:v>
                  </c:pt>
                  <c:pt idx="14">
                    <c:v>mbo-1</c:v>
                  </c:pt>
                  <c:pt idx="15">
                    <c:v>mbo-2</c:v>
                  </c:pt>
                  <c:pt idx="16">
                    <c:v>mbo-3</c:v>
                  </c:pt>
                  <c:pt idx="17">
                    <c:v>mbo-4</c:v>
                  </c:pt>
                  <c:pt idx="19">
                    <c:v>instroom hbo</c:v>
                  </c:pt>
                  <c:pt idx="20">
                    <c:v>instroom wo</c:v>
                  </c:pt>
                </c:lvl>
                <c:lvl>
                  <c:pt idx="0">
                    <c:v>PO</c:v>
                  </c:pt>
                  <c:pt idx="3">
                    <c:v>SO</c:v>
                  </c:pt>
                  <c:pt idx="6">
                    <c:v>VO</c:v>
                  </c:pt>
                  <c:pt idx="14">
                    <c:v>MBO</c:v>
                  </c:pt>
                  <c:pt idx="19">
                    <c:v>HO</c:v>
                  </c:pt>
                </c:lvl>
              </c:multiLvlStrCache>
            </c:multiLvlStrRef>
          </c:cat>
          <c:val>
            <c:numRef>
              <c:f>'totaal (ex ho)'!$B$5:$V$5</c:f>
              <c:numCache>
                <c:formatCode>0.0</c:formatCode>
                <c:ptCount val="21"/>
                <c:pt idx="0" formatCode="###0.0">
                  <c:v>26.627598216770988</c:v>
                </c:pt>
                <c:pt idx="1">
                  <c:v>11.853101062165644</c:v>
                </c:pt>
                <c:pt idx="3" formatCode="###0.0">
                  <c:v>15.58768186230556</c:v>
                </c:pt>
                <c:pt idx="4" formatCode="###0.0">
                  <c:v>16.535103855705202</c:v>
                </c:pt>
                <c:pt idx="6" formatCode="###0.0">
                  <c:v>7.0776113286694917</c:v>
                </c:pt>
                <c:pt idx="7" formatCode="###0.0">
                  <c:v>10.063062871321314</c:v>
                </c:pt>
                <c:pt idx="8" formatCode="###0.0">
                  <c:v>15.576848605414082</c:v>
                </c:pt>
                <c:pt idx="9" formatCode="###0.0">
                  <c:v>23.878406132971797</c:v>
                </c:pt>
                <c:pt idx="10" formatCode="###0.0">
                  <c:v>30.710236218501901</c:v>
                </c:pt>
                <c:pt idx="11" formatCode="###0.0">
                  <c:v>31.693935473347235</c:v>
                </c:pt>
                <c:pt idx="12" formatCode="###0.0">
                  <c:v>25.584970829507636</c:v>
                </c:pt>
                <c:pt idx="14" formatCode="###0.0">
                  <c:v>6.1756559982068273</c:v>
                </c:pt>
                <c:pt idx="15" formatCode="###0.0">
                  <c:v>10.368265140855785</c:v>
                </c:pt>
                <c:pt idx="16" formatCode="###0.0">
                  <c:v>15.109849048317445</c:v>
                </c:pt>
                <c:pt idx="17" formatCode="###0.0">
                  <c:v>21.990473073184233</c:v>
                </c:pt>
                <c:pt idx="19" formatCode="###0.0%">
                  <c:v>0.28045651858952908</c:v>
                </c:pt>
                <c:pt idx="20" formatCode="###0.0%">
                  <c:v>0.28052427759733362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F8-4D40-85CD-10738608FC84}"/>
            </c:ext>
          </c:extLst>
        </c:ser>
        <c:ser>
          <c:idx val="3"/>
          <c:order val="3"/>
          <c:tx>
            <c:strRef>
              <c:f>'totaal (ex ho)'!$A$6</c:f>
              <c:strCache>
                <c:ptCount val="1"/>
                <c:pt idx="0">
                  <c:v>WO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multiLvlStrRef>
              <c:f>'totaal (ex ho)'!$B$1:$V$2</c:f>
              <c:multiLvlStrCache>
                <c:ptCount val="21"/>
                <c:lvl>
                  <c:pt idx="0">
                    <c:v>bo</c:v>
                  </c:pt>
                  <c:pt idx="1">
                    <c:v>sbo</c:v>
                  </c:pt>
                  <c:pt idx="3">
                    <c:v>so</c:v>
                  </c:pt>
                  <c:pt idx="4">
                    <c:v>vso</c:v>
                  </c:pt>
                  <c:pt idx="6">
                    <c:v>pro</c:v>
                  </c:pt>
                  <c:pt idx="7">
                    <c:v>vmbo-b</c:v>
                  </c:pt>
                  <c:pt idx="8">
                    <c:v>vmbo-k</c:v>
                  </c:pt>
                  <c:pt idx="9">
                    <c:v>vmbo-gt</c:v>
                  </c:pt>
                  <c:pt idx="10">
                    <c:v>havo</c:v>
                  </c:pt>
                  <c:pt idx="11">
                    <c:v>atheneum</c:v>
                  </c:pt>
                  <c:pt idx="12">
                    <c:v>gymnasium</c:v>
                  </c:pt>
                  <c:pt idx="14">
                    <c:v>mbo-1</c:v>
                  </c:pt>
                  <c:pt idx="15">
                    <c:v>mbo-2</c:v>
                  </c:pt>
                  <c:pt idx="16">
                    <c:v>mbo-3</c:v>
                  </c:pt>
                  <c:pt idx="17">
                    <c:v>mbo-4</c:v>
                  </c:pt>
                  <c:pt idx="19">
                    <c:v>instroom hbo</c:v>
                  </c:pt>
                  <c:pt idx="20">
                    <c:v>instroom wo</c:v>
                  </c:pt>
                </c:lvl>
                <c:lvl>
                  <c:pt idx="0">
                    <c:v>PO</c:v>
                  </c:pt>
                  <c:pt idx="3">
                    <c:v>SO</c:v>
                  </c:pt>
                  <c:pt idx="6">
                    <c:v>VO</c:v>
                  </c:pt>
                  <c:pt idx="14">
                    <c:v>MBO</c:v>
                  </c:pt>
                  <c:pt idx="19">
                    <c:v>HO</c:v>
                  </c:pt>
                </c:lvl>
              </c:multiLvlStrCache>
            </c:multiLvlStrRef>
          </c:cat>
          <c:val>
            <c:numRef>
              <c:f>'totaal (ex ho)'!$B$6:$V$6</c:f>
              <c:numCache>
                <c:formatCode>0.0</c:formatCode>
                <c:ptCount val="21"/>
                <c:pt idx="0" formatCode="###0.0">
                  <c:v>21.073571548459146</c:v>
                </c:pt>
                <c:pt idx="1">
                  <c:v>5.2908643004128688</c:v>
                </c:pt>
                <c:pt idx="3" formatCode="###0.0">
                  <c:v>9.8541900841753503</c:v>
                </c:pt>
                <c:pt idx="4" formatCode="###0.0">
                  <c:v>9.2254564653199047</c:v>
                </c:pt>
                <c:pt idx="6" formatCode="###0.0">
                  <c:v>2.2412125734925734</c:v>
                </c:pt>
                <c:pt idx="7" formatCode="###0.0">
                  <c:v>2.9188495167090003</c:v>
                </c:pt>
                <c:pt idx="8" formatCode="###0.0">
                  <c:v>4.8298765605127931</c:v>
                </c:pt>
                <c:pt idx="9" formatCode="###0.0">
                  <c:v>10.058915541015816</c:v>
                </c:pt>
                <c:pt idx="10" formatCode="###0.0">
                  <c:v>19.816006717601407</c:v>
                </c:pt>
                <c:pt idx="11" formatCode="###0.0">
                  <c:v>35.812142540944684</c:v>
                </c:pt>
                <c:pt idx="12" formatCode="###0.0">
                  <c:v>51.144928995094752</c:v>
                </c:pt>
                <c:pt idx="14" formatCode="###0.0">
                  <c:v>2.3037912121850317</c:v>
                </c:pt>
                <c:pt idx="15" formatCode="###0.0">
                  <c:v>3.3891814704037708</c:v>
                </c:pt>
                <c:pt idx="16" formatCode="###0.0">
                  <c:v>5.2495101014368055</c:v>
                </c:pt>
                <c:pt idx="17" formatCode="###0.0">
                  <c:v>8.4768499471454728</c:v>
                </c:pt>
                <c:pt idx="19" formatCode="###0.0%">
                  <c:v>0.15945602458247024</c:v>
                </c:pt>
                <c:pt idx="20" formatCode="###0.0%">
                  <c:v>0.41128428263621281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F8-4D40-85CD-10738608F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85192704"/>
        <c:axId val="85194240"/>
      </c:barChart>
      <c:catAx>
        <c:axId val="851927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nl-NL"/>
          </a:p>
        </c:txPr>
        <c:crossAx val="85194240"/>
        <c:crosses val="autoZero"/>
        <c:auto val="1"/>
        <c:lblAlgn val="ctr"/>
        <c:lblOffset val="100"/>
        <c:noMultiLvlLbl val="0"/>
      </c:catAx>
      <c:valAx>
        <c:axId val="8519424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nl-NL"/>
          </a:p>
        </c:txPr>
        <c:crossAx val="8519270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200"/>
          </a:pPr>
          <a:endParaRPr lang="nl-N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cito!$B$5</c:f>
              <c:strCache>
                <c:ptCount val="1"/>
                <c:pt idx="0">
                  <c:v>Max. mbo2</c:v>
                </c:pt>
              </c:strCache>
            </c:strRef>
          </c:tx>
          <c:marker>
            <c:symbol val="none"/>
          </c:marker>
          <c:cat>
            <c:multiLvlStrRef>
              <c:f>cito!$C$2:$G$3</c:f>
              <c:multiLvlStrCache>
                <c:ptCount val="5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2016</c:v>
                  </c:pt>
                  <c:pt idx="4">
                    <c:v>2017</c:v>
                  </c:pt>
                </c:lvl>
                <c:lvl>
                  <c:pt idx="0">
                    <c:v>cito</c:v>
                  </c:pt>
                  <c:pt idx="2">
                    <c:v>cet</c:v>
                  </c:pt>
                </c:lvl>
              </c:multiLvlStrCache>
            </c:multiLvlStrRef>
          </c:cat>
          <c:val>
            <c:numRef>
              <c:f>cito!$C$5:$G$5</c:f>
              <c:numCache>
                <c:formatCode>###0.0</c:formatCode>
                <c:ptCount val="5"/>
                <c:pt idx="0">
                  <c:v>530.0890097087397</c:v>
                </c:pt>
                <c:pt idx="1">
                  <c:v>529.64984373680102</c:v>
                </c:pt>
                <c:pt idx="2">
                  <c:v>530.06065381844201</c:v>
                </c:pt>
                <c:pt idx="3">
                  <c:v>529.52804391734435</c:v>
                </c:pt>
                <c:pt idx="4">
                  <c:v>530.338985211622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EA-4C3A-B059-5B134CBA3EB4}"/>
            </c:ext>
          </c:extLst>
        </c:ser>
        <c:ser>
          <c:idx val="1"/>
          <c:order val="1"/>
          <c:tx>
            <c:strRef>
              <c:f>cito!$B$6</c:f>
              <c:strCache>
                <c:ptCount val="1"/>
                <c:pt idx="0">
                  <c:v>Mbo 3-4</c:v>
                </c:pt>
              </c:strCache>
            </c:strRef>
          </c:tx>
          <c:marker>
            <c:symbol val="none"/>
          </c:marker>
          <c:cat>
            <c:multiLvlStrRef>
              <c:f>cito!$C$2:$G$3</c:f>
              <c:multiLvlStrCache>
                <c:ptCount val="5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2016</c:v>
                  </c:pt>
                  <c:pt idx="4">
                    <c:v>2017</c:v>
                  </c:pt>
                </c:lvl>
                <c:lvl>
                  <c:pt idx="0">
                    <c:v>cito</c:v>
                  </c:pt>
                  <c:pt idx="2">
                    <c:v>cet</c:v>
                  </c:pt>
                </c:lvl>
              </c:multiLvlStrCache>
            </c:multiLvlStrRef>
          </c:cat>
          <c:val>
            <c:numRef>
              <c:f>cito!$C$6:$G$6</c:f>
              <c:numCache>
                <c:formatCode>###0.0</c:formatCode>
                <c:ptCount val="5"/>
                <c:pt idx="0">
                  <c:v>534.60173985086885</c:v>
                </c:pt>
                <c:pt idx="1">
                  <c:v>534.11248712882127</c:v>
                </c:pt>
                <c:pt idx="2">
                  <c:v>534.21364189338613</c:v>
                </c:pt>
                <c:pt idx="3">
                  <c:v>533.67596841151897</c:v>
                </c:pt>
                <c:pt idx="4">
                  <c:v>534.16666035090191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EA-4C3A-B059-5B134CBA3EB4}"/>
            </c:ext>
          </c:extLst>
        </c:ser>
        <c:ser>
          <c:idx val="2"/>
          <c:order val="2"/>
          <c:tx>
            <c:strRef>
              <c:f>cito!$B$7</c:f>
              <c:strCache>
                <c:ptCount val="1"/>
                <c:pt idx="0">
                  <c:v>Hbo ad/ba</c:v>
                </c:pt>
              </c:strCache>
            </c:strRef>
          </c:tx>
          <c:marker>
            <c:symbol val="none"/>
          </c:marker>
          <c:cat>
            <c:multiLvlStrRef>
              <c:f>cito!$C$2:$G$3</c:f>
              <c:multiLvlStrCache>
                <c:ptCount val="5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2016</c:v>
                  </c:pt>
                  <c:pt idx="4">
                    <c:v>2017</c:v>
                  </c:pt>
                </c:lvl>
                <c:lvl>
                  <c:pt idx="0">
                    <c:v>cito</c:v>
                  </c:pt>
                  <c:pt idx="2">
                    <c:v>cet</c:v>
                  </c:pt>
                </c:lvl>
              </c:multiLvlStrCache>
            </c:multiLvlStrRef>
          </c:cat>
          <c:val>
            <c:numRef>
              <c:f>cito!$C$7:$G$7</c:f>
              <c:numCache>
                <c:formatCode>###0.0</c:formatCode>
                <c:ptCount val="5"/>
                <c:pt idx="0">
                  <c:v>538.19239763763755</c:v>
                </c:pt>
                <c:pt idx="1">
                  <c:v>538.03719758437978</c:v>
                </c:pt>
                <c:pt idx="2">
                  <c:v>538.17104686076743</c:v>
                </c:pt>
                <c:pt idx="3">
                  <c:v>537.60108922445829</c:v>
                </c:pt>
                <c:pt idx="4">
                  <c:v>538.05102620264529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DEA-4C3A-B059-5B134CBA3EB4}"/>
            </c:ext>
          </c:extLst>
        </c:ser>
        <c:ser>
          <c:idx val="3"/>
          <c:order val="3"/>
          <c:tx>
            <c:strRef>
              <c:f>cito!$B$8</c:f>
              <c:strCache>
                <c:ptCount val="1"/>
                <c:pt idx="0">
                  <c:v>Wo ba/ma &amp; hbo ma</c:v>
                </c:pt>
              </c:strCache>
            </c:strRef>
          </c:tx>
          <c:marker>
            <c:symbol val="none"/>
          </c:marker>
          <c:cat>
            <c:multiLvlStrRef>
              <c:f>cito!$C$2:$G$3</c:f>
              <c:multiLvlStrCache>
                <c:ptCount val="5"/>
                <c:lvl>
                  <c:pt idx="0">
                    <c:v>2013</c:v>
                  </c:pt>
                  <c:pt idx="1">
                    <c:v>2014</c:v>
                  </c:pt>
                  <c:pt idx="2">
                    <c:v>2015</c:v>
                  </c:pt>
                  <c:pt idx="3">
                    <c:v>2016</c:v>
                  </c:pt>
                  <c:pt idx="4">
                    <c:v>2017</c:v>
                  </c:pt>
                </c:lvl>
                <c:lvl>
                  <c:pt idx="0">
                    <c:v>cito</c:v>
                  </c:pt>
                  <c:pt idx="2">
                    <c:v>cet</c:v>
                  </c:pt>
                </c:lvl>
              </c:multiLvlStrCache>
            </c:multiLvlStrRef>
          </c:cat>
          <c:val>
            <c:numRef>
              <c:f>cito!$C$8:$G$8</c:f>
              <c:numCache>
                <c:formatCode>###0.0</c:formatCode>
                <c:ptCount val="5"/>
                <c:pt idx="0">
                  <c:v>541.50117383416853</c:v>
                </c:pt>
                <c:pt idx="1">
                  <c:v>541.2544367376247</c:v>
                </c:pt>
                <c:pt idx="2">
                  <c:v>541.10664916885401</c:v>
                </c:pt>
                <c:pt idx="3">
                  <c:v>540.65614212730259</c:v>
                </c:pt>
                <c:pt idx="4">
                  <c:v>541.15975367703152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DEA-4C3A-B059-5B134CBA3E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5487616"/>
        <c:axId val="85489152"/>
      </c:lineChart>
      <c:catAx>
        <c:axId val="854876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85489152"/>
        <c:crosses val="autoZero"/>
        <c:auto val="1"/>
        <c:lblAlgn val="ctr"/>
        <c:lblOffset val="100"/>
        <c:noMultiLvlLbl val="0"/>
      </c:catAx>
      <c:valAx>
        <c:axId val="85489152"/>
        <c:scaling>
          <c:orientation val="minMax"/>
          <c:max val="550"/>
          <c:min val="5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nl-NL"/>
                  <a:t>score</a:t>
                </a:r>
              </a:p>
            </c:rich>
          </c:tx>
          <c:overlay val="0"/>
        </c:title>
        <c:numFmt formatCode="###0.0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nl-NL"/>
          </a:p>
        </c:txPr>
        <c:crossAx val="8548761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/>
            </a:pPr>
            <a:endParaRPr lang="nl-NL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title>
      <c:tx>
        <c:rich>
          <a:bodyPr/>
          <a:lstStyle/>
          <a:p>
            <a:pPr>
              <a:defRPr b="0" i="1"/>
            </a:pPr>
            <a:r>
              <a:rPr lang="nl-NL" b="0" i="1"/>
              <a:t>Opstromers in mbo vanaf niveau 2/3</a:t>
            </a:r>
          </a:p>
        </c:rich>
      </c:tx>
      <c:layout>
        <c:manualLayout>
          <c:xMode val="edge"/>
          <c:yMode val="edge"/>
          <c:x val="0.24794511445562975"/>
          <c:y val="1.9801980198019802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mbo!$A$3</c:f>
              <c:strCache>
                <c:ptCount val="1"/>
                <c:pt idx="0">
                  <c:v>max. mbo2</c:v>
                </c:pt>
              </c:strCache>
            </c:strRef>
          </c:tx>
          <c:marker>
            <c:symbol val="none"/>
          </c:marker>
          <c:cat>
            <c:multiLvlStrRef>
              <c:f>mbo!$B$1:$F$2</c:f>
              <c:multiLvlStrCache>
                <c:ptCount val="5"/>
                <c:lvl>
                  <c:pt idx="0">
                    <c:v>%</c:v>
                  </c:pt>
                  <c:pt idx="1">
                    <c:v>%</c:v>
                  </c:pt>
                  <c:pt idx="2">
                    <c:v>%</c:v>
                  </c:pt>
                  <c:pt idx="3">
                    <c:v>%</c:v>
                  </c:pt>
                  <c:pt idx="4">
                    <c:v>%</c:v>
                  </c:pt>
                </c:lvl>
                <c:lvl>
                  <c:pt idx="0">
                    <c:v>2013/2014</c:v>
                  </c:pt>
                  <c:pt idx="1">
                    <c:v>2014/2015</c:v>
                  </c:pt>
                  <c:pt idx="2">
                    <c:v>2015/2016</c:v>
                  </c:pt>
                  <c:pt idx="3">
                    <c:v>2016/2017</c:v>
                  </c:pt>
                  <c:pt idx="4">
                    <c:v>2017/2018</c:v>
                  </c:pt>
                </c:lvl>
              </c:multiLvlStrCache>
            </c:multiLvlStrRef>
          </c:cat>
          <c:val>
            <c:numRef>
              <c:f>mbo!$B$3:$F$3</c:f>
              <c:numCache>
                <c:formatCode>General</c:formatCode>
                <c:ptCount val="5"/>
                <c:pt idx="0">
                  <c:v>13</c:v>
                </c:pt>
                <c:pt idx="1">
                  <c:v>13.1</c:v>
                </c:pt>
                <c:pt idx="2">
                  <c:v>14.9</c:v>
                </c:pt>
                <c:pt idx="3">
                  <c:v>11.8</c:v>
                </c:pt>
                <c:pt idx="4">
                  <c:v>14.1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1C-4DC3-8A44-924D6A6528E6}"/>
            </c:ext>
          </c:extLst>
        </c:ser>
        <c:ser>
          <c:idx val="1"/>
          <c:order val="1"/>
          <c:tx>
            <c:strRef>
              <c:f>mbo!$A$4</c:f>
              <c:strCache>
                <c:ptCount val="1"/>
                <c:pt idx="0">
                  <c:v>mbo 3-4</c:v>
                </c:pt>
              </c:strCache>
            </c:strRef>
          </c:tx>
          <c:marker>
            <c:symbol val="none"/>
          </c:marker>
          <c:cat>
            <c:multiLvlStrRef>
              <c:f>mbo!$B$1:$F$2</c:f>
              <c:multiLvlStrCache>
                <c:ptCount val="5"/>
                <c:lvl>
                  <c:pt idx="0">
                    <c:v>%</c:v>
                  </c:pt>
                  <c:pt idx="1">
                    <c:v>%</c:v>
                  </c:pt>
                  <c:pt idx="2">
                    <c:v>%</c:v>
                  </c:pt>
                  <c:pt idx="3">
                    <c:v>%</c:v>
                  </c:pt>
                  <c:pt idx="4">
                    <c:v>%</c:v>
                  </c:pt>
                </c:lvl>
                <c:lvl>
                  <c:pt idx="0">
                    <c:v>2013/2014</c:v>
                  </c:pt>
                  <c:pt idx="1">
                    <c:v>2014/2015</c:v>
                  </c:pt>
                  <c:pt idx="2">
                    <c:v>2015/2016</c:v>
                  </c:pt>
                  <c:pt idx="3">
                    <c:v>2016/2017</c:v>
                  </c:pt>
                  <c:pt idx="4">
                    <c:v>2017/2018</c:v>
                  </c:pt>
                </c:lvl>
              </c:multiLvlStrCache>
            </c:multiLvlStrRef>
          </c:cat>
          <c:val>
            <c:numRef>
              <c:f>mbo!$B$4:$F$4</c:f>
              <c:numCache>
                <c:formatCode>General</c:formatCode>
                <c:ptCount val="5"/>
                <c:pt idx="0">
                  <c:v>14.4</c:v>
                </c:pt>
                <c:pt idx="1">
                  <c:v>15.1</c:v>
                </c:pt>
                <c:pt idx="2">
                  <c:v>15.1</c:v>
                </c:pt>
                <c:pt idx="3">
                  <c:v>14</c:v>
                </c:pt>
                <c:pt idx="4">
                  <c:v>13.9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1C-4DC3-8A44-924D6A6528E6}"/>
            </c:ext>
          </c:extLst>
        </c:ser>
        <c:ser>
          <c:idx val="2"/>
          <c:order val="2"/>
          <c:tx>
            <c:strRef>
              <c:f>mbo!$A$5</c:f>
              <c:strCache>
                <c:ptCount val="1"/>
                <c:pt idx="0">
                  <c:v>hbo ad/ba</c:v>
                </c:pt>
              </c:strCache>
            </c:strRef>
          </c:tx>
          <c:marker>
            <c:symbol val="none"/>
          </c:marker>
          <c:cat>
            <c:multiLvlStrRef>
              <c:f>mbo!$B$1:$F$2</c:f>
              <c:multiLvlStrCache>
                <c:ptCount val="5"/>
                <c:lvl>
                  <c:pt idx="0">
                    <c:v>%</c:v>
                  </c:pt>
                  <c:pt idx="1">
                    <c:v>%</c:v>
                  </c:pt>
                  <c:pt idx="2">
                    <c:v>%</c:v>
                  </c:pt>
                  <c:pt idx="3">
                    <c:v>%</c:v>
                  </c:pt>
                  <c:pt idx="4">
                    <c:v>%</c:v>
                  </c:pt>
                </c:lvl>
                <c:lvl>
                  <c:pt idx="0">
                    <c:v>2013/2014</c:v>
                  </c:pt>
                  <c:pt idx="1">
                    <c:v>2014/2015</c:v>
                  </c:pt>
                  <c:pt idx="2">
                    <c:v>2015/2016</c:v>
                  </c:pt>
                  <c:pt idx="3">
                    <c:v>2016/2017</c:v>
                  </c:pt>
                  <c:pt idx="4">
                    <c:v>2017/2018</c:v>
                  </c:pt>
                </c:lvl>
              </c:multiLvlStrCache>
            </c:multiLvlStrRef>
          </c:cat>
          <c:val>
            <c:numRef>
              <c:f>mbo!$B$5:$F$5</c:f>
              <c:numCache>
                <c:formatCode>General</c:formatCode>
                <c:ptCount val="5"/>
                <c:pt idx="0">
                  <c:v>17.100000000000001</c:v>
                </c:pt>
                <c:pt idx="1">
                  <c:v>15.8</c:v>
                </c:pt>
                <c:pt idx="2">
                  <c:v>20.100000000000001</c:v>
                </c:pt>
                <c:pt idx="3">
                  <c:v>17.3</c:v>
                </c:pt>
                <c:pt idx="4">
                  <c:v>17.899999999999999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1C-4DC3-8A44-924D6A6528E6}"/>
            </c:ext>
          </c:extLst>
        </c:ser>
        <c:ser>
          <c:idx val="3"/>
          <c:order val="3"/>
          <c:tx>
            <c:strRef>
              <c:f>mbo!$A$6</c:f>
              <c:strCache>
                <c:ptCount val="1"/>
                <c:pt idx="0">
                  <c:v>wo ba/ma &amp; hbo ma</c:v>
                </c:pt>
              </c:strCache>
            </c:strRef>
          </c:tx>
          <c:marker>
            <c:symbol val="none"/>
          </c:marker>
          <c:cat>
            <c:multiLvlStrRef>
              <c:f>mbo!$B$1:$F$2</c:f>
              <c:multiLvlStrCache>
                <c:ptCount val="5"/>
                <c:lvl>
                  <c:pt idx="0">
                    <c:v>%</c:v>
                  </c:pt>
                  <c:pt idx="1">
                    <c:v>%</c:v>
                  </c:pt>
                  <c:pt idx="2">
                    <c:v>%</c:v>
                  </c:pt>
                  <c:pt idx="3">
                    <c:v>%</c:v>
                  </c:pt>
                  <c:pt idx="4">
                    <c:v>%</c:v>
                  </c:pt>
                </c:lvl>
                <c:lvl>
                  <c:pt idx="0">
                    <c:v>2013/2014</c:v>
                  </c:pt>
                  <c:pt idx="1">
                    <c:v>2014/2015</c:v>
                  </c:pt>
                  <c:pt idx="2">
                    <c:v>2015/2016</c:v>
                  </c:pt>
                  <c:pt idx="3">
                    <c:v>2016/2017</c:v>
                  </c:pt>
                  <c:pt idx="4">
                    <c:v>2017/2018</c:v>
                  </c:pt>
                </c:lvl>
              </c:multiLvlStrCache>
            </c:multiLvlStrRef>
          </c:cat>
          <c:val>
            <c:numRef>
              <c:f>mbo!$B$6:$F$6</c:f>
              <c:numCache>
                <c:formatCode>General</c:formatCode>
                <c:ptCount val="5"/>
                <c:pt idx="0">
                  <c:v>20.7</c:v>
                </c:pt>
                <c:pt idx="1">
                  <c:v>15.9</c:v>
                </c:pt>
                <c:pt idx="2">
                  <c:v>19</c:v>
                </c:pt>
                <c:pt idx="3">
                  <c:v>20.3</c:v>
                </c:pt>
                <c:pt idx="4">
                  <c:v>26.2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41C-4DC3-8A44-924D6A6528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8033920"/>
        <c:axId val="88039808"/>
      </c:lineChart>
      <c:catAx>
        <c:axId val="880339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nl-NL"/>
          </a:p>
        </c:txPr>
        <c:crossAx val="88039808"/>
        <c:crosses val="autoZero"/>
        <c:auto val="1"/>
        <c:lblAlgn val="ctr"/>
        <c:lblOffset val="100"/>
        <c:noMultiLvlLbl val="0"/>
      </c:catAx>
      <c:valAx>
        <c:axId val="88039808"/>
        <c:scaling>
          <c:orientation val="minMax"/>
          <c:max val="30"/>
          <c:min val="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nl-NL"/>
          </a:p>
        </c:txPr>
        <c:crossAx val="880339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200"/>
          </a:pPr>
          <a:endParaRPr lang="nl-N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 b="0" i="1"/>
            </a:pPr>
            <a:r>
              <a:rPr lang="nl-NL" b="0" i="1"/>
              <a:t>Diploma gehaald wo bachelor</a:t>
            </a:r>
            <a:r>
              <a:rPr lang="nl-NL" b="0" i="1" baseline="0"/>
              <a:t> 3 jaar na propedeusejaar</a:t>
            </a:r>
            <a:endParaRPr lang="nl-NL" b="0" i="1"/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wo!$B$2:$B$3</c:f>
              <c:strCache>
                <c:ptCount val="1"/>
                <c:pt idx="0">
                  <c:v>inkomenskwintiel laagste</c:v>
                </c:pt>
              </c:strCache>
            </c:strRef>
          </c:tx>
          <c:marker>
            <c:symbol val="none"/>
          </c:marker>
          <c:cat>
            <c:strRef>
              <c:f>wo!$A$4:$A$12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wo!$B$4:$B$12</c:f>
              <c:numCache>
                <c:formatCode>0%</c:formatCode>
                <c:ptCount val="9"/>
                <c:pt idx="0">
                  <c:v>0.42694063926940645</c:v>
                </c:pt>
                <c:pt idx="1">
                  <c:v>0.45414462081128748</c:v>
                </c:pt>
                <c:pt idx="2">
                  <c:v>0.57683024939662109</c:v>
                </c:pt>
                <c:pt idx="3">
                  <c:v>0.55344958301743741</c:v>
                </c:pt>
                <c:pt idx="4">
                  <c:v>0.61533242876526462</c:v>
                </c:pt>
                <c:pt idx="5">
                  <c:v>0.63218390804597702</c:v>
                </c:pt>
                <c:pt idx="6">
                  <c:v>0.65688073394495416</c:v>
                </c:pt>
                <c:pt idx="7">
                  <c:v>0.64573459715639814</c:v>
                </c:pt>
                <c:pt idx="8">
                  <c:v>0.63961235614778922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B8-468C-924F-B4F2BCCC0424}"/>
            </c:ext>
          </c:extLst>
        </c:ser>
        <c:ser>
          <c:idx val="1"/>
          <c:order val="1"/>
          <c:tx>
            <c:strRef>
              <c:f>wo!$C$2:$C$3</c:f>
              <c:strCache>
                <c:ptCount val="1"/>
                <c:pt idx="0">
                  <c:v>inkomenskwintiel 2</c:v>
                </c:pt>
              </c:strCache>
            </c:strRef>
          </c:tx>
          <c:marker>
            <c:symbol val="none"/>
          </c:marker>
          <c:cat>
            <c:strRef>
              <c:f>wo!$A$4:$A$12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wo!$C$4:$C$12</c:f>
              <c:numCache>
                <c:formatCode>0%</c:formatCode>
                <c:ptCount val="9"/>
                <c:pt idx="0">
                  <c:v>0.49553264604810998</c:v>
                </c:pt>
                <c:pt idx="1">
                  <c:v>0.51935914552736984</c:v>
                </c:pt>
                <c:pt idx="2">
                  <c:v>0.60073937153419599</c:v>
                </c:pt>
                <c:pt idx="3">
                  <c:v>0.61217183770883055</c:v>
                </c:pt>
                <c:pt idx="4">
                  <c:v>0.64329643296432959</c:v>
                </c:pt>
                <c:pt idx="5">
                  <c:v>0.66835123183828171</c:v>
                </c:pt>
                <c:pt idx="6">
                  <c:v>0.67652495378927913</c:v>
                </c:pt>
                <c:pt idx="7">
                  <c:v>0.66182014001077005</c:v>
                </c:pt>
                <c:pt idx="8">
                  <c:v>0.63784097504352877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B8-468C-924F-B4F2BCCC0424}"/>
            </c:ext>
          </c:extLst>
        </c:ser>
        <c:ser>
          <c:idx val="2"/>
          <c:order val="2"/>
          <c:tx>
            <c:strRef>
              <c:f>wo!$D$2:$D$3</c:f>
              <c:strCache>
                <c:ptCount val="1"/>
                <c:pt idx="0">
                  <c:v>inkomenskwintiel 3</c:v>
                </c:pt>
              </c:strCache>
            </c:strRef>
          </c:tx>
          <c:marker>
            <c:symbol val="none"/>
          </c:marker>
          <c:cat>
            <c:strRef>
              <c:f>wo!$A$4:$A$12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wo!$D$4:$D$12</c:f>
              <c:numCache>
                <c:formatCode>0%</c:formatCode>
                <c:ptCount val="9"/>
                <c:pt idx="0">
                  <c:v>0.51221214235868806</c:v>
                </c:pt>
                <c:pt idx="1">
                  <c:v>0.5609996711608024</c:v>
                </c:pt>
                <c:pt idx="2">
                  <c:v>0.62358845671267249</c:v>
                </c:pt>
                <c:pt idx="3">
                  <c:v>0.64689697340262919</c:v>
                </c:pt>
                <c:pt idx="4">
                  <c:v>0.68176216882316698</c:v>
                </c:pt>
                <c:pt idx="5">
                  <c:v>0.702048417132216</c:v>
                </c:pt>
                <c:pt idx="6">
                  <c:v>0.72011295889551297</c:v>
                </c:pt>
                <c:pt idx="7">
                  <c:v>0.69589500139625793</c:v>
                </c:pt>
                <c:pt idx="8">
                  <c:v>0.70014947683109119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5B8-468C-924F-B4F2BCCC0424}"/>
            </c:ext>
          </c:extLst>
        </c:ser>
        <c:ser>
          <c:idx val="3"/>
          <c:order val="3"/>
          <c:tx>
            <c:strRef>
              <c:f>wo!$E$2:$E$3</c:f>
              <c:strCache>
                <c:ptCount val="1"/>
                <c:pt idx="0">
                  <c:v>inkomenskwintiel 4</c:v>
                </c:pt>
              </c:strCache>
            </c:strRef>
          </c:tx>
          <c:marker>
            <c:symbol val="none"/>
          </c:marker>
          <c:cat>
            <c:strRef>
              <c:f>wo!$A$4:$A$12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wo!$E$4:$E$12</c:f>
              <c:numCache>
                <c:formatCode>0%</c:formatCode>
                <c:ptCount val="9"/>
                <c:pt idx="0">
                  <c:v>0.53183736095128498</c:v>
                </c:pt>
                <c:pt idx="1">
                  <c:v>0.57507481077275124</c:v>
                </c:pt>
                <c:pt idx="2">
                  <c:v>0.6461157024793388</c:v>
                </c:pt>
                <c:pt idx="3">
                  <c:v>0.66945145018915508</c:v>
                </c:pt>
                <c:pt idx="4">
                  <c:v>0.6914842626617671</c:v>
                </c:pt>
                <c:pt idx="5">
                  <c:v>0.72292889758643186</c:v>
                </c:pt>
                <c:pt idx="6">
                  <c:v>0.72124819044555255</c:v>
                </c:pt>
                <c:pt idx="7">
                  <c:v>0.72296296296296292</c:v>
                </c:pt>
                <c:pt idx="8">
                  <c:v>0.70897257089725718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5B8-468C-924F-B4F2BCCC0424}"/>
            </c:ext>
          </c:extLst>
        </c:ser>
        <c:ser>
          <c:idx val="4"/>
          <c:order val="4"/>
          <c:tx>
            <c:strRef>
              <c:f>wo!$F$2:$F$3</c:f>
              <c:strCache>
                <c:ptCount val="1"/>
                <c:pt idx="0">
                  <c:v>inkomenskwintiel hoogste</c:v>
                </c:pt>
              </c:strCache>
            </c:strRef>
          </c:tx>
          <c:marker>
            <c:symbol val="none"/>
          </c:marker>
          <c:cat>
            <c:strRef>
              <c:f>wo!$A$4:$A$12</c:f>
              <c:strCach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strCache>
            </c:strRef>
          </c:cat>
          <c:val>
            <c:numRef>
              <c:f>wo!$F$4:$F$12</c:f>
              <c:numCache>
                <c:formatCode>0%</c:formatCode>
                <c:ptCount val="9"/>
                <c:pt idx="0">
                  <c:v>0.51826639437258903</c:v>
                </c:pt>
                <c:pt idx="1">
                  <c:v>0.55072304995617882</c:v>
                </c:pt>
                <c:pt idx="2">
                  <c:v>0.63392678535707137</c:v>
                </c:pt>
                <c:pt idx="3">
                  <c:v>0.64537562012756911</c:v>
                </c:pt>
                <c:pt idx="4">
                  <c:v>0.67790878347500227</c:v>
                </c:pt>
                <c:pt idx="5">
                  <c:v>0.70793258625253686</c:v>
                </c:pt>
                <c:pt idx="6">
                  <c:v>0.71414737212782819</c:v>
                </c:pt>
                <c:pt idx="7">
                  <c:v>0.70592835914281249</c:v>
                </c:pt>
                <c:pt idx="8">
                  <c:v>0.68698038582613608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5B8-468C-924F-B4F2BCCC0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0645248"/>
        <c:axId val="90646784"/>
      </c:lineChart>
      <c:catAx>
        <c:axId val="906452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nl-NL"/>
          </a:p>
        </c:txPr>
        <c:crossAx val="90646784"/>
        <c:crosses val="autoZero"/>
        <c:auto val="1"/>
        <c:lblAlgn val="ctr"/>
        <c:lblOffset val="100"/>
        <c:noMultiLvlLbl val="0"/>
      </c:catAx>
      <c:valAx>
        <c:axId val="90646784"/>
        <c:scaling>
          <c:orientation val="minMax"/>
          <c:max val="0.8"/>
          <c:min val="0.4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nl-NL"/>
          </a:p>
        </c:txPr>
        <c:crossAx val="9064524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nl-N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title>
      <c:tx>
        <c:rich>
          <a:bodyPr/>
          <a:lstStyle/>
          <a:p>
            <a:pPr>
              <a:defRPr b="0" i="1"/>
            </a:pPr>
            <a:r>
              <a:rPr lang="nl-NL" b="0" i="1" dirty="0" smtClean="0"/>
              <a:t>Diploma hbo </a:t>
            </a:r>
            <a:r>
              <a:rPr lang="nl-NL" b="0" i="1" dirty="0" err="1"/>
              <a:t>ba</a:t>
            </a:r>
            <a:r>
              <a:rPr lang="nl-NL" b="0" i="1" dirty="0"/>
              <a:t> gehaald 3 jaar na propedeusejaar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659273840769903"/>
          <c:y val="0.14128666368752102"/>
          <c:w val="0.86285170603674544"/>
          <c:h val="0.5713190082103754"/>
        </c:manualLayout>
      </c:layout>
      <c:lineChart>
        <c:grouping val="standard"/>
        <c:varyColors val="0"/>
        <c:ser>
          <c:idx val="0"/>
          <c:order val="0"/>
          <c:tx>
            <c:strRef>
              <c:f>hbo!$B$1:$B$2</c:f>
              <c:strCache>
                <c:ptCount val="1"/>
                <c:pt idx="0">
                  <c:v>inkomenskwintiel laagste</c:v>
                </c:pt>
              </c:strCache>
            </c:strRef>
          </c:tx>
          <c:marker>
            <c:symbol val="none"/>
          </c:marker>
          <c:cat>
            <c:strRef>
              <c:f>hbo!$A$3:$A$10</c:f>
              <c:strCach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strCache>
            </c:strRef>
          </c:cat>
          <c:val>
            <c:numRef>
              <c:f>hbo!$B$3:$B$10</c:f>
              <c:numCache>
                <c:formatCode>0%</c:formatCode>
                <c:ptCount val="8"/>
                <c:pt idx="0">
                  <c:v>0.52280955829109343</c:v>
                </c:pt>
                <c:pt idx="1">
                  <c:v>0.52916073968705546</c:v>
                </c:pt>
                <c:pt idx="2">
                  <c:v>0.47012841987716358</c:v>
                </c:pt>
                <c:pt idx="3">
                  <c:v>0.43605424089337946</c:v>
                </c:pt>
                <c:pt idx="4">
                  <c:v>0.46911111111111109</c:v>
                </c:pt>
                <c:pt idx="5">
                  <c:v>0.45398912058023572</c:v>
                </c:pt>
                <c:pt idx="6">
                  <c:v>0.46868547832071578</c:v>
                </c:pt>
                <c:pt idx="7">
                  <c:v>0.47586206896551725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71-4109-9245-7B887FCCF175}"/>
            </c:ext>
          </c:extLst>
        </c:ser>
        <c:ser>
          <c:idx val="1"/>
          <c:order val="1"/>
          <c:tx>
            <c:strRef>
              <c:f>hbo!$C$1:$C$2</c:f>
              <c:strCache>
                <c:ptCount val="1"/>
                <c:pt idx="0">
                  <c:v>inkomenskwintiel 2</c:v>
                </c:pt>
              </c:strCache>
            </c:strRef>
          </c:tx>
          <c:marker>
            <c:symbol val="none"/>
          </c:marker>
          <c:cat>
            <c:strRef>
              <c:f>hbo!$A$3:$A$10</c:f>
              <c:strCach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strCache>
            </c:strRef>
          </c:cat>
          <c:val>
            <c:numRef>
              <c:f>hbo!$C$3:$C$10</c:f>
              <c:numCache>
                <c:formatCode>0%</c:formatCode>
                <c:ptCount val="8"/>
                <c:pt idx="0">
                  <c:v>0.58247322297955206</c:v>
                </c:pt>
                <c:pt idx="1">
                  <c:v>0.56649765990639622</c:v>
                </c:pt>
                <c:pt idx="2">
                  <c:v>0.54099285445656264</c:v>
                </c:pt>
                <c:pt idx="3">
                  <c:v>0.50553639499001635</c:v>
                </c:pt>
                <c:pt idx="4">
                  <c:v>0.51654574411608567</c:v>
                </c:pt>
                <c:pt idx="5">
                  <c:v>0.5078775004425562</c:v>
                </c:pt>
                <c:pt idx="6">
                  <c:v>0.53427599785215685</c:v>
                </c:pt>
                <c:pt idx="7">
                  <c:v>0.5489015459723352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71-4109-9245-7B887FCCF175}"/>
            </c:ext>
          </c:extLst>
        </c:ser>
        <c:ser>
          <c:idx val="2"/>
          <c:order val="2"/>
          <c:tx>
            <c:strRef>
              <c:f>hbo!$D$1:$D$2</c:f>
              <c:strCache>
                <c:ptCount val="1"/>
                <c:pt idx="0">
                  <c:v>inkomenskwintiel 3</c:v>
                </c:pt>
              </c:strCache>
            </c:strRef>
          </c:tx>
          <c:marker>
            <c:symbol val="none"/>
          </c:marker>
          <c:cat>
            <c:strRef>
              <c:f>hbo!$A$3:$A$10</c:f>
              <c:strCach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strCache>
            </c:strRef>
          </c:cat>
          <c:val>
            <c:numRef>
              <c:f>hbo!$D$3:$D$10</c:f>
              <c:numCache>
                <c:formatCode>0%</c:formatCode>
                <c:ptCount val="8"/>
                <c:pt idx="0">
                  <c:v>0.6241066666666667</c:v>
                </c:pt>
                <c:pt idx="1">
                  <c:v>0.6290762241292277</c:v>
                </c:pt>
                <c:pt idx="2">
                  <c:v>0.60422451408171363</c:v>
                </c:pt>
                <c:pt idx="3">
                  <c:v>0.56920398491150015</c:v>
                </c:pt>
                <c:pt idx="4">
                  <c:v>0.56940232808373281</c:v>
                </c:pt>
                <c:pt idx="5">
                  <c:v>0.58492442322991245</c:v>
                </c:pt>
                <c:pt idx="6">
                  <c:v>0.59580779118054183</c:v>
                </c:pt>
                <c:pt idx="7">
                  <c:v>0.6086634579785265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371-4109-9245-7B887FCCF175}"/>
            </c:ext>
          </c:extLst>
        </c:ser>
        <c:ser>
          <c:idx val="3"/>
          <c:order val="3"/>
          <c:tx>
            <c:strRef>
              <c:f>hbo!$E$1:$E$2</c:f>
              <c:strCache>
                <c:ptCount val="1"/>
                <c:pt idx="0">
                  <c:v>inkomenskwintiel 4</c:v>
                </c:pt>
              </c:strCache>
            </c:strRef>
          </c:tx>
          <c:marker>
            <c:symbol val="none"/>
          </c:marker>
          <c:cat>
            <c:strRef>
              <c:f>hbo!$A$3:$A$10</c:f>
              <c:strCach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strCache>
            </c:strRef>
          </c:cat>
          <c:val>
            <c:numRef>
              <c:f>hbo!$E$3:$E$10</c:f>
              <c:numCache>
                <c:formatCode>0%</c:formatCode>
                <c:ptCount val="8"/>
                <c:pt idx="0">
                  <c:v>0.65611300535801265</c:v>
                </c:pt>
                <c:pt idx="1">
                  <c:v>0.65468911027138443</c:v>
                </c:pt>
                <c:pt idx="2">
                  <c:v>0.63287009851895348</c:v>
                </c:pt>
                <c:pt idx="3">
                  <c:v>0.59878154917319404</c:v>
                </c:pt>
                <c:pt idx="4">
                  <c:v>0.60682180427159704</c:v>
                </c:pt>
                <c:pt idx="5">
                  <c:v>0.62159928807526066</c:v>
                </c:pt>
                <c:pt idx="6">
                  <c:v>0.62427596859312651</c:v>
                </c:pt>
                <c:pt idx="7">
                  <c:v>0.64193855679923795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371-4109-9245-7B887FCCF175}"/>
            </c:ext>
          </c:extLst>
        </c:ser>
        <c:ser>
          <c:idx val="4"/>
          <c:order val="4"/>
          <c:tx>
            <c:strRef>
              <c:f>hbo!$F$1:$F$2</c:f>
              <c:strCache>
                <c:ptCount val="1"/>
                <c:pt idx="0">
                  <c:v>inkomenskwintiel hoogste</c:v>
                </c:pt>
              </c:strCache>
            </c:strRef>
          </c:tx>
          <c:marker>
            <c:symbol val="none"/>
          </c:marker>
          <c:cat>
            <c:strRef>
              <c:f>hbo!$A$3:$A$10</c:f>
              <c:strCach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strCache>
            </c:strRef>
          </c:cat>
          <c:val>
            <c:numRef>
              <c:f>hbo!$F$3:$F$10</c:f>
              <c:numCache>
                <c:formatCode>0%</c:formatCode>
                <c:ptCount val="8"/>
                <c:pt idx="0">
                  <c:v>0.65950436900157572</c:v>
                </c:pt>
                <c:pt idx="1">
                  <c:v>0.65249286781687266</c:v>
                </c:pt>
                <c:pt idx="2">
                  <c:v>0.63806115810019515</c:v>
                </c:pt>
                <c:pt idx="3">
                  <c:v>0.61672264875239924</c:v>
                </c:pt>
                <c:pt idx="4">
                  <c:v>0.61285951838393793</c:v>
                </c:pt>
                <c:pt idx="5">
                  <c:v>0.62182426570826621</c:v>
                </c:pt>
                <c:pt idx="6">
                  <c:v>0.63343878708291057</c:v>
                </c:pt>
                <c:pt idx="7">
                  <c:v>0.64786324786324778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371-4109-9245-7B887FCCF1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0682880"/>
        <c:axId val="90684416"/>
      </c:lineChart>
      <c:catAx>
        <c:axId val="906828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nl-NL"/>
          </a:p>
        </c:txPr>
        <c:crossAx val="90684416"/>
        <c:crosses val="autoZero"/>
        <c:auto val="1"/>
        <c:lblAlgn val="ctr"/>
        <c:lblOffset val="100"/>
        <c:noMultiLvlLbl val="0"/>
      </c:catAx>
      <c:valAx>
        <c:axId val="90684416"/>
        <c:scaling>
          <c:orientation val="minMax"/>
          <c:max val="0.8"/>
          <c:min val="0.4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nl-NL"/>
          </a:p>
        </c:txPr>
        <c:crossAx val="906828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3981758530183728"/>
          <c:y val="0.77327321185645426"/>
          <c:w val="0.72592038495188105"/>
          <c:h val="0.22023334141179463"/>
        </c:manualLayout>
      </c:layout>
      <c:overlay val="0"/>
      <c:txPr>
        <a:bodyPr/>
        <a:lstStyle/>
        <a:p>
          <a:pPr>
            <a:defRPr sz="1200"/>
          </a:pPr>
          <a:endParaRPr lang="nl-NL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C0BC6-6125-42C3-BEE7-82C79EC3B60E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77E2C-7BD4-48D9-974A-4248B9765AD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9980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386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960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5267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 defTabSz="914377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7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2" y="0"/>
            <a:ext cx="9148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I:\Communicatie\Mediabestanden (foto, video, huisstijl etc)\Huisstijl\Logo's Inspectie van het Onderwijs\Logo's\OCW_IO_Logo_pres_pos_n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4914900" y="5832053"/>
            <a:ext cx="3753000" cy="389360"/>
          </a:xfrm>
        </p:spPr>
        <p:txBody>
          <a:bodyPr lIns="118797" anchor="b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900">
                <a:solidFill>
                  <a:schemeClr val="bg1"/>
                </a:solidFill>
              </a:defRPr>
            </a:lvl2pPr>
            <a:lvl3pPr>
              <a:defRPr sz="1900">
                <a:solidFill>
                  <a:schemeClr val="bg1"/>
                </a:solidFill>
              </a:defRPr>
            </a:lvl3pPr>
            <a:lvl4pPr>
              <a:defRPr sz="1900">
                <a:solidFill>
                  <a:schemeClr val="bg1"/>
                </a:solidFill>
              </a:defRPr>
            </a:lvl4pPr>
            <a:lvl5pPr>
              <a:defRPr sz="19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4914900" y="1885467"/>
            <a:ext cx="3753000" cy="2336400"/>
          </a:xfrm>
        </p:spPr>
        <p:txBody>
          <a:bodyPr tIns="89998" bIns="89998">
            <a:normAutofit/>
          </a:bodyPr>
          <a:lstStyle>
            <a:lvl1pPr algn="l"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4914900" y="4218268"/>
            <a:ext cx="3753000" cy="1613787"/>
          </a:xfrm>
        </p:spPr>
        <p:txBody>
          <a:bodyPr lIns="104397" tIns="89998" rIns="89998" bIns="46799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9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sp>
        <p:nvSpPr>
          <p:cNvPr id="21" name="Tijdelijke aanduiding voor afbeelding 22">
            <a:extLst/>
          </p:cNvPr>
          <p:cNvSpPr>
            <a:spLocks noGrp="1"/>
          </p:cNvSpPr>
          <p:nvPr>
            <p:ph type="pic" sz="quarter" idx="22"/>
          </p:nvPr>
        </p:nvSpPr>
        <p:spPr>
          <a:xfrm>
            <a:off x="-2381" y="0"/>
            <a:ext cx="4574381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1985" anchor="ctr" anchorCtr="0">
            <a:noAutofit/>
          </a:bodyPr>
          <a:lstStyle/>
          <a:p>
            <a:pPr lvl="0"/>
            <a:r>
              <a:rPr lang="nl-NL" noProof="0" smtClean="0"/>
              <a:t>Klik op het pictogram als u een afbeelding wilt toevoegen</a:t>
            </a:r>
            <a:endParaRPr lang="nl-NL" noProof="0" dirty="0"/>
          </a:p>
        </p:txBody>
      </p:sp>
      <p:sp>
        <p:nvSpPr>
          <p:cNvPr id="10" name="Tijdelijke aanduiding voor dianummer 14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1D5B6-6C7A-4C0B-BD68-C08EA563B8F5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  <p:sp>
        <p:nvSpPr>
          <p:cNvPr id="11" name="Tijdelijke aanduiding voor datum 1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F6773-A55F-4A54-BA40-255419FA4047}" type="datetime1">
              <a:rPr lang="nl-NL"/>
              <a:pPr>
                <a:defRPr/>
              </a:pPr>
              <a:t>1-12-2020</a:t>
            </a:fld>
            <a:endParaRPr lang="nl-NL" dirty="0"/>
          </a:p>
        </p:txBody>
      </p:sp>
      <p:sp>
        <p:nvSpPr>
          <p:cNvPr id="12" name="Tijdelijke aanduiding voor voettekst 2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nl-NL"/>
              <a:t>De Staat van het Onderwijs</a:t>
            </a:r>
          </a:p>
        </p:txBody>
      </p:sp>
    </p:spTree>
    <p:extLst>
      <p:ext uri="{BB962C8B-B14F-4D97-AF65-F5344CB8AC3E}">
        <p14:creationId xmlns:p14="http://schemas.microsoft.com/office/powerpoint/2010/main" val="683332240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712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691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048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444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375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876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71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555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70B64-5D9A-447F-B526-44C49038CED3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A0F83-B4EF-46D7-BE80-8DFECC0A1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766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staatvanhetonderwijs.n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kstvak 15"/>
          <p:cNvSpPr txBox="1"/>
          <p:nvPr/>
        </p:nvSpPr>
        <p:spPr>
          <a:xfrm>
            <a:off x="339949" y="1724948"/>
            <a:ext cx="3617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RA project ‘Staat van het Onderwijs’</a:t>
            </a:r>
            <a:endParaRPr lang="nl-NL" b="1" dirty="0"/>
          </a:p>
        </p:txBody>
      </p:sp>
      <p:sp>
        <p:nvSpPr>
          <p:cNvPr id="18" name="Tekstvak 17"/>
          <p:cNvSpPr txBox="1"/>
          <p:nvPr/>
        </p:nvSpPr>
        <p:spPr>
          <a:xfrm>
            <a:off x="323528" y="2564904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SES-verschillen in schoolsamenstelling en</a:t>
            </a:r>
          </a:p>
          <a:p>
            <a:r>
              <a:rPr lang="nl-NL" dirty="0" smtClean="0"/>
              <a:t> tijdens schoolloopbanen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RA gebruikersbijeenkomst CBS</a:t>
            </a:r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Zoom, 12 november 2020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798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403648" y="260648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2.2 VO: Ononderbroken doorstroom naar opleidingsniveau ouders</a:t>
            </a:r>
            <a:endParaRPr lang="nl-NL" b="1" dirty="0"/>
          </a:p>
        </p:txBody>
      </p:sp>
      <p:sp>
        <p:nvSpPr>
          <p:cNvPr id="5" name="Tekstvak 4"/>
          <p:cNvSpPr txBox="1"/>
          <p:nvPr/>
        </p:nvSpPr>
        <p:spPr>
          <a:xfrm>
            <a:off x="1592784" y="911925"/>
            <a:ext cx="4824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Jongens </a:t>
            </a:r>
            <a:r>
              <a:rPr lang="nl-NL" i="1" dirty="0"/>
              <a:t>met advies HAVO </a:t>
            </a:r>
            <a:r>
              <a:rPr lang="nl-NL" i="1" dirty="0" smtClean="0"/>
              <a:t>2012/13 in het VO:</a:t>
            </a:r>
            <a:endParaRPr lang="nl-NL" i="1" dirty="0"/>
          </a:p>
          <a:p>
            <a:r>
              <a:rPr lang="nl-NL" i="1" dirty="0" smtClean="0"/>
              <a:t>Niet gedoubleerd en niet afgestroomd naar vmbo, 5 jaar na start VO</a:t>
            </a:r>
            <a:endParaRPr lang="nl-NL" i="1" dirty="0"/>
          </a:p>
        </p:txBody>
      </p:sp>
      <p:sp>
        <p:nvSpPr>
          <p:cNvPr id="6" name="Tekstvak 5"/>
          <p:cNvSpPr txBox="1"/>
          <p:nvPr/>
        </p:nvSpPr>
        <p:spPr>
          <a:xfrm>
            <a:off x="0" y="6515680"/>
            <a:ext cx="4430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dirty="0" err="1" smtClean="0"/>
              <a:t>SvhO</a:t>
            </a:r>
            <a:r>
              <a:rPr lang="nl-NL" dirty="0" smtClean="0"/>
              <a:t> (2019) 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eigen bewerking op niet openbare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microdata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cbs</a:t>
            </a:r>
            <a:endParaRPr lang="nl-NL" altLang="nl-NL" sz="1200" dirty="0">
              <a:cs typeface="Arial" pitchFamily="34" charset="0"/>
            </a:endParaRPr>
          </a:p>
          <a:p>
            <a:endParaRPr lang="nl-NL" dirty="0"/>
          </a:p>
        </p:txBody>
      </p:sp>
      <p:pic>
        <p:nvPicPr>
          <p:cNvPr id="8" name="Afbeelding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784" y="1835255"/>
            <a:ext cx="6507608" cy="4689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8322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1500131" y="548680"/>
            <a:ext cx="499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2.3 MBO: Stapelaars naar opleidingsniveau ouders</a:t>
            </a:r>
            <a:endParaRPr lang="nl-NL" b="1" dirty="0"/>
          </a:p>
        </p:txBody>
      </p:sp>
      <p:sp>
        <p:nvSpPr>
          <p:cNvPr id="2" name="Tekstvak 1"/>
          <p:cNvSpPr txBox="1"/>
          <p:nvPr/>
        </p:nvSpPr>
        <p:spPr>
          <a:xfrm>
            <a:off x="0" y="6519500"/>
            <a:ext cx="44925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dirty="0" err="1" smtClean="0">
                <a:latin typeface="+mj-lt"/>
              </a:rPr>
              <a:t>SvhO</a:t>
            </a:r>
            <a:r>
              <a:rPr lang="nl-NL" dirty="0" smtClean="0">
                <a:latin typeface="+mj-lt"/>
              </a:rPr>
              <a:t> (2020); </a:t>
            </a:r>
            <a:r>
              <a:rPr lang="nl-NL" altLang="nl-NL" sz="1200" dirty="0" smtClean="0">
                <a:latin typeface="+mj-lt"/>
                <a:ea typeface="Times New Roman" pitchFamily="18" charset="0"/>
                <a:cs typeface="Times New Roman" pitchFamily="18" charset="0"/>
              </a:rPr>
              <a:t>eigen </a:t>
            </a:r>
            <a:r>
              <a:rPr lang="nl-NL" altLang="nl-NL" sz="1200" dirty="0">
                <a:latin typeface="+mj-lt"/>
                <a:ea typeface="Times New Roman" pitchFamily="18" charset="0"/>
                <a:cs typeface="Times New Roman" pitchFamily="18" charset="0"/>
              </a:rPr>
              <a:t>bewerking op niet openbare </a:t>
            </a:r>
            <a:r>
              <a:rPr lang="nl-NL" altLang="nl-NL" sz="1200" dirty="0" err="1">
                <a:latin typeface="+mj-lt"/>
                <a:ea typeface="Times New Roman" pitchFamily="18" charset="0"/>
                <a:cs typeface="Times New Roman" pitchFamily="18" charset="0"/>
              </a:rPr>
              <a:t>microdata</a:t>
            </a:r>
            <a:r>
              <a:rPr lang="nl-NL" altLang="nl-NL" sz="1200" dirty="0"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nl-NL" altLang="nl-NL" sz="1200" dirty="0" err="1">
                <a:latin typeface="+mj-lt"/>
                <a:ea typeface="Times New Roman" pitchFamily="18" charset="0"/>
                <a:cs typeface="Times New Roman" pitchFamily="18" charset="0"/>
              </a:rPr>
              <a:t>cbs</a:t>
            </a:r>
            <a:endParaRPr lang="nl-NL" altLang="nl-NL" sz="1200" dirty="0">
              <a:latin typeface="+mj-lt"/>
              <a:cs typeface="Arial" pitchFamily="34" charset="0"/>
            </a:endParaRPr>
          </a:p>
          <a:p>
            <a:endParaRPr lang="nl-NL" dirty="0"/>
          </a:p>
        </p:txBody>
      </p:sp>
      <p:graphicFrame>
        <p:nvGraphicFramePr>
          <p:cNvPr id="6" name="Grafiek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71185"/>
              </p:ext>
            </p:extLst>
          </p:nvPr>
        </p:nvGraphicFramePr>
        <p:xfrm>
          <a:off x="899592" y="1412776"/>
          <a:ext cx="7524750" cy="384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3094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691680" y="-14436"/>
            <a:ext cx="5325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/>
              <a:buChar char="Ø"/>
            </a:pPr>
            <a:endParaRPr lang="nl-NL" b="1" dirty="0"/>
          </a:p>
          <a:p>
            <a:r>
              <a:rPr lang="nl-NL" b="1" dirty="0" smtClean="0"/>
              <a:t>2.4 HO: DIPLOMA GEHAALD NAAR INKOMEN OUDERS</a:t>
            </a:r>
            <a:endParaRPr lang="nl-NL" b="1" dirty="0"/>
          </a:p>
        </p:txBody>
      </p:sp>
      <p:sp>
        <p:nvSpPr>
          <p:cNvPr id="3" name="Tekstvak 2"/>
          <p:cNvSpPr txBox="1"/>
          <p:nvPr/>
        </p:nvSpPr>
        <p:spPr>
          <a:xfrm>
            <a:off x="0" y="6519500"/>
            <a:ext cx="4430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dirty="0" err="1" smtClean="0"/>
              <a:t>SvhO</a:t>
            </a:r>
            <a:r>
              <a:rPr lang="nl-NL" dirty="0" smtClean="0"/>
              <a:t> (2020) 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eigen bewerking op niet openbare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microdata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cbs</a:t>
            </a:r>
            <a:endParaRPr lang="nl-NL" altLang="nl-NL" sz="1200" dirty="0">
              <a:cs typeface="Arial" pitchFamily="34" charset="0"/>
            </a:endParaRPr>
          </a:p>
          <a:p>
            <a:endParaRPr lang="nl-NL" dirty="0"/>
          </a:p>
        </p:txBody>
      </p:sp>
      <p:graphicFrame>
        <p:nvGraphicFramePr>
          <p:cNvPr id="8" name="Grafiek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772120"/>
              </p:ext>
            </p:extLst>
          </p:nvPr>
        </p:nvGraphicFramePr>
        <p:xfrm>
          <a:off x="4644008" y="654208"/>
          <a:ext cx="4319786" cy="586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fiek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694157"/>
              </p:ext>
            </p:extLst>
          </p:nvPr>
        </p:nvGraphicFramePr>
        <p:xfrm>
          <a:off x="251520" y="652046"/>
          <a:ext cx="4392488" cy="586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8310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331640" y="1412776"/>
            <a:ext cx="69847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Algemene bevindingen 2</a:t>
            </a:r>
          </a:p>
          <a:p>
            <a:endParaRPr lang="nl-NL" dirty="0" smtClean="0"/>
          </a:p>
          <a:p>
            <a:r>
              <a:rPr lang="nl-NL" dirty="0" smtClean="0"/>
              <a:t>* </a:t>
            </a:r>
            <a:r>
              <a:rPr lang="nl-NL" dirty="0" err="1" smtClean="0"/>
              <a:t>Ses</a:t>
            </a:r>
            <a:r>
              <a:rPr lang="nl-NL" dirty="0" smtClean="0"/>
              <a:t>-verschillen in vervolgkansen schoolloopbanen na eerdere kwalificatie: doorstroom, stapelen en diploma. </a:t>
            </a:r>
            <a:endParaRPr lang="nl-NL" dirty="0"/>
          </a:p>
          <a:p>
            <a:endParaRPr lang="nl-NL" dirty="0"/>
          </a:p>
          <a:p>
            <a:r>
              <a:rPr lang="nl-NL" dirty="0"/>
              <a:t>* Eerder </a:t>
            </a:r>
            <a:r>
              <a:rPr lang="nl-NL" dirty="0" smtClean="0"/>
              <a:t>in de schoolloopbaan lijkt  </a:t>
            </a:r>
            <a:r>
              <a:rPr lang="nl-NL" dirty="0" err="1" smtClean="0"/>
              <a:t>ses</a:t>
            </a:r>
            <a:r>
              <a:rPr lang="nl-NL" dirty="0" smtClean="0"/>
              <a:t> grotere invloed te hebben dan later, als je sectorgewijs kijkt.  </a:t>
            </a:r>
          </a:p>
          <a:p>
            <a:endParaRPr lang="nl-NL" dirty="0"/>
          </a:p>
          <a:p>
            <a:r>
              <a:rPr lang="nl-NL" dirty="0"/>
              <a:t>* Het </a:t>
            </a:r>
            <a:r>
              <a:rPr lang="nl-NL" dirty="0" smtClean="0"/>
              <a:t>lijkt erop dat in het funderend onderwijs inkomen een ondergeschikte rol in vergelijking tot opleiding ouders</a:t>
            </a:r>
          </a:p>
          <a:p>
            <a:endParaRPr lang="nl-NL" dirty="0"/>
          </a:p>
          <a:p>
            <a:r>
              <a:rPr lang="nl-NL" dirty="0"/>
              <a:t>* In </a:t>
            </a:r>
            <a:r>
              <a:rPr lang="nl-NL" dirty="0" smtClean="0"/>
              <a:t>het hoger onderwijs speelt inkomen een grotere rol en opleidingsniveau ouders een kleinere rol</a:t>
            </a:r>
          </a:p>
        </p:txBody>
      </p:sp>
    </p:spTree>
    <p:extLst>
      <p:ext uri="{BB962C8B-B14F-4D97-AF65-F5344CB8AC3E}">
        <p14:creationId xmlns:p14="http://schemas.microsoft.com/office/powerpoint/2010/main" val="2892688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151029" y="548680"/>
            <a:ext cx="684076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En verder </a:t>
            </a:r>
          </a:p>
          <a:p>
            <a:endParaRPr lang="nl-NL" dirty="0"/>
          </a:p>
          <a:p>
            <a:r>
              <a:rPr lang="nl-NL" dirty="0" smtClean="0"/>
              <a:t>* Voorbeelden zijn sectorgewijs, waardoor eerdere verschillen al bij eerdere sortering in het onderwijsstelsel zijn verdisconteerd.</a:t>
            </a:r>
          </a:p>
          <a:p>
            <a:endParaRPr lang="nl-NL" dirty="0"/>
          </a:p>
          <a:p>
            <a:r>
              <a:rPr lang="nl-NL" dirty="0" smtClean="0"/>
              <a:t>* Daarom is van belang dat niet alleen sectorgewijs naar de toegankelijkheid  van schoolloopbanen wordt gekeken,</a:t>
            </a:r>
          </a:p>
          <a:p>
            <a:r>
              <a:rPr lang="nl-NL" dirty="0" smtClean="0"/>
              <a:t>Maar daarnaast ook naar de </a:t>
            </a:r>
            <a:r>
              <a:rPr lang="nl-NL" i="1" dirty="0" smtClean="0"/>
              <a:t>cumulatie</a:t>
            </a:r>
            <a:r>
              <a:rPr lang="nl-NL" dirty="0" smtClean="0"/>
              <a:t> van </a:t>
            </a:r>
            <a:r>
              <a:rPr lang="nl-NL" dirty="0" err="1" smtClean="0"/>
              <a:t>ses</a:t>
            </a:r>
            <a:r>
              <a:rPr lang="nl-NL" dirty="0" smtClean="0"/>
              <a:t>-verschillen in het stelsel. </a:t>
            </a:r>
          </a:p>
          <a:p>
            <a:endParaRPr lang="nl-NL" dirty="0"/>
          </a:p>
          <a:p>
            <a:r>
              <a:rPr lang="nl-NL" dirty="0" smtClean="0"/>
              <a:t>* Dat vraagt om lange tijdreeksen en volgen van schoolloopbanen over sectoren heen – dankzij de invoering van het onderwijsnummer en het verstrijken van de tijd is dit ook (steeds meer) mogelijk.</a:t>
            </a:r>
          </a:p>
          <a:p>
            <a:endParaRPr lang="nl-NL" dirty="0"/>
          </a:p>
          <a:p>
            <a:r>
              <a:rPr lang="nl-NL" dirty="0"/>
              <a:t>* En </a:t>
            </a:r>
            <a:r>
              <a:rPr lang="nl-NL" dirty="0" smtClean="0"/>
              <a:t>doordat het onderwijsnummer voor het </a:t>
            </a:r>
            <a:r>
              <a:rPr lang="nl-NL" dirty="0" err="1" smtClean="0"/>
              <a:t>cbs</a:t>
            </a:r>
            <a:r>
              <a:rPr lang="nl-NL" dirty="0" smtClean="0"/>
              <a:t> </a:t>
            </a:r>
            <a:r>
              <a:rPr lang="nl-NL" dirty="0" err="1" smtClean="0"/>
              <a:t>koppelbaar</a:t>
            </a:r>
            <a:r>
              <a:rPr lang="nl-NL" dirty="0" smtClean="0"/>
              <a:t> is, kan de overdraagbaarheid van onderwijsongelijkheid op deze manier worden gemonitord. Het </a:t>
            </a:r>
            <a:r>
              <a:rPr lang="nl-NL" dirty="0" err="1" smtClean="0"/>
              <a:t>cbs</a:t>
            </a:r>
            <a:r>
              <a:rPr lang="nl-NL" dirty="0" smtClean="0"/>
              <a:t> en centrum voor beleidsstatiek zijn daarbij van heel grote waarde. 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6158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339752" y="2852936"/>
            <a:ext cx="424847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vragen/ideeën?</a:t>
            </a:r>
          </a:p>
          <a:p>
            <a:endParaRPr lang="nl-NL" dirty="0"/>
          </a:p>
          <a:p>
            <a:r>
              <a:rPr lang="nl-NL" dirty="0" smtClean="0"/>
              <a:t>Meer informatie:</a:t>
            </a:r>
          </a:p>
          <a:p>
            <a:r>
              <a:rPr lang="nl-NL" dirty="0" smtClean="0">
                <a:hlinkClick r:id="rId2"/>
              </a:rPr>
              <a:t>www.destaatvanhetonderwijs.nl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84533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043608" y="1052736"/>
            <a:ext cx="75608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Monitoren van toegankelijkheid van het onderwijs</a:t>
            </a:r>
            <a:endParaRPr lang="nl-NL" b="1" dirty="0"/>
          </a:p>
          <a:p>
            <a:endParaRPr lang="nl-NL" i="1" dirty="0" smtClean="0"/>
          </a:p>
          <a:p>
            <a:endParaRPr lang="nl-NL" i="1" dirty="0"/>
          </a:p>
          <a:p>
            <a:r>
              <a:rPr lang="nl-NL" dirty="0" smtClean="0"/>
              <a:t>Ongelijkheid: waarin en tussen wie?</a:t>
            </a:r>
          </a:p>
          <a:p>
            <a:endParaRPr lang="nl-NL" i="1" dirty="0" smtClean="0"/>
          </a:p>
          <a:p>
            <a:endParaRPr lang="nl-NL" i="1" dirty="0" smtClean="0"/>
          </a:p>
          <a:p>
            <a:r>
              <a:rPr lang="nl-NL" dirty="0" smtClean="0"/>
              <a:t>Twee vragen:</a:t>
            </a:r>
          </a:p>
          <a:p>
            <a:endParaRPr lang="nl-NL" i="1" dirty="0"/>
          </a:p>
          <a:p>
            <a:r>
              <a:rPr lang="nl-NL" i="1" dirty="0" smtClean="0"/>
              <a:t>* 1. Hoe staat het met de samenstelling van scholen naar SES?</a:t>
            </a:r>
          </a:p>
          <a:p>
            <a:endParaRPr lang="nl-NL" i="1" dirty="0"/>
          </a:p>
          <a:p>
            <a:r>
              <a:rPr lang="nl-NL" i="1" dirty="0" smtClean="0"/>
              <a:t>* 2. Hoe staat het met de onderwijskansen van leerlingen/studenten naar SES?</a:t>
            </a: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314842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840800" y="746120"/>
            <a:ext cx="4743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Verrijking met </a:t>
            </a:r>
            <a:r>
              <a:rPr lang="nl-NL" dirty="0" err="1" smtClean="0"/>
              <a:t>cbs</a:t>
            </a:r>
            <a:r>
              <a:rPr lang="nl-NL" dirty="0" smtClean="0"/>
              <a:t> </a:t>
            </a:r>
            <a:r>
              <a:rPr lang="nl-NL" dirty="0" err="1" smtClean="0"/>
              <a:t>microdata</a:t>
            </a:r>
            <a:r>
              <a:rPr lang="nl-NL" dirty="0" smtClean="0"/>
              <a:t> (i): inkomen ouders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2297341" y="1726859"/>
            <a:ext cx="158417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Leerling/ jaar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4141421" y="1575850"/>
            <a:ext cx="161230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IPI_IHI_IVB</a:t>
            </a:r>
          </a:p>
          <a:p>
            <a:r>
              <a:rPr lang="nl-NL" dirty="0" smtClean="0"/>
              <a:t>koppeltabel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888330" y="2494484"/>
            <a:ext cx="201622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hoofdkostwinner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6041757" y="1588360"/>
            <a:ext cx="187220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Integraal inkomensbestand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6075738" y="2494484"/>
            <a:ext cx="2183597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Gestandaardiseerd besteedbaar inkomen huishouden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377721" y="2021939"/>
            <a:ext cx="21850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Funderend onderwijs</a:t>
            </a:r>
          </a:p>
          <a:p>
            <a:r>
              <a:rPr lang="nl-NL" b="1" i="1" dirty="0" smtClean="0"/>
              <a:t>4-18</a:t>
            </a:r>
            <a:endParaRPr lang="nl-NL" b="1" i="1" dirty="0"/>
          </a:p>
        </p:txBody>
      </p:sp>
      <p:sp>
        <p:nvSpPr>
          <p:cNvPr id="14" name="Tekstvak 13"/>
          <p:cNvSpPr txBox="1"/>
          <p:nvPr/>
        </p:nvSpPr>
        <p:spPr>
          <a:xfrm>
            <a:off x="403498" y="3995772"/>
            <a:ext cx="21592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Middelbaar en hoger</a:t>
            </a:r>
          </a:p>
          <a:p>
            <a:r>
              <a:rPr lang="nl-NL" dirty="0" smtClean="0"/>
              <a:t>Onderwijs</a:t>
            </a:r>
          </a:p>
          <a:p>
            <a:r>
              <a:rPr lang="nl-NL" b="1" i="1" dirty="0" smtClean="0"/>
              <a:t>18+</a:t>
            </a:r>
            <a:endParaRPr lang="nl-NL" b="1" i="1" dirty="0"/>
          </a:p>
        </p:txBody>
      </p:sp>
      <p:sp>
        <p:nvSpPr>
          <p:cNvPr id="15" name="Tekstvak 14"/>
          <p:cNvSpPr txBox="1"/>
          <p:nvPr/>
        </p:nvSpPr>
        <p:spPr>
          <a:xfrm>
            <a:off x="2048712" y="4549770"/>
            <a:ext cx="158417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student/ jaar</a:t>
            </a:r>
            <a:endParaRPr lang="nl-NL" dirty="0"/>
          </a:p>
        </p:txBody>
      </p:sp>
      <p:cxnSp>
        <p:nvCxnSpPr>
          <p:cNvPr id="17" name="Rechte verbindingslijn 16"/>
          <p:cNvCxnSpPr/>
          <p:nvPr/>
        </p:nvCxnSpPr>
        <p:spPr>
          <a:xfrm>
            <a:off x="497141" y="3707740"/>
            <a:ext cx="8208912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vak 17"/>
          <p:cNvSpPr txBox="1"/>
          <p:nvPr/>
        </p:nvSpPr>
        <p:spPr>
          <a:xfrm>
            <a:off x="3946924" y="4559078"/>
            <a:ext cx="158417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kindoudertab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3933642" y="5075892"/>
            <a:ext cx="201622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vader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3913759" y="5795972"/>
            <a:ext cx="201622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moeder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6301661" y="4134271"/>
            <a:ext cx="161230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IPI_IHI_IVB</a:t>
            </a:r>
          </a:p>
          <a:p>
            <a:r>
              <a:rPr lang="nl-NL" dirty="0" smtClean="0"/>
              <a:t>koppeltabel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6243111" y="4984639"/>
            <a:ext cx="201622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hoofdkostwinner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5193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230040" y="62068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% verdeling basisonderwijsleerlingen naar inkomen ouders</a:t>
            </a:r>
            <a:endParaRPr lang="nl-NL" i="1" dirty="0"/>
          </a:p>
        </p:txBody>
      </p:sp>
      <p:sp>
        <p:nvSpPr>
          <p:cNvPr id="5" name="Tekstvak 4"/>
          <p:cNvSpPr txBox="1"/>
          <p:nvPr/>
        </p:nvSpPr>
        <p:spPr>
          <a:xfrm>
            <a:off x="1222772" y="2625149"/>
            <a:ext cx="7025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Aandeel leerlingen dat van school zou moeten veranderen om gelijke verdeling over scholen te hebben naar inkomen ouders,  per gemeente </a:t>
            </a:r>
            <a:endParaRPr lang="nl-NL" i="1" dirty="0"/>
          </a:p>
        </p:txBody>
      </p:sp>
      <p:sp>
        <p:nvSpPr>
          <p:cNvPr id="3" name="Tekstvak 2"/>
          <p:cNvSpPr txBox="1"/>
          <p:nvPr/>
        </p:nvSpPr>
        <p:spPr>
          <a:xfrm>
            <a:off x="0" y="6497245"/>
            <a:ext cx="61411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dirty="0" err="1" smtClean="0"/>
              <a:t>SvhO</a:t>
            </a:r>
            <a:r>
              <a:rPr lang="nl-NL" dirty="0" smtClean="0"/>
              <a:t> (2018); Boterman (2018) 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eigen bewerking op niet openbare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microdata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cbs</a:t>
            </a:r>
            <a:endParaRPr lang="nl-NL" altLang="nl-NL" sz="1200" dirty="0">
              <a:cs typeface="Arial" pitchFamily="34" charset="0"/>
            </a:endParaRPr>
          </a:p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971600" y="98237"/>
            <a:ext cx="6313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1.1: basisonderwijs: samenstelling scholen naar inkomen ouders</a:t>
            </a:r>
            <a:endParaRPr lang="nl-NL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25314"/>
            <a:ext cx="6480720" cy="3176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Grafiek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8560836"/>
              </p:ext>
            </p:extLst>
          </p:nvPr>
        </p:nvGraphicFramePr>
        <p:xfrm>
          <a:off x="1475656" y="837377"/>
          <a:ext cx="6264696" cy="1787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0969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907704" y="1484784"/>
            <a:ext cx="638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Verrijking met </a:t>
            </a:r>
            <a:r>
              <a:rPr lang="nl-NL" dirty="0" err="1" smtClean="0"/>
              <a:t>cbs</a:t>
            </a:r>
            <a:r>
              <a:rPr lang="nl-NL" dirty="0" smtClean="0"/>
              <a:t> </a:t>
            </a:r>
            <a:r>
              <a:rPr lang="nl-NL" dirty="0" err="1" smtClean="0"/>
              <a:t>microdata</a:t>
            </a:r>
            <a:r>
              <a:rPr lang="nl-NL" dirty="0" smtClean="0"/>
              <a:t> (ii): hoogste opleidingsniveau ouders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683568" y="2780928"/>
            <a:ext cx="158417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Leerling/ jaar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2915816" y="2771522"/>
            <a:ext cx="161230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kindoudertab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2915816" y="3645024"/>
            <a:ext cx="201622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vader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2895933" y="4365104"/>
            <a:ext cx="201622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moeder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5135704" y="3641875"/>
            <a:ext cx="187220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Behaald opleiding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7020272" y="3641875"/>
            <a:ext cx="187220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weegfactor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5148385" y="2791968"/>
            <a:ext cx="161230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Hoogste </a:t>
            </a:r>
            <a:r>
              <a:rPr lang="nl-NL" dirty="0" err="1" smtClean="0"/>
              <a:t>opleidingstab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6633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971600" y="620688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b="1" dirty="0" smtClean="0"/>
          </a:p>
          <a:p>
            <a:endParaRPr lang="nl-NL" b="1" dirty="0"/>
          </a:p>
          <a:p>
            <a:endParaRPr lang="nl-NL" dirty="0" smtClean="0"/>
          </a:p>
          <a:p>
            <a:endParaRPr lang="nl-NL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-41436" y="6488668"/>
            <a:ext cx="4430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dirty="0" err="1" smtClean="0"/>
              <a:t>SvhO</a:t>
            </a:r>
            <a:r>
              <a:rPr lang="nl-NL" dirty="0" smtClean="0"/>
              <a:t> (2020) 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eigen bewerking op niet openbare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microdata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cbs</a:t>
            </a:r>
            <a:endParaRPr lang="nl-NL" altLang="nl-NL" sz="1200" dirty="0">
              <a:cs typeface="Arial" pitchFamily="34" charset="0"/>
            </a:endParaRPr>
          </a:p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453864" y="283528"/>
            <a:ext cx="3278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1.2 Schoolsoortsamenstellingen</a:t>
            </a:r>
            <a:endParaRPr lang="nl-NL" b="1" dirty="0"/>
          </a:p>
        </p:txBody>
      </p:sp>
      <p:graphicFrame>
        <p:nvGraphicFramePr>
          <p:cNvPr id="14" name="Grafiek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0973909"/>
              </p:ext>
            </p:extLst>
          </p:nvPr>
        </p:nvGraphicFramePr>
        <p:xfrm>
          <a:off x="179512" y="795337"/>
          <a:ext cx="8784976" cy="5585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0925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051720" y="1268760"/>
            <a:ext cx="5040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Algemene bevindingen 1</a:t>
            </a:r>
          </a:p>
          <a:p>
            <a:endParaRPr lang="nl-NL" b="1" dirty="0" smtClean="0"/>
          </a:p>
          <a:p>
            <a:endParaRPr lang="nl-NL" b="1" dirty="0"/>
          </a:p>
          <a:p>
            <a:r>
              <a:rPr lang="nl-NL" dirty="0" smtClean="0"/>
              <a:t>* Kinderen van ouders met vergelijkbare </a:t>
            </a:r>
            <a:r>
              <a:rPr lang="nl-NL" dirty="0" err="1" smtClean="0"/>
              <a:t>ses</a:t>
            </a:r>
            <a:r>
              <a:rPr lang="nl-NL" dirty="0" smtClean="0"/>
              <a:t> komen bij elkaar bij op school</a:t>
            </a:r>
          </a:p>
          <a:p>
            <a:endParaRPr lang="nl-NL" dirty="0"/>
          </a:p>
          <a:p>
            <a:r>
              <a:rPr lang="nl-NL" dirty="0" smtClean="0"/>
              <a:t>* Bij </a:t>
            </a:r>
            <a:r>
              <a:rPr lang="nl-NL" dirty="0"/>
              <a:t>de sorteren in </a:t>
            </a:r>
            <a:r>
              <a:rPr lang="nl-NL" dirty="0" smtClean="0"/>
              <a:t>onderwijsniveaus,  tref je bij reguliere - en steeds </a:t>
            </a:r>
            <a:r>
              <a:rPr lang="nl-NL" dirty="0"/>
              <a:t>hogere </a:t>
            </a:r>
            <a:r>
              <a:rPr lang="nl-NL" dirty="0" smtClean="0"/>
              <a:t>onderwijsniveaus een hoger aandeel leerlingen aan met ouders die zelf ook hoger onderwijs hebben genoten.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1763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971599" y="1078181"/>
            <a:ext cx="700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i="1" dirty="0" smtClean="0"/>
              <a:t>Gemiddelde </a:t>
            </a:r>
            <a:r>
              <a:rPr lang="nl-NL" i="1" dirty="0" err="1" smtClean="0"/>
              <a:t>cet</a:t>
            </a:r>
            <a:r>
              <a:rPr lang="nl-NL" i="1" dirty="0" smtClean="0"/>
              <a:t>-score einde basisonderwijs naar opleidingsniveau ouders</a:t>
            </a:r>
            <a:endParaRPr lang="nl-NL" i="1" dirty="0"/>
          </a:p>
        </p:txBody>
      </p:sp>
      <p:sp>
        <p:nvSpPr>
          <p:cNvPr id="5" name="Tekstvak 4"/>
          <p:cNvSpPr txBox="1"/>
          <p:nvPr/>
        </p:nvSpPr>
        <p:spPr>
          <a:xfrm>
            <a:off x="0" y="6581001"/>
            <a:ext cx="442781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dirty="0" smtClean="0"/>
              <a:t>SVHO(2018) 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eigen bewerking op niet openbare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microdata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cbs</a:t>
            </a:r>
            <a:endParaRPr lang="nl-NL" altLang="nl-NL" sz="1200" dirty="0">
              <a:cs typeface="Arial" pitchFamily="34" charset="0"/>
            </a:endParaRPr>
          </a:p>
          <a:p>
            <a:endParaRPr lang="nl-NL" sz="1200" dirty="0"/>
          </a:p>
        </p:txBody>
      </p:sp>
      <p:graphicFrame>
        <p:nvGraphicFramePr>
          <p:cNvPr id="8" name="Grafiek 7"/>
          <p:cNvGraphicFramePr/>
          <p:nvPr>
            <p:extLst>
              <p:ext uri="{D42A27DB-BD31-4B8C-83A1-F6EECF244321}">
                <p14:modId xmlns:p14="http://schemas.microsoft.com/office/powerpoint/2010/main" val="1738542913"/>
              </p:ext>
            </p:extLst>
          </p:nvPr>
        </p:nvGraphicFramePr>
        <p:xfrm>
          <a:off x="899592" y="1556792"/>
          <a:ext cx="676875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kstvak 1"/>
          <p:cNvSpPr txBox="1"/>
          <p:nvPr/>
        </p:nvSpPr>
        <p:spPr>
          <a:xfrm>
            <a:off x="899592" y="404664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2. Ongelijke onderwijskansen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892020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899592" y="52861"/>
            <a:ext cx="66967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2.1 PO</a:t>
            </a:r>
          </a:p>
          <a:p>
            <a:r>
              <a:rPr lang="nl-NL" i="1" dirty="0" smtClean="0"/>
              <a:t>Aandeel hoger en lager schooladvies dan norm naar CET-score en opleidingsniveau ouders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62" y="1052736"/>
            <a:ext cx="6042273" cy="5462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0" y="6515680"/>
            <a:ext cx="4430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dirty="0" err="1" smtClean="0"/>
              <a:t>SvhO</a:t>
            </a:r>
            <a:r>
              <a:rPr lang="nl-NL" dirty="0" smtClean="0"/>
              <a:t> (2018) 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eigen bewerking op niet openbare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microdata</a:t>
            </a:r>
            <a:r>
              <a:rPr lang="nl-NL" altLang="nl-NL" sz="12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nl-NL" altLang="nl-NL" sz="1200" dirty="0" err="1">
                <a:ea typeface="Times New Roman" pitchFamily="18" charset="0"/>
                <a:cs typeface="Times New Roman" pitchFamily="18" charset="0"/>
              </a:rPr>
              <a:t>cbs</a:t>
            </a:r>
            <a:endParaRPr lang="nl-NL" altLang="nl-NL" sz="1200" dirty="0">
              <a:cs typeface="Arial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44424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590</Words>
  <Application>Microsoft Office PowerPoint</Application>
  <PresentationFormat>Diavoorstelling (4:3)</PresentationFormat>
  <Paragraphs>109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Ministerie van OCW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Fettelaar, Daan</dc:creator>
  <cp:lastModifiedBy>Slingerland-Roos, P. (Petra)</cp:lastModifiedBy>
  <cp:revision>419</cp:revision>
  <dcterms:created xsi:type="dcterms:W3CDTF">2020-10-13T12:24:13Z</dcterms:created>
  <dcterms:modified xsi:type="dcterms:W3CDTF">2020-12-01T08:21:47Z</dcterms:modified>
</cp:coreProperties>
</file>