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305" r:id="rId2"/>
    <p:sldId id="258" r:id="rId3"/>
    <p:sldId id="355" r:id="rId4"/>
    <p:sldId id="354" r:id="rId5"/>
    <p:sldId id="356" r:id="rId6"/>
    <p:sldId id="357" r:id="rId7"/>
    <p:sldId id="358" r:id="rId8"/>
    <p:sldId id="365" r:id="rId9"/>
    <p:sldId id="366" r:id="rId10"/>
    <p:sldId id="359" r:id="rId11"/>
  </p:sldIdLst>
  <p:sldSz cx="9144000" cy="5143500" type="screen16x9"/>
  <p:notesSz cx="9944100" cy="6805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Schoonhoven, R. (Ruurd)" initials="SR(" lastIdx="1" clrIdx="1">
    <p:extLst>
      <p:ext uri="{19B8F6BF-5375-455C-9EA6-DF929625EA0E}">
        <p15:presenceInfo xmlns:p15="http://schemas.microsoft.com/office/powerpoint/2012/main" userId="Schoonhoven, R. (Ruur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D6C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4" autoAdjust="0"/>
    <p:restoredTop sz="93253" autoAdjust="0"/>
  </p:normalViewPr>
  <p:slideViewPr>
    <p:cSldViewPr>
      <p:cViewPr varScale="1">
        <p:scale>
          <a:sx n="137" d="100"/>
          <a:sy n="137" d="100"/>
        </p:scale>
        <p:origin x="12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werk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Rapportcijfer</c:v>
                </c:pt>
              </c:strCache>
            </c:strRef>
          </c:tx>
          <c:invertIfNegative val="0"/>
          <c:cat>
            <c:strRef>
              <c:f>Blad1!$B$3:$I$4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Blad1!$B$5:$I$5</c:f>
              <c:numCache>
                <c:formatCode>General</c:formatCode>
                <c:ptCount val="8"/>
                <c:pt idx="0">
                  <c:v>7.5</c:v>
                </c:pt>
                <c:pt idx="1">
                  <c:v>7.5</c:v>
                </c:pt>
                <c:pt idx="2">
                  <c:v>7.7</c:v>
                </c:pt>
                <c:pt idx="3">
                  <c:v>7.8</c:v>
                </c:pt>
                <c:pt idx="4">
                  <c:v>8</c:v>
                </c:pt>
                <c:pt idx="5">
                  <c:v>7.7</c:v>
                </c:pt>
                <c:pt idx="6">
                  <c:v>7.7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F-41C0-93A1-0E7167888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86912"/>
        <c:axId val="88884352"/>
      </c:barChart>
      <c:catAx>
        <c:axId val="7848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884352"/>
        <c:crosses val="autoZero"/>
        <c:auto val="1"/>
        <c:lblAlgn val="ctr"/>
        <c:lblOffset val="100"/>
        <c:noMultiLvlLbl val="0"/>
      </c:catAx>
      <c:valAx>
        <c:axId val="88884352"/>
        <c:scaling>
          <c:orientation val="minMax"/>
          <c:max val="8.1"/>
          <c:min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86912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0.23625</cdr:x>
      <cdr:y>0</cdr:y>
    </cdr:from>
    <cdr:to>
      <cdr:x>0.86624</cdr:x>
      <cdr:y>0.18375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1080120" y="0"/>
          <a:ext cx="2880320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2000" dirty="0" err="1" smtClean="0"/>
            <a:t>Average</a:t>
          </a:r>
          <a:r>
            <a:rPr lang="nl-NL" sz="2000" dirty="0" smtClean="0"/>
            <a:t> </a:t>
          </a:r>
          <a:r>
            <a:rPr lang="nl-NL" sz="2000" dirty="0" err="1" smtClean="0"/>
            <a:t>note</a:t>
          </a:r>
          <a:r>
            <a:rPr lang="nl-NL" sz="2000" dirty="0" smtClean="0"/>
            <a:t> (1 – 10)</a:t>
          </a:r>
          <a:endParaRPr lang="nl-NL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E3BC-CB78-4405-8031-E670A9A9DF00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7D4DC-0E6A-4CB1-B392-CCD89FFB9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81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411" y="3232667"/>
            <a:ext cx="7955279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FEE08-4F1D-4773-84E0-0730640F7E2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2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Extra servers: </a:t>
            </a:r>
            <a:r>
              <a:rPr lang="nl-NL" dirty="0" err="1" smtClean="0"/>
              <a:t>beginning</a:t>
            </a:r>
            <a:r>
              <a:rPr lang="nl-NL" dirty="0" smtClean="0"/>
              <a:t> of </a:t>
            </a:r>
            <a:r>
              <a:rPr lang="nl-NL" dirty="0" err="1" smtClean="0"/>
              <a:t>October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2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4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 at CBS, </a:t>
            </a:r>
            <a:r>
              <a:rPr lang="nl-NL" baseline="0" dirty="0" err="1" smtClean="0"/>
              <a:t>retire</a:t>
            </a:r>
            <a:r>
              <a:rPr lang="nl-NL" baseline="0" dirty="0" smtClean="0"/>
              <a:t> spring 2021.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user </a:t>
            </a:r>
            <a:r>
              <a:rPr lang="nl-NL" baseline="0" dirty="0" err="1" smtClean="0"/>
              <a:t>days</a:t>
            </a:r>
            <a:r>
              <a:rPr lang="nl-NL" baseline="0" dirty="0" smtClean="0"/>
              <a:t>, etc.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Hoofdstuk titel</a:t>
            </a:r>
            <a:endParaRPr lang="nl-N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Conclusies / trends / …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nl-NL" dirty="0" smtClean="0"/>
              <a:t>Dr. Annette Scherpenzeel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2355726"/>
            <a:ext cx="7992690" cy="1313929"/>
          </a:xfrm>
        </p:spPr>
        <p:txBody>
          <a:bodyPr/>
          <a:lstStyle/>
          <a:p>
            <a:pPr algn="ctr"/>
            <a:r>
              <a:rPr lang="nl-NL" sz="3600" dirty="0"/>
              <a:t>WELCOME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Microdata User </a:t>
            </a:r>
            <a:r>
              <a:rPr lang="nl-NL" sz="3600" dirty="0" smtClean="0"/>
              <a:t>Webinar!</a:t>
            </a:r>
            <a:endParaRPr lang="nl-NL" sz="3600" dirty="0"/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836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9" name="Rechthoek 8"/>
          <p:cNvSpPr/>
          <p:nvPr/>
        </p:nvSpPr>
        <p:spPr>
          <a:xfrm>
            <a:off x="1231713" y="699542"/>
            <a:ext cx="7200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13:45 - 14:30 Plenary </a:t>
            </a:r>
            <a:r>
              <a:rPr lang="en-US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session:</a:t>
            </a:r>
            <a:endParaRPr lang="en-US" sz="1400" b="1" dirty="0">
              <a:solidFill>
                <a:srgbClr val="163A7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Inequality in the life-course; who grows up to become what? Tanja </a:t>
            </a:r>
            <a:r>
              <a:rPr lang="en-US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Traag</a:t>
            </a: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 (CBS)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Research at CPB on inequality in incomes and </a:t>
            </a:r>
            <a:r>
              <a:rPr lang="en-US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labour</a:t>
            </a: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 market 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outcomes. Egbert </a:t>
            </a: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Jongen (CPB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)</a:t>
            </a:r>
            <a:endParaRPr lang="en-US" sz="1400" dirty="0">
              <a:solidFill>
                <a:srgbClr val="163A7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9585" y="2268036"/>
            <a:ext cx="3124263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A. </a:t>
            </a:r>
            <a:r>
              <a:rPr lang="nl-NL" sz="1400" b="1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Inequality</a:t>
            </a:r>
            <a:r>
              <a:rPr lang="nl-NL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 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education</a:t>
            </a:r>
            <a:endParaRPr lang="nl-NL" sz="1400" dirty="0">
              <a:solidFill>
                <a:srgbClr val="163A72"/>
              </a:solidFill>
              <a:latin typeface="Calibri" panose="020F0502020204030204" pitchFamily="34" charset="0"/>
            </a:endParaRP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1. </a:t>
            </a:r>
            <a:r>
              <a:rPr lang="nl-NL" sz="1400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Who</a:t>
            </a:r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knows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best,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the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teacher or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the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test? Kimberley Lek (CITO)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2. De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onderwijsachterstandenindicator. Jaap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Walhout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(CBS)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3. Ongelijkheid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in het onderwijs vanuit het stelseltoezicht. Maarten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Balvers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, Daan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Fettelaar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(Onderwijsinspectie) </a:t>
            </a:r>
            <a:endParaRPr lang="nl-NL" sz="1400" b="0" i="0" dirty="0">
              <a:solidFill>
                <a:srgbClr val="163A7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131840" y="2268036"/>
            <a:ext cx="295232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B. </a:t>
            </a:r>
            <a:r>
              <a:rPr lang="nl-NL" sz="1400" b="1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Inequality</a:t>
            </a:r>
            <a:r>
              <a:rPr lang="nl-NL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 health</a:t>
            </a:r>
            <a:endParaRPr lang="nl-NL" sz="1400" dirty="0">
              <a:solidFill>
                <a:srgbClr val="163A72"/>
              </a:solidFill>
              <a:latin typeface="Calibri" panose="020F0502020204030204" pitchFamily="34" charset="0"/>
            </a:endParaRP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1.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 Hogere sociaaleconomische status, dus gezonder? Jan Willem Bruggink (CBS)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2.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P</a:t>
            </a:r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erinataal </a:t>
            </a:r>
            <a:r>
              <a:rPr lang="nl-NL" sz="1400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gezondheids-programma</a:t>
            </a:r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in </a:t>
            </a:r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Rotterdam. Erik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de Jonge (EUR)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3.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 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Paid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work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income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after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cancer</a:t>
            </a:r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. Sietske 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Tamminga (Amsterdam UMC) </a:t>
            </a:r>
            <a:endParaRPr lang="nl-NL" sz="1400" b="0" i="0" dirty="0">
              <a:solidFill>
                <a:srgbClr val="163A7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008625" y="2268036"/>
            <a:ext cx="288032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C. </a:t>
            </a:r>
            <a:r>
              <a:rPr lang="nl-NL" sz="1400" b="1" dirty="0" err="1" smtClean="0">
                <a:solidFill>
                  <a:srgbClr val="163A72"/>
                </a:solidFill>
                <a:latin typeface="Calibri" panose="020F0502020204030204" pitchFamily="34" charset="0"/>
              </a:rPr>
              <a:t>Inequality</a:t>
            </a:r>
            <a:r>
              <a:rPr lang="nl-NL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 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labour</a:t>
            </a:r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b="1" dirty="0" err="1">
                <a:solidFill>
                  <a:srgbClr val="163A72"/>
                </a:solidFill>
                <a:latin typeface="Calibri" panose="020F0502020204030204" pitchFamily="34" charset="0"/>
              </a:rPr>
              <a:t>income</a:t>
            </a:r>
            <a:endParaRPr lang="nl-NL" sz="1400" dirty="0">
              <a:solidFill>
                <a:srgbClr val="163A72"/>
              </a:solidFill>
              <a:latin typeface="Calibri" panose="020F0502020204030204" pitchFamily="34" charset="0"/>
            </a:endParaRP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1.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 Wie stroomt uit naar werk na langdurige bijstand? Sophie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Doove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(CBS)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2.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 Ongelijkheid over de levensloop. Sander Muns (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TiU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) </a:t>
            </a:r>
          </a:p>
          <a:p>
            <a:r>
              <a:rPr lang="nl-NL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3.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Inequalities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in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employment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rgbClr val="163A72"/>
                </a:solidFill>
                <a:latin typeface="Calibri" panose="020F0502020204030204" pitchFamily="34" charset="0"/>
              </a:rPr>
              <a:t>and</a:t>
            </a:r>
            <a:r>
              <a:rPr lang="nl-NL" sz="1400" dirty="0">
                <a:solidFill>
                  <a:srgbClr val="163A72"/>
                </a:solidFill>
                <a:latin typeface="Calibri" panose="020F0502020204030204" pitchFamily="34" charset="0"/>
              </a:rPr>
              <a:t> health. Merel Schuring (EUR) </a:t>
            </a:r>
            <a:endParaRPr lang="nl-NL" sz="1400" b="0" i="0" dirty="0">
              <a:solidFill>
                <a:srgbClr val="163A7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231713" y="4155926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15:45 - 16:00 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Perspectives </a:t>
            </a: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of CBS Microdata Services. Ruurd 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Schoonhoven (CBS)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16:00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 Closing. Annette Scherpenzeel (CBS)</a:t>
            </a:r>
            <a:endParaRPr lang="nl-NL" sz="1400" dirty="0">
              <a:solidFill>
                <a:srgbClr val="163A7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123478"/>
            <a:ext cx="8208912" cy="504056"/>
          </a:xfrm>
        </p:spPr>
        <p:txBody>
          <a:bodyPr/>
          <a:lstStyle/>
          <a:p>
            <a:r>
              <a:rPr lang="nl-NL" dirty="0" err="1" smtClean="0"/>
              <a:t>Programme</a:t>
            </a:r>
            <a:r>
              <a:rPr lang="nl-NL" dirty="0" smtClean="0"/>
              <a:t>: </a:t>
            </a:r>
            <a:r>
              <a:rPr lang="nl-NL" dirty="0" err="1" smtClean="0"/>
              <a:t>Inequality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231713" y="1488364"/>
            <a:ext cx="7200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14:30 - 14:45</a:t>
            </a:r>
            <a:r>
              <a:rPr lang="en-US" sz="1400" dirty="0">
                <a:solidFill>
                  <a:srgbClr val="163A72"/>
                </a:solidFill>
                <a:latin typeface="Calibri" panose="020F0502020204030204" pitchFamily="34" charset="0"/>
              </a:rPr>
              <a:t> Chat moment in smaller break out 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rooms</a:t>
            </a:r>
            <a:endParaRPr lang="en-US" sz="1400" dirty="0">
              <a:solidFill>
                <a:srgbClr val="163A7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231713" y="1878899"/>
            <a:ext cx="72008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14:45 </a:t>
            </a:r>
            <a:r>
              <a:rPr lang="en-US" sz="1400" b="1" dirty="0">
                <a:solidFill>
                  <a:srgbClr val="163A72"/>
                </a:solidFill>
                <a:latin typeface="Calibri" panose="020F0502020204030204" pitchFamily="34" charset="0"/>
              </a:rPr>
              <a:t>- </a:t>
            </a:r>
            <a:r>
              <a:rPr lang="en-US" sz="1400" b="1" dirty="0" smtClean="0">
                <a:solidFill>
                  <a:srgbClr val="163A72"/>
                </a:solidFill>
                <a:latin typeface="Calibri" panose="020F0502020204030204" pitchFamily="34" charset="0"/>
              </a:rPr>
              <a:t>15:45</a:t>
            </a:r>
            <a:r>
              <a:rPr lang="en-US" sz="1400" dirty="0" smtClean="0">
                <a:solidFill>
                  <a:srgbClr val="163A72"/>
                </a:solidFill>
                <a:latin typeface="Calibri" panose="020F0502020204030204" pitchFamily="34" charset="0"/>
              </a:rPr>
              <a:t> Parallel sessions:</a:t>
            </a:r>
            <a:endParaRPr lang="en-US" sz="1400" dirty="0">
              <a:solidFill>
                <a:srgbClr val="163A7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347614"/>
            <a:ext cx="7632848" cy="17281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 smtClean="0"/>
              <a:t>Guidelines</a:t>
            </a:r>
            <a:r>
              <a:rPr lang="nl-NL" sz="2200" dirty="0" smtClean="0"/>
              <a:t> Webinar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CBS </a:t>
            </a:r>
            <a:r>
              <a:rPr lang="nl-NL" sz="2200" dirty="0" smtClean="0"/>
              <a:t>Microdata Services in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 smtClean="0"/>
              <a:t>Today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347614"/>
            <a:ext cx="7632848" cy="33123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Annette Scherpenzeel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Head of CBS Microdata Services, </a:t>
            </a:r>
            <a:r>
              <a:rPr lang="nl-NL" sz="2200" dirty="0" err="1" smtClean="0"/>
              <a:t>since</a:t>
            </a:r>
            <a:r>
              <a:rPr lang="nl-NL" sz="2200" dirty="0" smtClean="0"/>
              <a:t> September 1st.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smtClean="0"/>
              <a:t>Survey </a:t>
            </a:r>
            <a:r>
              <a:rPr lang="nl-NL" sz="2200" dirty="0" err="1" smtClean="0"/>
              <a:t>methodologist</a:t>
            </a: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UU, </a:t>
            </a:r>
            <a:r>
              <a:rPr lang="en-US" sz="2200" dirty="0" err="1" smtClean="0"/>
              <a:t>UvA</a:t>
            </a:r>
            <a:r>
              <a:rPr lang="en-US" sz="2200" dirty="0" smtClean="0"/>
              <a:t>, Swiss </a:t>
            </a:r>
            <a:r>
              <a:rPr lang="en-US" sz="2200" dirty="0"/>
              <a:t>Household </a:t>
            </a:r>
            <a:r>
              <a:rPr lang="en-US" sz="2200" dirty="0" smtClean="0"/>
              <a:t>Panel, LISS panel, SHARE</a:t>
            </a:r>
            <a:endParaRPr lang="nl-NL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Me 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04167"/>
            <a:ext cx="1050992" cy="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95536" y="915566"/>
            <a:ext cx="7632848" cy="352839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endParaRPr lang="nl-NL" sz="2600" b="1" dirty="0" smtClean="0">
              <a:solidFill>
                <a:srgbClr val="00A1CD"/>
              </a:solidFill>
            </a:endParaRPr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r>
              <a:rPr lang="nl-NL" sz="2600" b="1" dirty="0" smtClean="0">
                <a:solidFill>
                  <a:srgbClr val="00A1CD"/>
                </a:solidFill>
              </a:rPr>
              <a:t>Audio</a:t>
            </a:r>
            <a:r>
              <a:rPr lang="nl-NL" sz="2600" dirty="0" smtClean="0"/>
              <a:t>: Put </a:t>
            </a:r>
            <a:r>
              <a:rPr lang="nl-NL" sz="2600" dirty="0" err="1" smtClean="0"/>
              <a:t>your</a:t>
            </a:r>
            <a:r>
              <a:rPr lang="nl-NL" sz="2600" dirty="0" smtClean="0"/>
              <a:t> </a:t>
            </a:r>
            <a:r>
              <a:rPr lang="nl-NL" sz="2600" dirty="0" err="1" smtClean="0"/>
              <a:t>mic</a:t>
            </a:r>
            <a:r>
              <a:rPr lang="nl-NL" sz="2600" dirty="0" smtClean="0"/>
              <a:t> on </a:t>
            </a:r>
            <a:r>
              <a:rPr lang="nl-NL" sz="2600" dirty="0" err="1" smtClean="0"/>
              <a:t>mute</a:t>
            </a:r>
            <a:r>
              <a:rPr lang="nl-NL" sz="2600" dirty="0" smtClean="0"/>
              <a:t> </a:t>
            </a:r>
            <a:r>
              <a:rPr lang="nl-NL" sz="2600" dirty="0" err="1" smtClean="0"/>
              <a:t>during</a:t>
            </a:r>
            <a:r>
              <a:rPr lang="nl-NL" sz="2600" dirty="0" smtClean="0"/>
              <a:t> </a:t>
            </a:r>
            <a:r>
              <a:rPr lang="nl-NL" sz="2600" dirty="0" err="1" smtClean="0"/>
              <a:t>presentations</a:t>
            </a:r>
            <a:endParaRPr lang="nl-NL" sz="2600" dirty="0" smtClean="0"/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endParaRPr lang="nl-NL" sz="2600" b="1" dirty="0" smtClean="0">
              <a:solidFill>
                <a:srgbClr val="00A1CD"/>
              </a:solidFill>
            </a:endParaRPr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r>
              <a:rPr lang="nl-NL" sz="2600" b="1" dirty="0" smtClean="0">
                <a:solidFill>
                  <a:srgbClr val="00A1CD"/>
                </a:solidFill>
              </a:rPr>
              <a:t>Chat</a:t>
            </a:r>
            <a:r>
              <a:rPr lang="nl-NL" sz="2600" dirty="0" smtClean="0"/>
              <a:t>: Write </a:t>
            </a:r>
            <a:r>
              <a:rPr lang="nl-NL" sz="2600" dirty="0" err="1" smtClean="0"/>
              <a:t>questions</a:t>
            </a:r>
            <a:r>
              <a:rPr lang="nl-NL" sz="2600" dirty="0" smtClean="0"/>
              <a:t> or </a:t>
            </a:r>
            <a:r>
              <a:rPr lang="nl-NL" sz="2600" dirty="0" err="1" smtClean="0"/>
              <a:t>remarks</a:t>
            </a:r>
            <a:r>
              <a:rPr lang="nl-NL" sz="2600" dirty="0" smtClean="0"/>
              <a:t> in </a:t>
            </a:r>
            <a:r>
              <a:rPr lang="nl-NL" sz="2600" dirty="0" err="1" smtClean="0"/>
              <a:t>the</a:t>
            </a:r>
            <a:r>
              <a:rPr lang="nl-NL" sz="2600" dirty="0" smtClean="0"/>
              <a:t> chat</a:t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endParaRPr lang="nl-NL" sz="2600" dirty="0" smtClean="0"/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r>
              <a:rPr lang="nl-NL" sz="2600" dirty="0" smtClean="0"/>
              <a:t>Moderator </a:t>
            </a:r>
            <a:r>
              <a:rPr lang="nl-NL" sz="2600" dirty="0" err="1" smtClean="0"/>
              <a:t>will</a:t>
            </a:r>
            <a:r>
              <a:rPr lang="nl-NL" sz="2600" dirty="0" smtClean="0"/>
              <a:t> </a:t>
            </a:r>
            <a:r>
              <a:rPr lang="nl-NL" sz="2600" dirty="0" err="1" smtClean="0"/>
              <a:t>read</a:t>
            </a:r>
            <a:r>
              <a:rPr lang="nl-NL" sz="2600" dirty="0" smtClean="0"/>
              <a:t> out </a:t>
            </a:r>
            <a:r>
              <a:rPr lang="nl-NL" sz="2600" dirty="0" err="1" smtClean="0"/>
              <a:t>your</a:t>
            </a:r>
            <a:r>
              <a:rPr lang="nl-NL" sz="2600" dirty="0" smtClean="0"/>
              <a:t> question</a:t>
            </a:r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r>
              <a:rPr lang="nl-NL" sz="2600" dirty="0"/>
              <a:t>Parallel </a:t>
            </a:r>
            <a:r>
              <a:rPr lang="nl-NL" sz="2600" dirty="0" err="1" smtClean="0"/>
              <a:t>sessions</a:t>
            </a:r>
            <a:r>
              <a:rPr lang="nl-NL" sz="2600" dirty="0" smtClean="0"/>
              <a:t>: zoom codes</a:t>
            </a:r>
          </a:p>
          <a:p>
            <a:pPr marL="457200" indent="-457200">
              <a:buClr>
                <a:srgbClr val="00A1CD"/>
              </a:buClr>
              <a:buFont typeface="Arial" panose="020B0604020202020204" pitchFamily="34" charset="0"/>
              <a:buChar char="•"/>
            </a:pPr>
            <a:r>
              <a:rPr lang="nl-NL" sz="2600" dirty="0" smtClean="0"/>
              <a:t>Break out </a:t>
            </a:r>
            <a:r>
              <a:rPr lang="nl-NL" sz="2600" dirty="0" err="1" smtClean="0"/>
              <a:t>session</a:t>
            </a:r>
            <a:endParaRPr lang="nl-NL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Guidelines</a:t>
            </a:r>
            <a:r>
              <a:rPr lang="nl-NL" dirty="0" smtClean="0"/>
              <a:t> </a:t>
            </a:r>
            <a:r>
              <a:rPr lang="nl-NL" dirty="0" smtClean="0"/>
              <a:t>Webinar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38" y="2263463"/>
            <a:ext cx="6587454" cy="4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123478"/>
            <a:ext cx="7632848" cy="504056"/>
          </a:xfrm>
        </p:spPr>
        <p:txBody>
          <a:bodyPr/>
          <a:lstStyle/>
          <a:p>
            <a:r>
              <a:rPr lang="nl-NL" sz="3200" dirty="0"/>
              <a:t>Microdata Services in </a:t>
            </a:r>
            <a:r>
              <a:rPr lang="nl-NL" sz="3200" dirty="0" smtClean="0"/>
              <a:t>2020: </a:t>
            </a:r>
            <a:r>
              <a:rPr lang="nl-NL" sz="3200" dirty="0" err="1" smtClean="0"/>
              <a:t>Growth</a:t>
            </a:r>
            <a:r>
              <a:rPr lang="nl-NL" sz="3200" dirty="0" smtClean="0"/>
              <a:t> </a:t>
            </a:r>
            <a:endParaRPr lang="nl-NL" sz="32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987574"/>
            <a:ext cx="3945113" cy="24723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9992" y="983966"/>
            <a:ext cx="3948424" cy="24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123478"/>
            <a:ext cx="8208912" cy="504056"/>
          </a:xfrm>
        </p:spPr>
        <p:txBody>
          <a:bodyPr/>
          <a:lstStyle/>
          <a:p>
            <a:r>
              <a:rPr lang="nl-NL" sz="3200" dirty="0"/>
              <a:t>Microdata Services in </a:t>
            </a:r>
            <a:r>
              <a:rPr lang="nl-NL" sz="3200" dirty="0" smtClean="0"/>
              <a:t>2020: User </a:t>
            </a:r>
            <a:r>
              <a:rPr lang="nl-NL" sz="3200" dirty="0" err="1" smtClean="0"/>
              <a:t>evaluation</a:t>
            </a:r>
            <a:r>
              <a:rPr lang="nl-NL" sz="3200" dirty="0" smtClean="0"/>
              <a:t> </a:t>
            </a:r>
            <a:endParaRPr lang="nl-NL" sz="3200" dirty="0"/>
          </a:p>
          <a:p>
            <a:endParaRPr lang="nl-NL" dirty="0"/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4162246102"/>
              </p:ext>
            </p:extLst>
          </p:nvPr>
        </p:nvGraphicFramePr>
        <p:xfrm>
          <a:off x="827584" y="18644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hoek 9"/>
          <p:cNvSpPr/>
          <p:nvPr/>
        </p:nvSpPr>
        <p:spPr>
          <a:xfrm>
            <a:off x="467544" y="699542"/>
            <a:ext cx="7920880" cy="10156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June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2,  2020: E-mail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invitation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including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link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active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researchers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(958)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June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26, 2020: Reminder 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Completed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forms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173 </a:t>
            </a:r>
            <a:r>
              <a:rPr lang="nl-NL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forms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(2019: 133, 2018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: 128, 2017: 104</a:t>
            </a:r>
            <a:r>
              <a:rPr lang="nl-NL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40152" y="1864486"/>
            <a:ext cx="2432350" cy="31393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</a:t>
            </a:r>
            <a:r>
              <a:rPr lang="nl-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</a:t>
            </a:r>
            <a:r>
              <a:rPr lang="nl-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(rating in 5 </a:t>
            </a:r>
            <a:r>
              <a:rPr lang="nl-NL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categories</a:t>
            </a:r>
            <a:r>
              <a:rPr lang="nl-N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Cost</a:t>
            </a:r>
            <a:r>
              <a:rPr lang="nl-NL" dirty="0" smtClean="0"/>
              <a:t>/</a:t>
            </a:r>
            <a:r>
              <a:rPr lang="nl-NL" dirty="0" err="1" smtClean="0"/>
              <a:t>quality</a:t>
            </a:r>
            <a:endParaRPr lang="nl-NL" dirty="0" smtClean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Information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Expertise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Processing time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Flexibility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Data </a:t>
            </a:r>
            <a:r>
              <a:rPr lang="nl-NL" dirty="0" err="1" smtClean="0"/>
              <a:t>quality</a:t>
            </a:r>
            <a:endParaRPr lang="nl-NL" dirty="0" smtClean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Documentation</a:t>
            </a:r>
            <a:endParaRPr lang="nl-NL" dirty="0" smtClean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5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123478"/>
            <a:ext cx="7632848" cy="504056"/>
          </a:xfrm>
        </p:spPr>
        <p:txBody>
          <a:bodyPr/>
          <a:lstStyle/>
          <a:p>
            <a:r>
              <a:rPr lang="nl-NL" sz="3200" dirty="0"/>
              <a:t>Microdata </a:t>
            </a:r>
            <a:r>
              <a:rPr lang="nl-NL" sz="3200" dirty="0" smtClean="0"/>
              <a:t>Services: </a:t>
            </a:r>
            <a:r>
              <a:rPr lang="nl-NL" sz="3200" dirty="0" err="1" smtClean="0"/>
              <a:t>Improvements</a:t>
            </a:r>
            <a:r>
              <a:rPr lang="nl-NL" sz="3200" dirty="0" smtClean="0"/>
              <a:t> </a:t>
            </a:r>
            <a:endParaRPr lang="nl-NL" sz="3200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6974"/>
            <a:ext cx="5760640" cy="328322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hthoek 6"/>
          <p:cNvSpPr/>
          <p:nvPr/>
        </p:nvSpPr>
        <p:spPr>
          <a:xfrm>
            <a:off x="683568" y="4508197"/>
            <a:ext cx="57606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</a:rPr>
              <a:t>ODISSEI Secure Super Computer</a:t>
            </a:r>
          </a:p>
        </p:txBody>
      </p:sp>
      <p:sp>
        <p:nvSpPr>
          <p:cNvPr id="8" name="Rechthoek 7"/>
          <p:cNvSpPr/>
          <p:nvPr/>
        </p:nvSpPr>
        <p:spPr>
          <a:xfrm>
            <a:off x="683567" y="4029141"/>
            <a:ext cx="576064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</a:rPr>
              <a:t>8 </a:t>
            </a:r>
            <a:r>
              <a:rPr lang="nl-NL" sz="2000" dirty="0" err="1" smtClean="0">
                <a:solidFill>
                  <a:srgbClr val="002060"/>
                </a:solidFill>
              </a:rPr>
              <a:t>news</a:t>
            </a:r>
            <a:r>
              <a:rPr lang="nl-NL" sz="2000" dirty="0" smtClean="0">
                <a:solidFill>
                  <a:srgbClr val="002060"/>
                </a:solidFill>
              </a:rPr>
              <a:t> RA servers, 2 extra strong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Some</a:t>
            </a:r>
            <a:r>
              <a:rPr lang="nl-NL" dirty="0" smtClean="0"/>
              <a:t> more </a:t>
            </a:r>
            <a:r>
              <a:rPr lang="nl-NL" dirty="0" err="1" smtClean="0"/>
              <a:t>statistics</a:t>
            </a:r>
            <a:endParaRPr lang="nl-NL" dirty="0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3790">
            <a:off x="1679593" y="1524910"/>
            <a:ext cx="4572396" cy="274343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3383">
            <a:off x="2778179" y="2210552"/>
            <a:ext cx="4572396" cy="2743438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43074">
            <a:off x="2676434" y="146337"/>
            <a:ext cx="4572396" cy="2743438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679" y="908069"/>
            <a:ext cx="4572396" cy="274343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1481188"/>
            <a:ext cx="1378181" cy="1650414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26569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Some</a:t>
            </a:r>
            <a:r>
              <a:rPr lang="nl-NL" dirty="0" smtClean="0"/>
              <a:t> more </a:t>
            </a:r>
            <a:r>
              <a:rPr lang="nl-NL" dirty="0" err="1" smtClean="0"/>
              <a:t>statistics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647825"/>
            <a:ext cx="1543050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636558"/>
            <a:ext cx="2022692" cy="273595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324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468</Words>
  <Application>Microsoft Office PowerPoint</Application>
  <PresentationFormat>Diavoorstelling (16:9)</PresentationFormat>
  <Paragraphs>78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Kartopawiro, J.D. (John)</dc:creator>
  <cp:lastModifiedBy>Scherpenzeel, A.C. (Annette)</cp:lastModifiedBy>
  <cp:revision>127</cp:revision>
  <cp:lastPrinted>2019-11-26T13:47:21Z</cp:lastPrinted>
  <dcterms:created xsi:type="dcterms:W3CDTF">2019-09-06T06:51:49Z</dcterms:created>
  <dcterms:modified xsi:type="dcterms:W3CDTF">2020-11-11T10:24:30Z</dcterms:modified>
</cp:coreProperties>
</file>