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  <p:sldMasterId id="2147483667" r:id="rId2"/>
  </p:sldMasterIdLst>
  <p:notesMasterIdLst>
    <p:notesMasterId r:id="rId16"/>
  </p:notesMasterIdLst>
  <p:sldIdLst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70" r:id="rId15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88" autoAdjust="0"/>
  </p:normalViewPr>
  <p:slideViewPr>
    <p:cSldViewPr>
      <p:cViewPr>
        <p:scale>
          <a:sx n="100" d="100"/>
          <a:sy n="100" d="100"/>
        </p:scale>
        <p:origin x="684" y="3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3A025-B680-4046-800B-5A6B5AC6AF73}" type="datetimeFigureOut">
              <a:rPr lang="nl-NL" smtClean="0"/>
              <a:t>30-5-2023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FEE08-4F1D-4773-84E0-0730640F7E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330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92201" y="766684"/>
            <a:ext cx="2236528" cy="343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3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e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325"/>
            <a:ext cx="7704087" cy="3455988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lang="nl-NL" sz="2400" b="0" kern="1200" spc="40" baseline="0" dirty="0" smtClean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Korte opsomming van conclusies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468313" y="195263"/>
            <a:ext cx="7704087" cy="936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Conclusie / trends / …</a:t>
            </a:r>
          </a:p>
        </p:txBody>
      </p:sp>
    </p:spTree>
    <p:extLst>
      <p:ext uri="{BB962C8B-B14F-4D97-AF65-F5344CB8AC3E}">
        <p14:creationId xmlns:p14="http://schemas.microsoft.com/office/powerpoint/2010/main" val="409682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00" y="3672000"/>
            <a:ext cx="7166794" cy="84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83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nde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2914" y="1028651"/>
            <a:ext cx="1431167" cy="21989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35" y="3672000"/>
            <a:ext cx="7167542" cy="84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33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02F9B86D-17AC-4EB8-8901-463B4404571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697929" y="1429340"/>
            <a:ext cx="1211459" cy="1861467"/>
            <a:chOff x="2200" y="483"/>
            <a:chExt cx="1409" cy="2165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C6C5D8E2-9222-4107-A38D-BDADEE2D3E5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200" y="483"/>
              <a:ext cx="1409" cy="2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B8916847-D2FC-4F80-9190-E720B73D5F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817"/>
              <a:ext cx="630" cy="680"/>
            </a:xfrm>
            <a:custGeom>
              <a:avLst/>
              <a:gdLst>
                <a:gd name="T0" fmla="*/ 558 w 558"/>
                <a:gd name="T1" fmla="*/ 0 h 609"/>
                <a:gd name="T2" fmla="*/ 558 w 558"/>
                <a:gd name="T3" fmla="*/ 0 h 609"/>
                <a:gd name="T4" fmla="*/ 66 w 558"/>
                <a:gd name="T5" fmla="*/ 0 h 609"/>
                <a:gd name="T6" fmla="*/ 0 w 558"/>
                <a:gd name="T7" fmla="*/ 67 h 609"/>
                <a:gd name="T8" fmla="*/ 0 w 558"/>
                <a:gd name="T9" fmla="*/ 609 h 609"/>
                <a:gd name="T10" fmla="*/ 558 w 558"/>
                <a:gd name="T11" fmla="*/ 609 h 609"/>
                <a:gd name="T12" fmla="*/ 558 w 558"/>
                <a:gd name="T13" fmla="*/ 357 h 609"/>
                <a:gd name="T14" fmla="*/ 251 w 558"/>
                <a:gd name="T15" fmla="*/ 357 h 609"/>
                <a:gd name="T16" fmla="*/ 251 w 558"/>
                <a:gd name="T17" fmla="*/ 252 h 609"/>
                <a:gd name="T18" fmla="*/ 558 w 558"/>
                <a:gd name="T19" fmla="*/ 252 h 609"/>
                <a:gd name="T20" fmla="*/ 558 w 558"/>
                <a:gd name="T21" fmla="*/ 0 h 609"/>
                <a:gd name="T22" fmla="*/ 484 w 558"/>
                <a:gd name="T23" fmla="*/ 74 h 609"/>
                <a:gd name="T24" fmla="*/ 484 w 558"/>
                <a:gd name="T25" fmla="*/ 74 h 609"/>
                <a:gd name="T26" fmla="*/ 484 w 558"/>
                <a:gd name="T27" fmla="*/ 179 h 609"/>
                <a:gd name="T28" fmla="*/ 251 w 558"/>
                <a:gd name="T29" fmla="*/ 179 h 609"/>
                <a:gd name="T30" fmla="*/ 178 w 558"/>
                <a:gd name="T31" fmla="*/ 179 h 609"/>
                <a:gd name="T32" fmla="*/ 178 w 558"/>
                <a:gd name="T33" fmla="*/ 252 h 609"/>
                <a:gd name="T34" fmla="*/ 178 w 558"/>
                <a:gd name="T35" fmla="*/ 357 h 609"/>
                <a:gd name="T36" fmla="*/ 178 w 558"/>
                <a:gd name="T37" fmla="*/ 430 h 609"/>
                <a:gd name="T38" fmla="*/ 251 w 558"/>
                <a:gd name="T39" fmla="*/ 430 h 609"/>
                <a:gd name="T40" fmla="*/ 484 w 558"/>
                <a:gd name="T41" fmla="*/ 430 h 609"/>
                <a:gd name="T42" fmla="*/ 484 w 558"/>
                <a:gd name="T43" fmla="*/ 535 h 609"/>
                <a:gd name="T44" fmla="*/ 73 w 558"/>
                <a:gd name="T45" fmla="*/ 535 h 609"/>
                <a:gd name="T46" fmla="*/ 73 w 558"/>
                <a:gd name="T47" fmla="*/ 74 h 609"/>
                <a:gd name="T48" fmla="*/ 484 w 558"/>
                <a:gd name="T49" fmla="*/ 74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58" h="609">
                  <a:moveTo>
                    <a:pt x="558" y="0"/>
                  </a:moveTo>
                  <a:lnTo>
                    <a:pt x="558" y="0"/>
                  </a:lnTo>
                  <a:lnTo>
                    <a:pt x="66" y="0"/>
                  </a:lnTo>
                  <a:cubicBezTo>
                    <a:pt x="29" y="0"/>
                    <a:pt x="0" y="30"/>
                    <a:pt x="0" y="67"/>
                  </a:cubicBezTo>
                  <a:lnTo>
                    <a:pt x="0" y="609"/>
                  </a:lnTo>
                  <a:lnTo>
                    <a:pt x="558" y="609"/>
                  </a:lnTo>
                  <a:lnTo>
                    <a:pt x="558" y="357"/>
                  </a:lnTo>
                  <a:lnTo>
                    <a:pt x="251" y="357"/>
                  </a:lnTo>
                  <a:lnTo>
                    <a:pt x="251" y="252"/>
                  </a:lnTo>
                  <a:lnTo>
                    <a:pt x="558" y="252"/>
                  </a:lnTo>
                  <a:lnTo>
                    <a:pt x="558" y="0"/>
                  </a:lnTo>
                  <a:close/>
                  <a:moveTo>
                    <a:pt x="484" y="74"/>
                  </a:moveTo>
                  <a:lnTo>
                    <a:pt x="484" y="74"/>
                  </a:lnTo>
                  <a:lnTo>
                    <a:pt x="484" y="179"/>
                  </a:lnTo>
                  <a:lnTo>
                    <a:pt x="251" y="179"/>
                  </a:lnTo>
                  <a:lnTo>
                    <a:pt x="178" y="179"/>
                  </a:lnTo>
                  <a:lnTo>
                    <a:pt x="178" y="252"/>
                  </a:lnTo>
                  <a:lnTo>
                    <a:pt x="178" y="357"/>
                  </a:lnTo>
                  <a:lnTo>
                    <a:pt x="178" y="430"/>
                  </a:lnTo>
                  <a:lnTo>
                    <a:pt x="251" y="430"/>
                  </a:lnTo>
                  <a:lnTo>
                    <a:pt x="484" y="430"/>
                  </a:lnTo>
                  <a:lnTo>
                    <a:pt x="484" y="535"/>
                  </a:lnTo>
                  <a:lnTo>
                    <a:pt x="73" y="535"/>
                  </a:lnTo>
                  <a:lnTo>
                    <a:pt x="73" y="74"/>
                  </a:lnTo>
                  <a:lnTo>
                    <a:pt x="484" y="74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24396BB8-B762-47BD-B9F6-7617E189FA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8" y="481"/>
              <a:ext cx="688" cy="1016"/>
            </a:xfrm>
            <a:custGeom>
              <a:avLst/>
              <a:gdLst>
                <a:gd name="T0" fmla="*/ 251 w 609"/>
                <a:gd name="T1" fmla="*/ 553 h 910"/>
                <a:gd name="T2" fmla="*/ 251 w 609"/>
                <a:gd name="T3" fmla="*/ 553 h 910"/>
                <a:gd name="T4" fmla="*/ 357 w 609"/>
                <a:gd name="T5" fmla="*/ 553 h 910"/>
                <a:gd name="T6" fmla="*/ 357 w 609"/>
                <a:gd name="T7" fmla="*/ 658 h 910"/>
                <a:gd name="T8" fmla="*/ 251 w 609"/>
                <a:gd name="T9" fmla="*/ 658 h 910"/>
                <a:gd name="T10" fmla="*/ 251 w 609"/>
                <a:gd name="T11" fmla="*/ 553 h 910"/>
                <a:gd name="T12" fmla="*/ 185 w 609"/>
                <a:gd name="T13" fmla="*/ 0 h 910"/>
                <a:gd name="T14" fmla="*/ 185 w 609"/>
                <a:gd name="T15" fmla="*/ 0 h 910"/>
                <a:gd name="T16" fmla="*/ 0 w 609"/>
                <a:gd name="T17" fmla="*/ 0 h 910"/>
                <a:gd name="T18" fmla="*/ 0 w 609"/>
                <a:gd name="T19" fmla="*/ 910 h 910"/>
                <a:gd name="T20" fmla="*/ 609 w 609"/>
                <a:gd name="T21" fmla="*/ 910 h 910"/>
                <a:gd name="T22" fmla="*/ 609 w 609"/>
                <a:gd name="T23" fmla="*/ 368 h 910"/>
                <a:gd name="T24" fmla="*/ 542 w 609"/>
                <a:gd name="T25" fmla="*/ 301 h 910"/>
                <a:gd name="T26" fmla="*/ 251 w 609"/>
                <a:gd name="T27" fmla="*/ 301 h 910"/>
                <a:gd name="T28" fmla="*/ 251 w 609"/>
                <a:gd name="T29" fmla="*/ 69 h 910"/>
                <a:gd name="T30" fmla="*/ 185 w 609"/>
                <a:gd name="T31" fmla="*/ 0 h 910"/>
                <a:gd name="T32" fmla="*/ 178 w 609"/>
                <a:gd name="T33" fmla="*/ 731 h 910"/>
                <a:gd name="T34" fmla="*/ 178 w 609"/>
                <a:gd name="T35" fmla="*/ 731 h 910"/>
                <a:gd name="T36" fmla="*/ 251 w 609"/>
                <a:gd name="T37" fmla="*/ 731 h 910"/>
                <a:gd name="T38" fmla="*/ 357 w 609"/>
                <a:gd name="T39" fmla="*/ 731 h 910"/>
                <a:gd name="T40" fmla="*/ 430 w 609"/>
                <a:gd name="T41" fmla="*/ 731 h 910"/>
                <a:gd name="T42" fmla="*/ 430 w 609"/>
                <a:gd name="T43" fmla="*/ 658 h 910"/>
                <a:gd name="T44" fmla="*/ 430 w 609"/>
                <a:gd name="T45" fmla="*/ 553 h 910"/>
                <a:gd name="T46" fmla="*/ 430 w 609"/>
                <a:gd name="T47" fmla="*/ 479 h 910"/>
                <a:gd name="T48" fmla="*/ 357 w 609"/>
                <a:gd name="T49" fmla="*/ 479 h 910"/>
                <a:gd name="T50" fmla="*/ 251 w 609"/>
                <a:gd name="T51" fmla="*/ 479 h 910"/>
                <a:gd name="T52" fmla="*/ 178 w 609"/>
                <a:gd name="T53" fmla="*/ 479 h 910"/>
                <a:gd name="T54" fmla="*/ 178 w 609"/>
                <a:gd name="T55" fmla="*/ 553 h 910"/>
                <a:gd name="T56" fmla="*/ 178 w 609"/>
                <a:gd name="T57" fmla="*/ 658 h 910"/>
                <a:gd name="T58" fmla="*/ 178 w 609"/>
                <a:gd name="T59" fmla="*/ 731 h 910"/>
                <a:gd name="T60" fmla="*/ 178 w 609"/>
                <a:gd name="T61" fmla="*/ 72 h 910"/>
                <a:gd name="T62" fmla="*/ 178 w 609"/>
                <a:gd name="T63" fmla="*/ 72 h 910"/>
                <a:gd name="T64" fmla="*/ 178 w 609"/>
                <a:gd name="T65" fmla="*/ 301 h 910"/>
                <a:gd name="T66" fmla="*/ 178 w 609"/>
                <a:gd name="T67" fmla="*/ 375 h 910"/>
                <a:gd name="T68" fmla="*/ 251 w 609"/>
                <a:gd name="T69" fmla="*/ 375 h 910"/>
                <a:gd name="T70" fmla="*/ 536 w 609"/>
                <a:gd name="T71" fmla="*/ 375 h 910"/>
                <a:gd name="T72" fmla="*/ 536 w 609"/>
                <a:gd name="T73" fmla="*/ 836 h 910"/>
                <a:gd name="T74" fmla="*/ 73 w 609"/>
                <a:gd name="T75" fmla="*/ 836 h 910"/>
                <a:gd name="T76" fmla="*/ 73 w 609"/>
                <a:gd name="T77" fmla="*/ 72 h 910"/>
                <a:gd name="T78" fmla="*/ 178 w 609"/>
                <a:gd name="T79" fmla="*/ 72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09" h="910">
                  <a:moveTo>
                    <a:pt x="251" y="553"/>
                  </a:moveTo>
                  <a:lnTo>
                    <a:pt x="251" y="553"/>
                  </a:lnTo>
                  <a:lnTo>
                    <a:pt x="357" y="553"/>
                  </a:lnTo>
                  <a:lnTo>
                    <a:pt x="357" y="658"/>
                  </a:lnTo>
                  <a:lnTo>
                    <a:pt x="251" y="658"/>
                  </a:lnTo>
                  <a:lnTo>
                    <a:pt x="251" y="553"/>
                  </a:lnTo>
                  <a:close/>
                  <a:moveTo>
                    <a:pt x="185" y="0"/>
                  </a:moveTo>
                  <a:lnTo>
                    <a:pt x="185" y="0"/>
                  </a:lnTo>
                  <a:lnTo>
                    <a:pt x="0" y="0"/>
                  </a:lnTo>
                  <a:lnTo>
                    <a:pt x="0" y="910"/>
                  </a:lnTo>
                  <a:lnTo>
                    <a:pt x="609" y="910"/>
                  </a:lnTo>
                  <a:lnTo>
                    <a:pt x="609" y="368"/>
                  </a:lnTo>
                  <a:cubicBezTo>
                    <a:pt x="609" y="331"/>
                    <a:pt x="579" y="301"/>
                    <a:pt x="542" y="301"/>
                  </a:cubicBezTo>
                  <a:lnTo>
                    <a:pt x="251" y="301"/>
                  </a:lnTo>
                  <a:lnTo>
                    <a:pt x="251" y="69"/>
                  </a:lnTo>
                  <a:cubicBezTo>
                    <a:pt x="251" y="32"/>
                    <a:pt x="222" y="0"/>
                    <a:pt x="185" y="0"/>
                  </a:cubicBezTo>
                  <a:close/>
                  <a:moveTo>
                    <a:pt x="178" y="731"/>
                  </a:moveTo>
                  <a:lnTo>
                    <a:pt x="178" y="731"/>
                  </a:lnTo>
                  <a:lnTo>
                    <a:pt x="251" y="731"/>
                  </a:lnTo>
                  <a:lnTo>
                    <a:pt x="357" y="731"/>
                  </a:lnTo>
                  <a:lnTo>
                    <a:pt x="430" y="731"/>
                  </a:lnTo>
                  <a:lnTo>
                    <a:pt x="430" y="658"/>
                  </a:lnTo>
                  <a:lnTo>
                    <a:pt x="430" y="553"/>
                  </a:lnTo>
                  <a:lnTo>
                    <a:pt x="430" y="479"/>
                  </a:lnTo>
                  <a:lnTo>
                    <a:pt x="357" y="479"/>
                  </a:lnTo>
                  <a:lnTo>
                    <a:pt x="251" y="479"/>
                  </a:lnTo>
                  <a:lnTo>
                    <a:pt x="178" y="479"/>
                  </a:lnTo>
                  <a:lnTo>
                    <a:pt x="178" y="553"/>
                  </a:lnTo>
                  <a:lnTo>
                    <a:pt x="178" y="658"/>
                  </a:lnTo>
                  <a:lnTo>
                    <a:pt x="178" y="731"/>
                  </a:lnTo>
                  <a:close/>
                  <a:moveTo>
                    <a:pt x="178" y="72"/>
                  </a:moveTo>
                  <a:lnTo>
                    <a:pt x="178" y="72"/>
                  </a:lnTo>
                  <a:lnTo>
                    <a:pt x="178" y="301"/>
                  </a:lnTo>
                  <a:lnTo>
                    <a:pt x="178" y="375"/>
                  </a:lnTo>
                  <a:lnTo>
                    <a:pt x="251" y="375"/>
                  </a:lnTo>
                  <a:lnTo>
                    <a:pt x="536" y="375"/>
                  </a:lnTo>
                  <a:lnTo>
                    <a:pt x="536" y="836"/>
                  </a:lnTo>
                  <a:lnTo>
                    <a:pt x="73" y="836"/>
                  </a:lnTo>
                  <a:lnTo>
                    <a:pt x="73" y="72"/>
                  </a:lnTo>
                  <a:lnTo>
                    <a:pt x="178" y="72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439C8DD8-3C93-46D4-8B3C-EFBABBDC98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00" y="1603"/>
              <a:ext cx="1426" cy="1055"/>
            </a:xfrm>
            <a:custGeom>
              <a:avLst/>
              <a:gdLst>
                <a:gd name="T0" fmla="*/ 1261 w 1262"/>
                <a:gd name="T1" fmla="*/ 0 h 944"/>
                <a:gd name="T2" fmla="*/ 1261 w 1262"/>
                <a:gd name="T3" fmla="*/ 0 h 944"/>
                <a:gd name="T4" fmla="*/ 0 w 1262"/>
                <a:gd name="T5" fmla="*/ 0 h 944"/>
                <a:gd name="T6" fmla="*/ 0 w 1262"/>
                <a:gd name="T7" fmla="*/ 598 h 944"/>
                <a:gd name="T8" fmla="*/ 1010 w 1262"/>
                <a:gd name="T9" fmla="*/ 598 h 944"/>
                <a:gd name="T10" fmla="*/ 1010 w 1262"/>
                <a:gd name="T11" fmla="*/ 693 h 944"/>
                <a:gd name="T12" fmla="*/ 0 w 1262"/>
                <a:gd name="T13" fmla="*/ 693 h 944"/>
                <a:gd name="T14" fmla="*/ 0 w 1262"/>
                <a:gd name="T15" fmla="*/ 878 h 944"/>
                <a:gd name="T16" fmla="*/ 66 w 1262"/>
                <a:gd name="T17" fmla="*/ 944 h 944"/>
                <a:gd name="T18" fmla="*/ 1195 w 1262"/>
                <a:gd name="T19" fmla="*/ 944 h 944"/>
                <a:gd name="T20" fmla="*/ 1262 w 1262"/>
                <a:gd name="T21" fmla="*/ 878 h 944"/>
                <a:gd name="T22" fmla="*/ 1262 w 1262"/>
                <a:gd name="T23" fmla="*/ 346 h 944"/>
                <a:gd name="T24" fmla="*/ 252 w 1262"/>
                <a:gd name="T25" fmla="*/ 346 h 944"/>
                <a:gd name="T26" fmla="*/ 252 w 1262"/>
                <a:gd name="T27" fmla="*/ 253 h 944"/>
                <a:gd name="T28" fmla="*/ 1261 w 1262"/>
                <a:gd name="T29" fmla="*/ 253 h 944"/>
                <a:gd name="T30" fmla="*/ 1261 w 1262"/>
                <a:gd name="T31" fmla="*/ 0 h 944"/>
                <a:gd name="T32" fmla="*/ 1188 w 1262"/>
                <a:gd name="T33" fmla="*/ 73 h 944"/>
                <a:gd name="T34" fmla="*/ 1188 w 1262"/>
                <a:gd name="T35" fmla="*/ 73 h 944"/>
                <a:gd name="T36" fmla="*/ 1188 w 1262"/>
                <a:gd name="T37" fmla="*/ 179 h 944"/>
                <a:gd name="T38" fmla="*/ 252 w 1262"/>
                <a:gd name="T39" fmla="*/ 179 h 944"/>
                <a:gd name="T40" fmla="*/ 178 w 1262"/>
                <a:gd name="T41" fmla="*/ 179 h 944"/>
                <a:gd name="T42" fmla="*/ 178 w 1262"/>
                <a:gd name="T43" fmla="*/ 253 h 944"/>
                <a:gd name="T44" fmla="*/ 178 w 1262"/>
                <a:gd name="T45" fmla="*/ 346 h 944"/>
                <a:gd name="T46" fmla="*/ 178 w 1262"/>
                <a:gd name="T47" fmla="*/ 419 h 944"/>
                <a:gd name="T48" fmla="*/ 252 w 1262"/>
                <a:gd name="T49" fmla="*/ 419 h 944"/>
                <a:gd name="T50" fmla="*/ 1188 w 1262"/>
                <a:gd name="T51" fmla="*/ 419 h 944"/>
                <a:gd name="T52" fmla="*/ 1188 w 1262"/>
                <a:gd name="T53" fmla="*/ 871 h 944"/>
                <a:gd name="T54" fmla="*/ 73 w 1262"/>
                <a:gd name="T55" fmla="*/ 871 h 944"/>
                <a:gd name="T56" fmla="*/ 73 w 1262"/>
                <a:gd name="T57" fmla="*/ 766 h 944"/>
                <a:gd name="T58" fmla="*/ 1010 w 1262"/>
                <a:gd name="T59" fmla="*/ 766 h 944"/>
                <a:gd name="T60" fmla="*/ 1084 w 1262"/>
                <a:gd name="T61" fmla="*/ 766 h 944"/>
                <a:gd name="T62" fmla="*/ 1084 w 1262"/>
                <a:gd name="T63" fmla="*/ 693 h 944"/>
                <a:gd name="T64" fmla="*/ 1084 w 1262"/>
                <a:gd name="T65" fmla="*/ 598 h 944"/>
                <a:gd name="T66" fmla="*/ 1084 w 1262"/>
                <a:gd name="T67" fmla="*/ 525 h 944"/>
                <a:gd name="T68" fmla="*/ 1010 w 1262"/>
                <a:gd name="T69" fmla="*/ 525 h 944"/>
                <a:gd name="T70" fmla="*/ 73 w 1262"/>
                <a:gd name="T71" fmla="*/ 524 h 944"/>
                <a:gd name="T72" fmla="*/ 73 w 1262"/>
                <a:gd name="T73" fmla="*/ 73 h 944"/>
                <a:gd name="T74" fmla="*/ 1188 w 1262"/>
                <a:gd name="T75" fmla="*/ 73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2" h="944">
                  <a:moveTo>
                    <a:pt x="1261" y="0"/>
                  </a:moveTo>
                  <a:lnTo>
                    <a:pt x="1261" y="0"/>
                  </a:lnTo>
                  <a:lnTo>
                    <a:pt x="0" y="0"/>
                  </a:lnTo>
                  <a:lnTo>
                    <a:pt x="0" y="598"/>
                  </a:lnTo>
                  <a:lnTo>
                    <a:pt x="1010" y="598"/>
                  </a:lnTo>
                  <a:lnTo>
                    <a:pt x="1010" y="693"/>
                  </a:lnTo>
                  <a:lnTo>
                    <a:pt x="0" y="693"/>
                  </a:lnTo>
                  <a:lnTo>
                    <a:pt x="0" y="878"/>
                  </a:lnTo>
                  <a:cubicBezTo>
                    <a:pt x="0" y="915"/>
                    <a:pt x="30" y="944"/>
                    <a:pt x="66" y="944"/>
                  </a:cubicBezTo>
                  <a:lnTo>
                    <a:pt x="1195" y="944"/>
                  </a:lnTo>
                  <a:cubicBezTo>
                    <a:pt x="1232" y="944"/>
                    <a:pt x="1262" y="915"/>
                    <a:pt x="1262" y="878"/>
                  </a:cubicBezTo>
                  <a:lnTo>
                    <a:pt x="1262" y="346"/>
                  </a:lnTo>
                  <a:lnTo>
                    <a:pt x="252" y="346"/>
                  </a:lnTo>
                  <a:lnTo>
                    <a:pt x="252" y="253"/>
                  </a:lnTo>
                  <a:lnTo>
                    <a:pt x="1261" y="253"/>
                  </a:lnTo>
                  <a:lnTo>
                    <a:pt x="1261" y="0"/>
                  </a:lnTo>
                  <a:close/>
                  <a:moveTo>
                    <a:pt x="1188" y="73"/>
                  </a:moveTo>
                  <a:lnTo>
                    <a:pt x="1188" y="73"/>
                  </a:lnTo>
                  <a:lnTo>
                    <a:pt x="1188" y="179"/>
                  </a:lnTo>
                  <a:lnTo>
                    <a:pt x="252" y="179"/>
                  </a:lnTo>
                  <a:lnTo>
                    <a:pt x="178" y="179"/>
                  </a:lnTo>
                  <a:lnTo>
                    <a:pt x="178" y="253"/>
                  </a:lnTo>
                  <a:lnTo>
                    <a:pt x="178" y="346"/>
                  </a:lnTo>
                  <a:lnTo>
                    <a:pt x="178" y="419"/>
                  </a:lnTo>
                  <a:lnTo>
                    <a:pt x="252" y="419"/>
                  </a:lnTo>
                  <a:lnTo>
                    <a:pt x="1188" y="419"/>
                  </a:lnTo>
                  <a:lnTo>
                    <a:pt x="1188" y="871"/>
                  </a:lnTo>
                  <a:lnTo>
                    <a:pt x="73" y="871"/>
                  </a:lnTo>
                  <a:lnTo>
                    <a:pt x="73" y="766"/>
                  </a:lnTo>
                  <a:lnTo>
                    <a:pt x="1010" y="766"/>
                  </a:lnTo>
                  <a:lnTo>
                    <a:pt x="1084" y="766"/>
                  </a:lnTo>
                  <a:lnTo>
                    <a:pt x="1084" y="693"/>
                  </a:lnTo>
                  <a:lnTo>
                    <a:pt x="1084" y="598"/>
                  </a:lnTo>
                  <a:lnTo>
                    <a:pt x="1084" y="525"/>
                  </a:lnTo>
                  <a:lnTo>
                    <a:pt x="1010" y="525"/>
                  </a:lnTo>
                  <a:lnTo>
                    <a:pt x="73" y="524"/>
                  </a:lnTo>
                  <a:lnTo>
                    <a:pt x="73" y="73"/>
                  </a:lnTo>
                  <a:lnTo>
                    <a:pt x="1188" y="73"/>
                  </a:lnTo>
                  <a:close/>
                </a:path>
              </a:pathLst>
            </a:custGeom>
            <a:solidFill>
              <a:srgbClr val="42A3D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861272FB-1185-40C6-AC60-619C16676A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0200" y="1427163"/>
            <a:ext cx="2079625" cy="1871662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543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980FD706-98D1-4D99-B9AC-B3E9FEA0B5F0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9" name="Tijdelijke aanduiding voor tekst 9">
            <a:extLst>
              <a:ext uri="{FF2B5EF4-FFF2-40B4-BE49-F238E27FC236}">
                <a16:creationId xmlns:a16="http://schemas.microsoft.com/office/drawing/2014/main" id="{D384A05B-3D20-4730-8477-35BC92085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38E0D16C-54E5-4658-A25B-908363E348B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128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8D1BBB25-F7FA-43A0-9485-FEF60B80DD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1707654"/>
            <a:ext cx="6916116" cy="295232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5FD3E6C-CBE3-44EB-AEE9-CC790DFE59FC}"/>
              </a:ext>
            </a:extLst>
          </p:cNvPr>
          <p:cNvSpPr txBox="1"/>
          <p:nvPr userDrawn="1"/>
        </p:nvSpPr>
        <p:spPr>
          <a:xfrm>
            <a:off x="295743" y="243470"/>
            <a:ext cx="7496838" cy="1151708"/>
          </a:xfrm>
          <a:prstGeom prst="rect">
            <a:avLst/>
          </a:prstGeom>
          <a:noFill/>
        </p:spPr>
        <p:txBody>
          <a:bodyPr wrap="square" lIns="226173" tIns="113085" rIns="226173" bIns="113085" rtlCol="0">
            <a:spAutoFit/>
          </a:bodyPr>
          <a:lstStyle/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Projecten van het CBS</a:t>
            </a:r>
          </a:p>
          <a:p>
            <a:r>
              <a:rPr lang="nl-NL" sz="300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en </a:t>
            </a:r>
            <a:r>
              <a:rPr lang="nl-NL" sz="3000" baseline="0" dirty="0">
                <a:solidFill>
                  <a:schemeClr val="bg1"/>
                </a:solidFill>
                <a:effectLst>
                  <a:outerShdw blurRad="165100" dist="38100" dir="5400000" algn="ctr" rotWithShape="0">
                    <a:srgbClr val="000000">
                      <a:alpha val="18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3000" dirty="0">
              <a:solidFill>
                <a:schemeClr val="bg1"/>
              </a:solidFill>
              <a:effectLst>
                <a:outerShdw blurRad="165100" dist="38100" dir="5400000" algn="ctr" rotWithShape="0">
                  <a:srgbClr val="000000">
                    <a:alpha val="18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0446E04D-806F-4F16-82E8-9BF08BC45D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592" y="820490"/>
            <a:ext cx="5804863" cy="6612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&lt;organisatie&gt;</a:t>
            </a:r>
          </a:p>
        </p:txBody>
      </p:sp>
    </p:spTree>
    <p:extLst>
      <p:ext uri="{BB962C8B-B14F-4D97-AF65-F5344CB8AC3E}">
        <p14:creationId xmlns:p14="http://schemas.microsoft.com/office/powerpoint/2010/main" val="156272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AB89908-CDEA-400D-B79F-AD8659F15E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6182E3AA-4266-42EE-906A-E589D18531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7EA53FF9-1EEF-405E-9A13-9FFF7B2330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1B8DA34A-F101-45CA-BE0B-284DCD377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699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werk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37289702-BCF0-4F47-8F90-FB2B255E1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7AA015C-4E5D-4516-9D39-3A8712C6F5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13227" y="3073050"/>
            <a:ext cx="839700" cy="780429"/>
          </a:xfrm>
          <a:prstGeom prst="rect">
            <a:avLst/>
          </a:prstGeom>
        </p:spPr>
      </p:pic>
      <p:sp>
        <p:nvSpPr>
          <p:cNvPr id="15" name="Rechthoek: afgeronde hoeken 14">
            <a:extLst>
              <a:ext uri="{FF2B5EF4-FFF2-40B4-BE49-F238E27FC236}">
                <a16:creationId xmlns:a16="http://schemas.microsoft.com/office/drawing/2014/main" id="{BC5F6BCA-C599-43A3-ABC8-960592B72751}"/>
              </a:ext>
            </a:extLst>
          </p:cNvPr>
          <p:cNvSpPr/>
          <p:nvPr userDrawn="1"/>
        </p:nvSpPr>
        <p:spPr>
          <a:xfrm>
            <a:off x="7501014" y="3853479"/>
            <a:ext cx="1519994" cy="774717"/>
          </a:xfrm>
          <a:prstGeom prst="roundRect">
            <a:avLst>
              <a:gd name="adj" fmla="val 7199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78FD287-3573-4235-AB96-9C12C5425FFB}"/>
              </a:ext>
            </a:extLst>
          </p:cNvPr>
          <p:cNvSpPr/>
          <p:nvPr userDrawn="1"/>
        </p:nvSpPr>
        <p:spPr>
          <a:xfrm>
            <a:off x="8752927" y="476"/>
            <a:ext cx="408796" cy="51425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7" tIns="45705" rIns="91407" bIns="45705" rtlCol="0" anchor="ctr"/>
          <a:lstStyle/>
          <a:p>
            <a:pPr algn="ctr"/>
            <a:endParaRPr lang="nl-NL" sz="500" dirty="0"/>
          </a:p>
        </p:txBody>
      </p:sp>
      <p:sp>
        <p:nvSpPr>
          <p:cNvPr id="18" name="Tijdelijke aanduiding voor afbeelding 11">
            <a:extLst>
              <a:ext uri="{FF2B5EF4-FFF2-40B4-BE49-F238E27FC236}">
                <a16:creationId xmlns:a16="http://schemas.microsoft.com/office/drawing/2014/main" id="{E50551EE-B3F6-4300-8721-226C92B254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79482" y="3956576"/>
            <a:ext cx="1151880" cy="568523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81E2A4A3-850B-429F-82BC-6F48842C19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A7C6B0E9-98D6-419A-9832-ECC5B41CE7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6916116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7" name="Tijdelijke aanduiding voor tekst 9">
            <a:extLst>
              <a:ext uri="{FF2B5EF4-FFF2-40B4-BE49-F238E27FC236}">
                <a16:creationId xmlns:a16="http://schemas.microsoft.com/office/drawing/2014/main" id="{3A1D0687-8061-4472-988E-BB8752AB01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chemeClr val="bg1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4622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2279" r="85717" b="67123"/>
          <a:stretch/>
        </p:blipFill>
        <p:spPr>
          <a:xfrm>
            <a:off x="355278" y="121024"/>
            <a:ext cx="1511243" cy="2072915"/>
          </a:xfrm>
          <a:prstGeom prst="rect">
            <a:avLst/>
          </a:prstGeom>
        </p:spPr>
      </p:pic>
      <p:sp>
        <p:nvSpPr>
          <p:cNvPr id="9" name="Tijdelijke aanduiding voor tekst 6"/>
          <p:cNvSpPr>
            <a:spLocks noGrp="1"/>
          </p:cNvSpPr>
          <p:nvPr>
            <p:ph type="body" sz="quarter" idx="12" hasCustomPrompt="1"/>
          </p:nvPr>
        </p:nvSpPr>
        <p:spPr>
          <a:xfrm>
            <a:off x="539552" y="4227934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Naam auteur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13" hasCustomPrompt="1"/>
          </p:nvPr>
        </p:nvSpPr>
        <p:spPr>
          <a:xfrm>
            <a:off x="539552" y="4515966"/>
            <a:ext cx="7992690" cy="288032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1600" b="0" kern="1200" spc="40" baseline="0" dirty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Optioneel datum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14" hasCustomPrompt="1"/>
          </p:nvPr>
        </p:nvSpPr>
        <p:spPr>
          <a:xfrm>
            <a:off x="539552" y="2283718"/>
            <a:ext cx="7992690" cy="1025897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3000" b="1" kern="1200" spc="60" baseline="0" dirty="0">
                <a:solidFill>
                  <a:srgbClr val="271D6C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15" hasCustomPrompt="1"/>
          </p:nvPr>
        </p:nvSpPr>
        <p:spPr>
          <a:xfrm>
            <a:off x="539552" y="3363838"/>
            <a:ext cx="7992690" cy="792088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lang="nl-NL" sz="2400" b="0" kern="1200" spc="40" baseline="0" dirty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  <a:p>
            <a:pPr lvl="0"/>
            <a:r>
              <a:rPr lang="nl-NL" dirty="0"/>
              <a:t>regel2</a:t>
            </a:r>
          </a:p>
        </p:txBody>
      </p:sp>
    </p:spTree>
    <p:extLst>
      <p:ext uri="{BB962C8B-B14F-4D97-AF65-F5344CB8AC3E}">
        <p14:creationId xmlns:p14="http://schemas.microsoft.com/office/powerpoint/2010/main" val="3074125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 anchor="ctr"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059582"/>
            <a:ext cx="7776864" cy="9361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2" name="Tijdelijke aanduiding voor tekst 9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2211710"/>
            <a:ext cx="7776864" cy="24482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776864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8704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1563638"/>
            <a:ext cx="7632848" cy="30963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over 2 regels</a:t>
            </a:r>
          </a:p>
          <a:p>
            <a:pPr lvl="0"/>
            <a:r>
              <a:rPr lang="nl-NL" dirty="0" err="1"/>
              <a:t>Calibri</a:t>
            </a:r>
            <a:r>
              <a:rPr lang="nl-NL" dirty="0"/>
              <a:t> </a:t>
            </a:r>
            <a:r>
              <a:rPr lang="nl-NL" dirty="0" err="1"/>
              <a:t>bold</a:t>
            </a:r>
            <a:r>
              <a:rPr lang="nl-NL" dirty="0"/>
              <a:t> 30</a:t>
            </a:r>
          </a:p>
        </p:txBody>
      </p:sp>
    </p:spTree>
    <p:extLst>
      <p:ext uri="{BB962C8B-B14F-4D97-AF65-F5344CB8AC3E}">
        <p14:creationId xmlns:p14="http://schemas.microsoft.com/office/powerpoint/2010/main" val="138938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987574"/>
            <a:ext cx="7632848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</a:t>
            </a:r>
          </a:p>
        </p:txBody>
      </p:sp>
      <p:sp>
        <p:nvSpPr>
          <p:cNvPr id="13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 1 regel</a:t>
            </a:r>
          </a:p>
        </p:txBody>
      </p:sp>
    </p:spTree>
    <p:extLst>
      <p:ext uri="{BB962C8B-B14F-4D97-AF65-F5344CB8AC3E}">
        <p14:creationId xmlns:p14="http://schemas.microsoft.com/office/powerpoint/2010/main" val="221898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titel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-3398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/>
          <a:p>
            <a:pPr algn="ctr"/>
            <a:fld id="{845CA951-4815-4987-9CD6-BB5D6648C0B5}" type="slidenum">
              <a:rPr lang="nl-NL" sz="1200">
                <a:solidFill>
                  <a:schemeClr val="bg1"/>
                </a:solidFill>
              </a:rPr>
              <a:pPr algn="ctr"/>
              <a:t>‹nr.›</a:t>
            </a:fld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611560" y="2006575"/>
            <a:ext cx="7776863" cy="565175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Hoofdstuk titel</a:t>
            </a:r>
          </a:p>
        </p:txBody>
      </p:sp>
    </p:spTree>
    <p:extLst>
      <p:ext uri="{BB962C8B-B14F-4D97-AF65-F5344CB8AC3E}">
        <p14:creationId xmlns:p14="http://schemas.microsoft.com/office/powerpoint/2010/main" val="26582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stre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8"/>
            <a:ext cx="7632079" cy="3455715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tekst</a:t>
            </a:r>
          </a:p>
        </p:txBody>
      </p:sp>
      <p:sp>
        <p:nvSpPr>
          <p:cNvPr id="6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3739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somming numm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1203599"/>
            <a:ext cx="7632079" cy="3455714"/>
          </a:xfrm>
          <a:prstGeom prst="rect">
            <a:avLst/>
          </a:prstGeom>
        </p:spPr>
        <p:txBody>
          <a:bodyPr/>
          <a:lstStyle>
            <a:lvl1pPr marL="457200" indent="-457200">
              <a:buFont typeface="+mj-lt"/>
              <a:buAutoNum type="arabicPeriod"/>
              <a:defRPr sz="2400" spc="40" baseline="0">
                <a:solidFill>
                  <a:srgbClr val="271D6C"/>
                </a:solidFill>
                <a:latin typeface="Calibri" pitchFamily="34" charset="0"/>
              </a:defRPr>
            </a:lvl1pPr>
            <a:lvl2pPr marL="742950" indent="-28575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2pPr>
            <a:lvl3pPr marL="11430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3pPr>
            <a:lvl4pPr marL="16002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4pPr>
            <a:lvl5pPr marL="2057400" indent="-228600">
              <a:buFont typeface="Calibri" pitchFamily="34" charset="0"/>
              <a:buChar char="-"/>
              <a:defRPr sz="2400" baseline="0">
                <a:solidFill>
                  <a:srgbClr val="271D6C"/>
                </a:solidFill>
                <a:latin typeface="Calibri" pitchFamily="34" charset="0"/>
              </a:defRPr>
            </a:lvl5pPr>
          </a:lstStyle>
          <a:p>
            <a:pPr lvl="0"/>
            <a:r>
              <a:rPr lang="nl-NL" sz="2400" dirty="0">
                <a:solidFill>
                  <a:srgbClr val="271D6C"/>
                </a:solidFill>
              </a:rPr>
              <a:t>Opsomming met nummering</a:t>
            </a:r>
          </a:p>
        </p:txBody>
      </p:sp>
      <p:sp>
        <p:nvSpPr>
          <p:cNvPr id="7" name="Tijdelijke aanduiding voor tekst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339502"/>
            <a:ext cx="7632848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 i="0" spc="60" baseline="0">
                <a:solidFill>
                  <a:srgbClr val="00A1CD"/>
                </a:solidFill>
                <a:latin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76121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clusie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 dirty="0"/>
          </a:p>
        </p:txBody>
      </p:sp>
      <p:sp>
        <p:nvSpPr>
          <p:cNvPr id="5" name="Rechthoek 4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</p:spPr>
      </p:pic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06374"/>
            <a:ext cx="7715746" cy="936000"/>
          </a:xfrm>
          <a:prstGeom prst="rect">
            <a:avLst/>
          </a:prstGeom>
        </p:spPr>
        <p:txBody>
          <a:bodyPr/>
          <a:lstStyle>
            <a:lvl1pPr algn="l">
              <a:defRPr lang="nl-NL" sz="3000" b="1" kern="1200" spc="6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sz="3000" b="1" dirty="0">
                <a:solidFill>
                  <a:schemeClr val="bg1"/>
                </a:solidFill>
              </a:rPr>
              <a:t>Conclusies / trends / …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1214041"/>
            <a:ext cx="7704137" cy="3382963"/>
          </a:xfrm>
          <a:prstGeom prst="rect">
            <a:avLst/>
          </a:prstGeom>
        </p:spPr>
        <p:txBody>
          <a:bodyPr/>
          <a:lstStyle>
            <a:lvl1pPr marL="342900" indent="-342900">
              <a:buFont typeface="Calibri" pitchFamily="34" charset="0"/>
              <a:buChar char="─"/>
              <a:defRPr sz="2400" b="0">
                <a:solidFill>
                  <a:schemeClr val="bg1"/>
                </a:solidFill>
              </a:defRPr>
            </a:lvl1pPr>
            <a:lvl2pPr marL="4572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 typeface="Calibri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Korte opsomming van conclusies</a:t>
            </a:r>
          </a:p>
        </p:txBody>
      </p:sp>
    </p:spTree>
    <p:extLst>
      <p:ext uri="{BB962C8B-B14F-4D97-AF65-F5344CB8AC3E}">
        <p14:creationId xmlns:p14="http://schemas.microsoft.com/office/powerpoint/2010/main" val="99636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4" name="Rechthoek 13"/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285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3" r:id="rId2"/>
    <p:sldLayoutId id="2147483660" r:id="rId3"/>
    <p:sldLayoutId id="2147483661" r:id="rId4"/>
    <p:sldLayoutId id="2147483665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55" r:id="rId11"/>
    <p:sldLayoutId id="2147483666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E74BCAC-F133-4D0C-86CD-A9E89C9AC67B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7DAEFFCD-41F3-4169-9A47-63DCE9FAED8A}"/>
              </a:ext>
            </a:extLst>
          </p:cNvPr>
          <p:cNvSpPr/>
          <p:nvPr userDrawn="1"/>
        </p:nvSpPr>
        <p:spPr>
          <a:xfrm>
            <a:off x="8890224" y="0"/>
            <a:ext cx="253776" cy="5143500"/>
          </a:xfrm>
          <a:prstGeom prst="rect">
            <a:avLst/>
          </a:prstGeom>
          <a:solidFill>
            <a:srgbClr val="00A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013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2F73425-D8AF-403C-BB68-95E73E74B6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00494" y="4708252"/>
            <a:ext cx="589730" cy="324000"/>
          </a:xfrm>
          <a:prstGeom prst="rect">
            <a:avLst/>
          </a:prstGeom>
        </p:spPr>
        <p:txBody>
          <a:bodyPr anchor="ctr"/>
          <a:lstStyle>
            <a:lvl1pPr>
              <a:defRPr baseline="0">
                <a:solidFill>
                  <a:srgbClr val="271D6C"/>
                </a:solidFill>
              </a:defRPr>
            </a:lvl1pPr>
          </a:lstStyle>
          <a:p>
            <a:pPr algn="ctr"/>
            <a:fld id="{845CA951-4815-4987-9CD6-BB5D6648C0B5}" type="slidenum">
              <a:rPr lang="nl-NL" sz="1200" smtClean="0"/>
              <a:pPr algn="ctr"/>
              <a:t>‹nr.›</a:t>
            </a:fld>
            <a:endParaRPr lang="nl-NL" sz="12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682D69B-C0FF-41F9-B63B-E3ADD03AAC5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494" y="4049744"/>
            <a:ext cx="589730" cy="546416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5225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49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10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059582"/>
            <a:ext cx="8280920" cy="3600400"/>
          </a:xfrm>
        </p:spPr>
        <p:txBody>
          <a:bodyPr>
            <a:normAutofit/>
          </a:bodyPr>
          <a:lstStyle/>
          <a:p>
            <a:r>
              <a:rPr lang="en-US" sz="8800" b="1" dirty="0" smtClean="0"/>
              <a:t>4</a:t>
            </a:r>
            <a:r>
              <a:rPr lang="en-US" sz="8800" b="1" baseline="30000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meest</a:t>
            </a:r>
            <a:r>
              <a:rPr lang="en-US" dirty="0" smtClean="0"/>
              <a:t> </a:t>
            </a:r>
            <a:r>
              <a:rPr lang="en-US" dirty="0" err="1" smtClean="0"/>
              <a:t>restrictief</a:t>
            </a:r>
            <a:r>
              <a:rPr lang="en-US" dirty="0" smtClean="0"/>
              <a:t> (</a:t>
            </a:r>
            <a:r>
              <a:rPr lang="en-US" dirty="0" err="1" smtClean="0"/>
              <a:t>sprong</a:t>
            </a:r>
            <a:r>
              <a:rPr lang="en-US" dirty="0" smtClean="0"/>
              <a:t> in Ease of Doing Business)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4000" dirty="0" err="1" smtClean="0"/>
              <a:t>Protectionisme</a:t>
            </a:r>
            <a:r>
              <a:rPr lang="en-US" sz="4000" dirty="0" smtClean="0"/>
              <a:t>: </a:t>
            </a:r>
            <a:r>
              <a:rPr lang="en-US" sz="4000" dirty="0" err="1" smtClean="0"/>
              <a:t>restricties</a:t>
            </a:r>
            <a:endParaRPr lang="nl-NL" sz="4000" dirty="0"/>
          </a:p>
        </p:txBody>
      </p:sp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3707904" y="2787774"/>
            <a:ext cx="4592590" cy="2244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spc="40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Char char="-"/>
            </a:pPr>
            <a:r>
              <a:rPr lang="en-US" b="1" i="1" dirty="0" err="1" smtClean="0">
                <a:solidFill>
                  <a:srgbClr val="00B0F0"/>
                </a:solidFill>
              </a:rPr>
              <a:t>Voorkeur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lokale</a:t>
            </a:r>
            <a:r>
              <a:rPr lang="en-US" b="1" i="1" dirty="0" smtClean="0">
                <a:solidFill>
                  <a:srgbClr val="00B0F0"/>
                </a:solidFill>
              </a:rPr>
              <a:t> partners</a:t>
            </a:r>
          </a:p>
          <a:p>
            <a:pPr marL="342900" indent="-342900">
              <a:buFontTx/>
              <a:buChar char="-"/>
            </a:pPr>
            <a:r>
              <a:rPr lang="en-US" b="1" i="1" dirty="0" err="1" smtClean="0">
                <a:solidFill>
                  <a:srgbClr val="00B0F0"/>
                </a:solidFill>
              </a:rPr>
              <a:t>Hoge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tarieven</a:t>
            </a:r>
            <a:endParaRPr lang="en-US" b="1" i="1" dirty="0" smtClean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i="1" dirty="0" err="1" smtClean="0">
                <a:solidFill>
                  <a:srgbClr val="00B0F0"/>
                </a:solidFill>
              </a:rPr>
              <a:t>Technische</a:t>
            </a:r>
            <a:r>
              <a:rPr lang="en-US" b="1" i="1" dirty="0" smtClean="0">
                <a:solidFill>
                  <a:srgbClr val="00B0F0"/>
                </a:solidFill>
              </a:rPr>
              <a:t> </a:t>
            </a:r>
            <a:r>
              <a:rPr lang="en-US" b="1" i="1" dirty="0" err="1" smtClean="0">
                <a:solidFill>
                  <a:srgbClr val="00B0F0"/>
                </a:solidFill>
              </a:rPr>
              <a:t>barrières</a:t>
            </a:r>
            <a:endParaRPr lang="en-US" b="1" i="1" dirty="0" smtClean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i="1" dirty="0" err="1" smtClean="0">
                <a:solidFill>
                  <a:srgbClr val="00B0F0"/>
                </a:solidFill>
              </a:rPr>
              <a:t>Bureaucratie</a:t>
            </a:r>
            <a:endParaRPr lang="en-US" b="1" i="1" dirty="0" smtClean="0">
              <a:solidFill>
                <a:srgbClr val="00B0F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b="1" i="1" dirty="0" err="1" smtClean="0">
                <a:solidFill>
                  <a:srgbClr val="00B0F0"/>
                </a:solidFill>
              </a:rPr>
              <a:t>Corruptie</a:t>
            </a:r>
            <a:endParaRPr lang="en-US" b="1" i="1" dirty="0">
              <a:solidFill>
                <a:srgbClr val="00B0F0"/>
              </a:solidFill>
            </a:endParaRPr>
          </a:p>
        </p:txBody>
      </p:sp>
      <p:pic>
        <p:nvPicPr>
          <p:cNvPr id="7172" name="Picture 4" descr="655,750 Forbidde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4"/>
          <a:stretch/>
        </p:blipFill>
        <p:spPr bwMode="auto">
          <a:xfrm>
            <a:off x="572484" y="2715766"/>
            <a:ext cx="2157924" cy="21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20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11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624490"/>
            <a:ext cx="3312368" cy="3407762"/>
          </a:xfrm>
        </p:spPr>
        <p:txBody>
          <a:bodyPr>
            <a:normAutofit lnSpcReduction="10000"/>
          </a:bodyPr>
          <a:lstStyle/>
          <a:p>
            <a:r>
              <a:rPr lang="nl-NL" sz="4400" b="1" dirty="0" smtClean="0"/>
              <a:t>1,5</a:t>
            </a:r>
            <a:r>
              <a:rPr lang="nl-NL" dirty="0" smtClean="0"/>
              <a:t> </a:t>
            </a:r>
            <a:r>
              <a:rPr lang="nl-NL" dirty="0" err="1" smtClean="0"/>
              <a:t>mld</a:t>
            </a:r>
            <a:r>
              <a:rPr lang="nl-NL" dirty="0" smtClean="0"/>
              <a:t> toegevoegde</a:t>
            </a:r>
            <a:br>
              <a:rPr lang="nl-NL" dirty="0" smtClean="0"/>
            </a:br>
            <a:r>
              <a:rPr lang="nl-NL" dirty="0" smtClean="0"/>
              <a:t>waarde door export </a:t>
            </a:r>
            <a:br>
              <a:rPr lang="nl-NL" dirty="0" smtClean="0"/>
            </a:br>
            <a:r>
              <a:rPr lang="nl-NL" dirty="0" smtClean="0"/>
              <a:t>(45% diensten)</a:t>
            </a:r>
          </a:p>
          <a:p>
            <a:endParaRPr lang="nl-NL" dirty="0"/>
          </a:p>
          <a:p>
            <a:r>
              <a:rPr lang="nl-NL" sz="4400" b="1" dirty="0" smtClean="0">
                <a:solidFill>
                  <a:schemeClr val="tx1"/>
                </a:solidFill>
              </a:rPr>
              <a:t>7</a:t>
            </a:r>
            <a:r>
              <a:rPr lang="nl-NL" sz="4400" b="1" baseline="30000" dirty="0" smtClean="0">
                <a:solidFill>
                  <a:schemeClr val="tx1"/>
                </a:solidFill>
              </a:rPr>
              <a:t>e</a:t>
            </a:r>
            <a:r>
              <a:rPr lang="nl-NL" dirty="0" smtClean="0">
                <a:solidFill>
                  <a:schemeClr val="tx1"/>
                </a:solidFill>
              </a:rPr>
              <a:t> grootste aandeel broeikasvoetafdruk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(kantoren &gt; energie)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4248472" cy="1080120"/>
          </a:xfrm>
        </p:spPr>
        <p:txBody>
          <a:bodyPr/>
          <a:lstStyle/>
          <a:p>
            <a:r>
              <a:rPr lang="nl-NL" dirty="0" smtClean="0"/>
              <a:t>Integratie in mondiale </a:t>
            </a:r>
            <a:r>
              <a:rPr lang="nl-NL" dirty="0" err="1" smtClean="0"/>
              <a:t>waardeketens</a:t>
            </a:r>
            <a:endParaRPr lang="nl-NL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237624"/>
              </p:ext>
            </p:extLst>
          </p:nvPr>
        </p:nvGraphicFramePr>
        <p:xfrm>
          <a:off x="4427984" y="313070"/>
          <a:ext cx="4462240" cy="344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Bitmap Image" r:id="rId3" imgW="7162920" imgH="5524560" progId="Paint.Picture.1">
                  <p:embed/>
                </p:oleObj>
              </mc:Choice>
              <mc:Fallback>
                <p:oleObj name="Bitmap Image" r:id="rId3" imgW="7162920" imgH="55245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7984" y="313070"/>
                        <a:ext cx="4462240" cy="344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tekst 3"/>
          <p:cNvSpPr txBox="1">
            <a:spLocks/>
          </p:cNvSpPr>
          <p:nvPr/>
        </p:nvSpPr>
        <p:spPr>
          <a:xfrm>
            <a:off x="3779912" y="3959738"/>
            <a:ext cx="4520582" cy="10801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b="1" i="0" kern="1200" spc="60" baseline="0">
                <a:solidFill>
                  <a:srgbClr val="00A1CD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2600" dirty="0" smtClean="0">
                <a:solidFill>
                  <a:schemeClr val="accent5">
                    <a:lumMod val="75000"/>
                  </a:schemeClr>
                </a:solidFill>
              </a:rPr>
              <a:t>Import ingezet door reparatie van consumentenartikelen</a:t>
            </a:r>
            <a:endParaRPr lang="nl-NL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3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12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163590" y="216024"/>
            <a:ext cx="5776562" cy="1995686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/>
              <a:t>Meer </a:t>
            </a:r>
            <a:r>
              <a:rPr lang="en-US" sz="4800" b="1" dirty="0" err="1" smtClean="0"/>
              <a:t>investeringen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>in India?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b="1" dirty="0" err="1" smtClean="0"/>
              <a:t>Veel</a:t>
            </a:r>
            <a:r>
              <a:rPr lang="en-US" b="1" dirty="0"/>
              <a:t> </a:t>
            </a:r>
            <a:r>
              <a:rPr lang="en-US" b="1" dirty="0" err="1" smtClean="0"/>
              <a:t>dochterondernemingen</a:t>
            </a:r>
            <a:r>
              <a:rPr lang="en-US" b="1" dirty="0" smtClean="0"/>
              <a:t> tov </a:t>
            </a:r>
            <a:r>
              <a:rPr lang="en-US" b="1" dirty="0" err="1" smtClean="0"/>
              <a:t>goederenexport</a:t>
            </a:r>
            <a:r>
              <a:rPr lang="en-US" b="1" dirty="0" smtClean="0"/>
              <a:t> (</a:t>
            </a:r>
            <a:r>
              <a:rPr lang="en-US" b="1" dirty="0" err="1" smtClean="0"/>
              <a:t>langdurig</a:t>
            </a:r>
            <a:r>
              <a:rPr lang="en-US" b="1" dirty="0" smtClean="0"/>
              <a:t>)</a:t>
            </a:r>
          </a:p>
          <a:p>
            <a:pPr marL="0" indent="0">
              <a:buNone/>
            </a:pP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Aantallen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groeien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intensiteit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blijft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achter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Tijdelijke aanduiding voor tekst 3"/>
          <p:cNvSpPr txBox="1">
            <a:spLocks/>
          </p:cNvSpPr>
          <p:nvPr/>
        </p:nvSpPr>
        <p:spPr>
          <a:xfrm>
            <a:off x="5652120" y="1563638"/>
            <a:ext cx="5679439" cy="3579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─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Inkomende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FDI 2021: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1: VS</a:t>
            </a:r>
          </a:p>
          <a:p>
            <a:pPr marL="0" indent="0">
              <a:buFont typeface="Calibri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2: VK</a:t>
            </a:r>
          </a:p>
          <a:p>
            <a:pPr marL="0" indent="0">
              <a:buFont typeface="Calibri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3: China</a:t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en-US" b="1" dirty="0" smtClean="0">
                <a:solidFill>
                  <a:srgbClr val="FFFF00"/>
                </a:solidFill>
              </a:rPr>
              <a:t>4: NL</a:t>
            </a:r>
          </a:p>
          <a:p>
            <a:pPr marL="0" indent="0">
              <a:buFont typeface="Calibri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..</a:t>
            </a:r>
          </a:p>
          <a:p>
            <a:pPr marL="0" indent="0">
              <a:buFont typeface="Calibri" pitchFamily="34" charset="0"/>
              <a:buNone/>
            </a:pPr>
            <a:r>
              <a:rPr lang="en-US" b="1" dirty="0" smtClean="0">
                <a:solidFill>
                  <a:srgbClr val="FFFF00"/>
                </a:solidFill>
              </a:rPr>
              <a:t>21: India</a:t>
            </a:r>
            <a:endParaRPr lang="en-US" sz="1200" dirty="0" smtClean="0"/>
          </a:p>
          <a:p>
            <a:pPr marL="0" indent="0">
              <a:buFont typeface="Calibri" pitchFamily="34" charset="0"/>
              <a:buNone/>
            </a:pPr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6168156" y="233837"/>
            <a:ext cx="2444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195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multinationals in NL (30%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groei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2015)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13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395536" y="3461621"/>
            <a:ext cx="5328592" cy="1414385"/>
          </a:xfrm>
        </p:spPr>
        <p:txBody>
          <a:bodyPr/>
          <a:lstStyle/>
          <a:p>
            <a:r>
              <a:rPr lang="nl-NL" sz="3600" b="0" dirty="0" smtClean="0"/>
              <a:t>meer details: </a:t>
            </a:r>
            <a:r>
              <a:rPr lang="nl-NL" sz="3600" dirty="0" smtClean="0"/>
              <a:t>www.cbs.nl/globalisering</a:t>
            </a:r>
            <a:endParaRPr lang="nl-NL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358809"/>
              </p:ext>
            </p:extLst>
          </p:nvPr>
        </p:nvGraphicFramePr>
        <p:xfrm>
          <a:off x="1596752" y="-20538"/>
          <a:ext cx="7295728" cy="2983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Bitmap Image" r:id="rId3" imgW="8686800" imgH="3552840" progId="Paint.Picture.1">
                  <p:embed/>
                </p:oleObj>
              </mc:Choice>
              <mc:Fallback>
                <p:oleObj name="Bitmap Image" r:id="rId3" imgW="8686800" imgH="35528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6752" y="-20538"/>
                        <a:ext cx="7295728" cy="29838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60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2"/>
          </p:nvPr>
        </p:nvSpPr>
        <p:spPr>
          <a:xfrm>
            <a:off x="539552" y="3939902"/>
            <a:ext cx="7992690" cy="576064"/>
          </a:xfrm>
        </p:spPr>
        <p:txBody>
          <a:bodyPr/>
          <a:lstStyle/>
          <a:p>
            <a:r>
              <a:rPr lang="en-US" dirty="0" smtClean="0"/>
              <a:t>Daniël Herbers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539552" y="4227934"/>
            <a:ext cx="7992690" cy="576064"/>
          </a:xfrm>
        </p:spPr>
        <p:txBody>
          <a:bodyPr/>
          <a:lstStyle/>
          <a:p>
            <a:r>
              <a:rPr lang="en-US" dirty="0" smtClean="0"/>
              <a:t>30 </a:t>
            </a:r>
            <a:r>
              <a:rPr lang="en-US" dirty="0" err="1" smtClean="0"/>
              <a:t>mei</a:t>
            </a:r>
            <a:r>
              <a:rPr lang="en-US" dirty="0" smtClean="0"/>
              <a:t> 2023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539552" y="2427734"/>
            <a:ext cx="7992690" cy="1440160"/>
          </a:xfrm>
        </p:spPr>
        <p:txBody>
          <a:bodyPr/>
          <a:lstStyle/>
          <a:p>
            <a:r>
              <a:rPr lang="en-US" sz="3600" dirty="0" smtClean="0"/>
              <a:t>CBS </a:t>
            </a:r>
            <a:r>
              <a:rPr lang="en-US" sz="3600" dirty="0" err="1" smtClean="0"/>
              <a:t>Internationaliseringsmonitor</a:t>
            </a:r>
            <a:r>
              <a:rPr lang="en-US" sz="3600" dirty="0" smtClean="0"/>
              <a:t> 2023-I</a:t>
            </a:r>
          </a:p>
          <a:p>
            <a:endParaRPr lang="en-US" sz="1200" dirty="0" smtClean="0"/>
          </a:p>
          <a:p>
            <a:pPr algn="just"/>
            <a:r>
              <a:rPr lang="en-US" sz="2000" dirty="0" smtClean="0"/>
              <a:t>in </a:t>
            </a:r>
            <a:r>
              <a:rPr lang="en-US" sz="2000" dirty="0" err="1" smtClean="0"/>
              <a:t>opdracht</a:t>
            </a:r>
            <a:r>
              <a:rPr lang="en-US" sz="2000" dirty="0" smtClean="0"/>
              <a:t> van </a:t>
            </a:r>
            <a:r>
              <a:rPr lang="en-US" sz="2000" dirty="0" err="1" smtClean="0"/>
              <a:t>Ministerie</a:t>
            </a:r>
            <a:r>
              <a:rPr lang="en-US" sz="2000" dirty="0" smtClean="0"/>
              <a:t> van </a:t>
            </a:r>
            <a:r>
              <a:rPr lang="en-US" sz="2000" dirty="0" err="1" smtClean="0"/>
              <a:t>Buitenlandse</a:t>
            </a:r>
            <a:r>
              <a:rPr lang="en-US" sz="2000" dirty="0" smtClean="0"/>
              <a:t> </a:t>
            </a:r>
            <a:r>
              <a:rPr lang="en-US" sz="2000" dirty="0" err="1" smtClean="0"/>
              <a:t>Zaken</a:t>
            </a:r>
            <a:endParaRPr lang="nl-NL" sz="18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364088" y="699542"/>
            <a:ext cx="3168154" cy="3456384"/>
          </a:xfrm>
        </p:spPr>
        <p:txBody>
          <a:bodyPr/>
          <a:lstStyle/>
          <a:p>
            <a:r>
              <a:rPr lang="en-US" sz="8800" b="1" dirty="0" smtClean="0">
                <a:latin typeface="+mj-lt"/>
              </a:rPr>
              <a:t>India</a:t>
            </a:r>
            <a:endParaRPr lang="nl-NL" sz="8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67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3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323528" y="3740476"/>
            <a:ext cx="7776864" cy="919506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Handels</a:t>
            </a:r>
            <a:r>
              <a:rPr lang="en-US" sz="3200" b="1" dirty="0" smtClean="0"/>
              <a:t>-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investeringsrelatie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tussen</a:t>
            </a:r>
            <a:r>
              <a:rPr lang="en-US" sz="3200" b="1" dirty="0" smtClean="0"/>
              <a:t> Nederland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India</a:t>
            </a:r>
            <a:endParaRPr lang="nl-NL" sz="3200" b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170707"/>
              </p:ext>
            </p:extLst>
          </p:nvPr>
        </p:nvGraphicFramePr>
        <p:xfrm>
          <a:off x="0" y="-2654"/>
          <a:ext cx="8890224" cy="3400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3" imgW="10534680" imgH="4029120" progId="Paint.Picture.1">
                  <p:embed/>
                </p:oleObj>
              </mc:Choice>
              <mc:Fallback>
                <p:oleObj name="Bitmap Image" r:id="rId3" imgW="10534680" imgH="40291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2654"/>
                        <a:ext cx="8890224" cy="3400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2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4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572000" y="2787774"/>
            <a:ext cx="4176464" cy="144016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G-20 </a:t>
            </a:r>
            <a:r>
              <a:rPr lang="en-US" sz="4000" b="1" dirty="0" err="1" smtClean="0"/>
              <a:t>voorzitter</a:t>
            </a:r>
            <a:r>
              <a:rPr lang="en-US" sz="4000" b="1" dirty="0" smtClean="0"/>
              <a:t>: Summit &amp; </a:t>
            </a:r>
            <a:r>
              <a:rPr lang="en-US" sz="4000" b="1" dirty="0" err="1" smtClean="0"/>
              <a:t>Klimaat</a:t>
            </a:r>
            <a:endParaRPr lang="en-US" sz="4000" b="1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8208912" cy="1944216"/>
          </a:xfrm>
        </p:spPr>
        <p:txBody>
          <a:bodyPr/>
          <a:lstStyle/>
          <a:p>
            <a:r>
              <a:rPr lang="en-US" sz="8800" dirty="0" smtClean="0"/>
              <a:t>1.420.000.000</a:t>
            </a:r>
          </a:p>
          <a:p>
            <a:r>
              <a:rPr lang="en-US" sz="3600" dirty="0" err="1" smtClean="0"/>
              <a:t>inwoners</a:t>
            </a:r>
            <a:r>
              <a:rPr lang="en-US" sz="3600" dirty="0" smtClean="0"/>
              <a:t> (China </a:t>
            </a:r>
            <a:r>
              <a:rPr lang="en-US" sz="3600" dirty="0" err="1" smtClean="0"/>
              <a:t>voorbij</a:t>
            </a:r>
            <a:r>
              <a:rPr lang="en-US" sz="3600" dirty="0" smtClean="0"/>
              <a:t> in 2023)</a:t>
            </a:r>
            <a:endParaRPr lang="nl-NL" sz="3200" dirty="0"/>
          </a:p>
        </p:txBody>
      </p:sp>
      <p:sp>
        <p:nvSpPr>
          <p:cNvPr id="5" name="Tijdelijke aanduiding voor tekst 2"/>
          <p:cNvSpPr txBox="1">
            <a:spLocks/>
          </p:cNvSpPr>
          <p:nvPr/>
        </p:nvSpPr>
        <p:spPr>
          <a:xfrm>
            <a:off x="395536" y="2787774"/>
            <a:ext cx="3169011" cy="20882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spc="40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Snelst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groeiende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grote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economie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in 2023</a:t>
            </a:r>
            <a:b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8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volgens</a:t>
            </a:r>
            <a:r>
              <a:rPr lang="en-US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IMF)</a:t>
            </a:r>
          </a:p>
          <a:p>
            <a:pPr algn="just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6896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5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323528" y="333375"/>
            <a:ext cx="2376264" cy="2238376"/>
          </a:xfrm>
        </p:spPr>
        <p:txBody>
          <a:bodyPr>
            <a:normAutofit lnSpcReduction="10000"/>
          </a:bodyPr>
          <a:lstStyle/>
          <a:p>
            <a:r>
              <a:rPr lang="nl-NL" sz="5400" b="1" dirty="0" smtClean="0"/>
              <a:t>5</a:t>
            </a:r>
            <a:r>
              <a:rPr lang="nl-NL" sz="4400" b="1" baseline="30000" dirty="0" smtClean="0"/>
              <a:t>e</a:t>
            </a:r>
            <a:r>
              <a:rPr lang="nl-NL" sz="3200" b="1" dirty="0"/>
              <a:t> </a:t>
            </a:r>
            <a:r>
              <a:rPr lang="nl-NL" sz="3200" b="1" dirty="0" smtClean="0"/>
              <a:t>grootste      economie ter wereld vanaf 2021</a:t>
            </a:r>
            <a:endParaRPr lang="nl-NL" sz="3200" b="1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925554"/>
              </p:ext>
            </p:extLst>
          </p:nvPr>
        </p:nvGraphicFramePr>
        <p:xfrm>
          <a:off x="2623889" y="333375"/>
          <a:ext cx="6124575" cy="223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Bitmap Image" r:id="rId3" imgW="6124680" imgH="2238480" progId="Paint.Picture.1">
                  <p:embed/>
                </p:oleObj>
              </mc:Choice>
              <mc:Fallback>
                <p:oleObj name="Bitmap Image" r:id="rId3" imgW="6124680" imgH="223848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23889" y="333375"/>
                        <a:ext cx="6124575" cy="223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355976" y="3003799"/>
            <a:ext cx="4392488" cy="151216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/>
              <a:t>Relatief laag bbp per hoofd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/>
              <a:t>Groot aandeel </a:t>
            </a:r>
            <a:r>
              <a:rPr lang="nl-NL" sz="2000" b="1" dirty="0" smtClean="0"/>
              <a:t>in </a:t>
            </a:r>
            <a:r>
              <a:rPr lang="nl-NL" sz="2000" b="1" dirty="0" smtClean="0"/>
              <a:t>armoede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/>
              <a:t>Grote sociale verschillen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 smtClean="0"/>
              <a:t>Sterk in IT-diensten</a:t>
            </a:r>
            <a:endParaRPr lang="nl-NL" sz="2000" b="1" dirty="0"/>
          </a:p>
        </p:txBody>
      </p:sp>
      <p:sp>
        <p:nvSpPr>
          <p:cNvPr id="4" name="Rechthoek 3"/>
          <p:cNvSpPr/>
          <p:nvPr/>
        </p:nvSpPr>
        <p:spPr>
          <a:xfrm>
            <a:off x="323528" y="3003798"/>
            <a:ext cx="3528392" cy="1512169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Combinatieland</a:t>
            </a:r>
            <a:r>
              <a:rPr lang="en-US" sz="2000" b="1" dirty="0" smtClean="0"/>
              <a:t> van Handel &amp; </a:t>
            </a:r>
            <a:r>
              <a:rPr lang="en-US" sz="2000" b="1" dirty="0" err="1" smtClean="0"/>
              <a:t>Ontwikkelingssamenwerking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Beleidsnota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Ministerie</a:t>
            </a:r>
            <a:r>
              <a:rPr lang="en-US" sz="2000" b="1" dirty="0" smtClean="0"/>
              <a:t> BHOS</a:t>
            </a:r>
            <a:endParaRPr lang="nl-NL" sz="2000" b="1" dirty="0"/>
          </a:p>
        </p:txBody>
      </p:sp>
    </p:spTree>
    <p:extLst>
      <p:ext uri="{BB962C8B-B14F-4D97-AF65-F5344CB8AC3E}">
        <p14:creationId xmlns:p14="http://schemas.microsoft.com/office/powerpoint/2010/main" val="140277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6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0"/>
            <a:ext cx="7822704" cy="1584175"/>
          </a:xfrm>
        </p:spPr>
        <p:txBody>
          <a:bodyPr/>
          <a:lstStyle/>
          <a:p>
            <a:pPr marL="0" indent="0">
              <a:buNone/>
            </a:pPr>
            <a:r>
              <a:rPr lang="en-US" sz="9600" b="1" dirty="0" smtClean="0"/>
              <a:t>10</a:t>
            </a:r>
            <a:r>
              <a:rPr lang="en-US" sz="9600" b="1" baseline="30000" dirty="0" smtClean="0"/>
              <a:t>e</a:t>
            </a:r>
            <a:r>
              <a:rPr lang="en-US" sz="9600" b="1" dirty="0" smtClean="0"/>
              <a:t> </a:t>
            </a:r>
            <a:r>
              <a:rPr lang="en-US" dirty="0" err="1" smtClean="0"/>
              <a:t>goederenimporteur</a:t>
            </a:r>
            <a:r>
              <a:rPr lang="en-US" dirty="0"/>
              <a:t> </a:t>
            </a:r>
            <a:r>
              <a:rPr lang="en-US" dirty="0" err="1" smtClean="0"/>
              <a:t>werelwijd</a:t>
            </a:r>
            <a:r>
              <a:rPr lang="en-US" dirty="0" smtClean="0"/>
              <a:t> (16</a:t>
            </a:r>
            <a:r>
              <a:rPr lang="en-US" baseline="30000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exporteur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189711"/>
              </p:ext>
            </p:extLst>
          </p:nvPr>
        </p:nvGraphicFramePr>
        <p:xfrm>
          <a:off x="7690273" y="0"/>
          <a:ext cx="1199951" cy="796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Bitmap Image" r:id="rId3" imgW="1247760" imgH="828720" progId="Paint.Picture.1">
                  <p:embed/>
                </p:oleObj>
              </mc:Choice>
              <mc:Fallback>
                <p:oleObj name="Bitmap Image" r:id="rId3" imgW="1247760" imgH="82872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90273" y="0"/>
                        <a:ext cx="1199951" cy="7969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tekst 3"/>
          <p:cNvSpPr txBox="1">
            <a:spLocks/>
          </p:cNvSpPr>
          <p:nvPr/>
        </p:nvSpPr>
        <p:spPr>
          <a:xfrm>
            <a:off x="467544" y="1851670"/>
            <a:ext cx="3888432" cy="309634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─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China </a:t>
            </a:r>
            <a:r>
              <a:rPr lang="en-US" sz="2600" b="1" dirty="0" err="1" smtClean="0">
                <a:solidFill>
                  <a:srgbClr val="FFFF00"/>
                </a:solidFill>
              </a:rPr>
              <a:t>importpartner</a:t>
            </a:r>
            <a:r>
              <a:rPr lang="en-US" sz="2600" b="1" dirty="0" smtClean="0">
                <a:solidFill>
                  <a:srgbClr val="FFFF00"/>
                </a:solidFill>
              </a:rPr>
              <a:t> (15%)</a:t>
            </a:r>
          </a:p>
          <a:p>
            <a:pPr marL="0" indent="0">
              <a:buFont typeface="Calibri" pitchFamily="34" charset="0"/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VS </a:t>
            </a:r>
            <a:r>
              <a:rPr lang="en-US" sz="2600" b="1" dirty="0" err="1" smtClean="0">
                <a:solidFill>
                  <a:srgbClr val="FFFF00"/>
                </a:solidFill>
              </a:rPr>
              <a:t>exportpartner</a:t>
            </a:r>
            <a:r>
              <a:rPr lang="en-US" sz="2600" b="1" dirty="0" smtClean="0">
                <a:solidFill>
                  <a:srgbClr val="FFFF00"/>
                </a:solidFill>
              </a:rPr>
              <a:t> (12%)</a:t>
            </a:r>
          </a:p>
          <a:p>
            <a:pPr marL="0" indent="0">
              <a:buFont typeface="Calibri" pitchFamily="34" charset="0"/>
              <a:buNone/>
            </a:pPr>
            <a:endParaRPr lang="en-US" sz="2600" b="1" dirty="0" smtClean="0"/>
          </a:p>
          <a:p>
            <a:pPr marL="0" indent="0">
              <a:buFont typeface="Calibri" pitchFamily="34" charset="0"/>
              <a:buNone/>
            </a:pPr>
            <a:endParaRPr lang="en-US" sz="2600" b="1" dirty="0" smtClean="0"/>
          </a:p>
          <a:p>
            <a:pPr marL="0" indent="0">
              <a:buFont typeface="Calibri" pitchFamily="34" charset="0"/>
              <a:buNone/>
            </a:pPr>
            <a:r>
              <a:rPr lang="en-US" sz="3200" b="1" dirty="0" err="1" smtClean="0"/>
              <a:t>Aardolie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diamant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geneesmiddelen</a:t>
            </a:r>
            <a:endParaRPr lang="en-US" sz="3200" dirty="0" smtClean="0"/>
          </a:p>
          <a:p>
            <a:pPr marL="0" indent="0">
              <a:buFont typeface="Calibri" pitchFamily="34" charset="0"/>
              <a:buNone/>
            </a:pPr>
            <a:endParaRPr lang="en-US" dirty="0" smtClean="0"/>
          </a:p>
          <a:p>
            <a:pPr marL="0" indent="0">
              <a:buFont typeface="Calibri" pitchFamily="34" charset="0"/>
              <a:buNone/>
            </a:pPr>
            <a:endParaRPr lang="en-US" dirty="0" smtClean="0"/>
          </a:p>
          <a:p>
            <a:pPr marL="0" indent="0">
              <a:buFont typeface="Calibri" pitchFamily="34" charset="0"/>
              <a:buNone/>
            </a:pPr>
            <a:endParaRPr lang="en-US" dirty="0"/>
          </a:p>
        </p:txBody>
      </p:sp>
      <p:sp>
        <p:nvSpPr>
          <p:cNvPr id="7" name="Tijdelijke aanduiding voor tekst 3"/>
          <p:cNvSpPr txBox="1">
            <a:spLocks/>
          </p:cNvSpPr>
          <p:nvPr/>
        </p:nvSpPr>
        <p:spPr>
          <a:xfrm>
            <a:off x="5014312" y="2283718"/>
            <a:ext cx="3286200" cy="26642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─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sz="2600" b="1" dirty="0" smtClean="0"/>
              <a:t>8</a:t>
            </a:r>
            <a:r>
              <a:rPr lang="en-US" sz="2600" b="1" baseline="30000" dirty="0" smtClean="0"/>
              <a:t>e </a:t>
            </a:r>
            <a:r>
              <a:rPr lang="en-US" sz="2600" b="1" dirty="0" err="1" smtClean="0"/>
              <a:t>dienstenexporteur</a:t>
            </a:r>
            <a:r>
              <a:rPr lang="en-US" sz="2600" b="1" dirty="0" smtClean="0"/>
              <a:t> (10</a:t>
            </a:r>
            <a:r>
              <a:rPr lang="en-US" sz="2600" b="1" baseline="30000" dirty="0" smtClean="0"/>
              <a:t>e</a:t>
            </a:r>
            <a:r>
              <a:rPr lang="en-US" sz="2600" b="1" dirty="0" smtClean="0"/>
              <a:t> </a:t>
            </a:r>
            <a:r>
              <a:rPr lang="en-US" sz="2600" b="1" dirty="0" err="1" smtClean="0"/>
              <a:t>importeur</a:t>
            </a:r>
            <a:r>
              <a:rPr lang="en-US" sz="2600" b="1" dirty="0" smtClean="0"/>
              <a:t>)</a:t>
            </a:r>
          </a:p>
          <a:p>
            <a:pPr marL="0" indent="0">
              <a:buFont typeface="Calibri" pitchFamily="34" charset="0"/>
              <a:buNone/>
            </a:pPr>
            <a:endParaRPr lang="en-US" sz="2600" b="1" dirty="0"/>
          </a:p>
          <a:p>
            <a:pPr marL="0" indent="0">
              <a:buFont typeface="Calibri" pitchFamily="34" charset="0"/>
              <a:buNone/>
            </a:pPr>
            <a:r>
              <a:rPr lang="en-US" sz="2600" b="1" dirty="0" smtClean="0">
                <a:solidFill>
                  <a:srgbClr val="FFFF00"/>
                </a:solidFill>
              </a:rPr>
              <a:t>Computer- </a:t>
            </a:r>
            <a:r>
              <a:rPr lang="en-US" sz="2600" b="1" dirty="0" err="1" smtClean="0">
                <a:solidFill>
                  <a:srgbClr val="FFFF00"/>
                </a:solidFill>
              </a:rPr>
              <a:t>en</a:t>
            </a:r>
            <a:r>
              <a:rPr lang="en-US" sz="2600" b="1" dirty="0" smtClean="0">
                <a:solidFill>
                  <a:srgbClr val="FFFF00"/>
                </a:solidFill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</a:rPr>
              <a:t>informatiediensten</a:t>
            </a:r>
            <a:r>
              <a:rPr lang="en-US" sz="2600" b="1" dirty="0" smtClean="0">
                <a:solidFill>
                  <a:srgbClr val="FFFF00"/>
                </a:solidFill>
              </a:rPr>
              <a:t/>
            </a:r>
            <a:br>
              <a:rPr lang="en-US" sz="2600" b="1" dirty="0" smtClean="0">
                <a:solidFill>
                  <a:srgbClr val="FFFF00"/>
                </a:solidFill>
              </a:rPr>
            </a:br>
            <a:r>
              <a:rPr lang="en-US" sz="2600" b="1" dirty="0" smtClean="0">
                <a:solidFill>
                  <a:srgbClr val="FFFF00"/>
                </a:solidFill>
              </a:rPr>
              <a:t> (+ offshoring)</a:t>
            </a:r>
            <a:endParaRPr lang="en-US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0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7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67544" y="1563638"/>
            <a:ext cx="7200800" cy="309634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Pogingen</a:t>
            </a:r>
            <a:r>
              <a:rPr lang="en-US" dirty="0" smtClean="0"/>
              <a:t> tot </a:t>
            </a:r>
            <a:br>
              <a:rPr lang="en-US" dirty="0" smtClean="0"/>
            </a:br>
            <a:r>
              <a:rPr lang="en-US" dirty="0" err="1" smtClean="0"/>
              <a:t>Handelsakkoord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EU + India </a:t>
            </a:r>
            <a:r>
              <a:rPr lang="en-US" dirty="0" err="1" smtClean="0"/>
              <a:t>hervat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4300" b="1" dirty="0" smtClean="0"/>
              <a:t>2014: Make in India </a:t>
            </a:r>
            <a:br>
              <a:rPr lang="en-US" sz="4300" b="1" dirty="0" smtClean="0"/>
            </a:br>
            <a:r>
              <a:rPr lang="en-US" sz="3500" i="1" dirty="0" err="1" smtClean="0"/>
              <a:t>aandacht</a:t>
            </a:r>
            <a:r>
              <a:rPr lang="en-US" sz="3500" i="1" dirty="0" smtClean="0"/>
              <a:t> </a:t>
            </a:r>
            <a:r>
              <a:rPr lang="en-US" sz="3500" i="1" dirty="0" err="1" smtClean="0"/>
              <a:t>voor</a:t>
            </a:r>
            <a:r>
              <a:rPr lang="en-US" sz="3500" i="1" dirty="0" smtClean="0"/>
              <a:t> export</a:t>
            </a:r>
            <a:endParaRPr lang="nl-NL" sz="4300" i="1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>
          <a:xfrm>
            <a:off x="467544" y="339502"/>
            <a:ext cx="7832950" cy="1080120"/>
          </a:xfrm>
        </p:spPr>
        <p:txBody>
          <a:bodyPr/>
          <a:lstStyle/>
          <a:p>
            <a:r>
              <a:rPr lang="en-US" sz="3400" dirty="0" err="1" smtClean="0"/>
              <a:t>Groei</a:t>
            </a:r>
            <a:r>
              <a:rPr lang="en-US" sz="3400" dirty="0" smtClean="0"/>
              <a:t> in EU-import </a:t>
            </a:r>
            <a:r>
              <a:rPr lang="en-US" sz="3400" dirty="0" err="1" smtClean="0"/>
              <a:t>en</a:t>
            </a:r>
            <a:r>
              <a:rPr lang="en-US" sz="3400" dirty="0" smtClean="0"/>
              <a:t> </a:t>
            </a:r>
            <a:r>
              <a:rPr lang="en-US" sz="3400" dirty="0" smtClean="0"/>
              <a:t>-export </a:t>
            </a:r>
            <a:r>
              <a:rPr lang="en-US" sz="3400" dirty="0" err="1" smtClean="0"/>
              <a:t>naar</a:t>
            </a:r>
            <a:r>
              <a:rPr lang="en-US" sz="3400" dirty="0" smtClean="0"/>
              <a:t> India</a:t>
            </a:r>
            <a:endParaRPr lang="nl-NL" sz="3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72764"/>
              </p:ext>
            </p:extLst>
          </p:nvPr>
        </p:nvGraphicFramePr>
        <p:xfrm>
          <a:off x="3424776" y="1294594"/>
          <a:ext cx="5443712" cy="1817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Bitmap Image" r:id="rId3" imgW="6534000" imgH="2181240" progId="Paint.Picture.1">
                  <p:embed/>
                </p:oleObj>
              </mc:Choice>
              <mc:Fallback>
                <p:oleObj name="Bitmap Image" r:id="rId3" imgW="6534000" imgH="218124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4776" y="1294594"/>
                        <a:ext cx="5443712" cy="1817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08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8</a:t>
            </a:fld>
            <a:endParaRPr lang="nl-NL" sz="1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467544" y="0"/>
            <a:ext cx="8136904" cy="1584175"/>
          </a:xfrm>
        </p:spPr>
        <p:txBody>
          <a:bodyPr/>
          <a:lstStyle/>
          <a:p>
            <a:pPr marL="0" indent="0">
              <a:buNone/>
            </a:pPr>
            <a:r>
              <a:rPr lang="en-US" sz="8000" b="1" dirty="0" smtClean="0"/>
              <a:t>6,8</a:t>
            </a:r>
            <a:r>
              <a:rPr lang="en-US" sz="9600" b="1" dirty="0" smtClean="0"/>
              <a:t> </a:t>
            </a:r>
            <a:r>
              <a:rPr lang="en-US" sz="3500" b="1" dirty="0" err="1" smtClean="0"/>
              <a:t>mld</a:t>
            </a:r>
            <a:r>
              <a:rPr lang="en-US" sz="3500" b="1" dirty="0" smtClean="0"/>
              <a:t> import </a:t>
            </a:r>
            <a:r>
              <a:rPr lang="en-US" sz="3500" b="1" dirty="0" err="1" smtClean="0"/>
              <a:t>goederen</a:t>
            </a:r>
            <a:r>
              <a:rPr lang="en-US" sz="3500" b="1" dirty="0" smtClean="0"/>
              <a:t> </a:t>
            </a:r>
            <a:r>
              <a:rPr lang="en-US" b="1" dirty="0" smtClean="0"/>
              <a:t>(8x </a:t>
            </a:r>
            <a:r>
              <a:rPr lang="en-US" b="1" dirty="0" err="1" smtClean="0"/>
              <a:t>groter</a:t>
            </a:r>
            <a:r>
              <a:rPr lang="en-US" b="1" dirty="0" smtClean="0"/>
              <a:t> ’02-’22)</a:t>
            </a:r>
            <a:endParaRPr lang="en-US" sz="3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889334"/>
              </p:ext>
            </p:extLst>
          </p:nvPr>
        </p:nvGraphicFramePr>
        <p:xfrm>
          <a:off x="-36512" y="1779662"/>
          <a:ext cx="4044066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Bitmap Image" r:id="rId3" imgW="6486480" imgH="5429160" progId="Paint.Picture.1">
                  <p:embed/>
                </p:oleObj>
              </mc:Choice>
              <mc:Fallback>
                <p:oleObj name="Bitmap Image" r:id="rId3" imgW="6486480" imgH="542916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6512" y="1779662"/>
                        <a:ext cx="4044066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jdelijke aanduiding voor tekst 3"/>
          <p:cNvSpPr txBox="1">
            <a:spLocks/>
          </p:cNvSpPr>
          <p:nvPr/>
        </p:nvSpPr>
        <p:spPr>
          <a:xfrm>
            <a:off x="4139952" y="1779662"/>
            <a:ext cx="4750272" cy="325259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Calibri" pitchFamily="34" charset="0"/>
              <a:buChar char="─"/>
              <a:defRPr sz="2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Calibri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itchFamily="34" charset="0"/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1%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importaandeel</a:t>
            </a:r>
            <a:r>
              <a:rPr lang="en-US" sz="2200" b="1" dirty="0" smtClean="0">
                <a:solidFill>
                  <a:srgbClr val="FFFF00"/>
                </a:solidFill>
              </a:rPr>
              <a:t> – 20</a:t>
            </a:r>
            <a:r>
              <a:rPr lang="en-US" sz="2200" b="1" baseline="30000" dirty="0" smtClean="0">
                <a:solidFill>
                  <a:srgbClr val="FFFF00"/>
                </a:solidFill>
              </a:rPr>
              <a:t>e</a:t>
            </a:r>
            <a:r>
              <a:rPr lang="en-US" sz="2200" b="1" dirty="0" smtClean="0">
                <a:solidFill>
                  <a:srgbClr val="FFFF00"/>
                </a:solidFill>
              </a:rPr>
              <a:t> partner: </a:t>
            </a:r>
          </a:p>
          <a:p>
            <a:pPr marL="0" indent="0">
              <a:buFont typeface="Calibri" pitchFamily="34" charset="0"/>
              <a:buNone/>
            </a:pPr>
            <a:r>
              <a:rPr lang="en-US" sz="1800" b="1" dirty="0" err="1" smtClean="0">
                <a:solidFill>
                  <a:srgbClr val="FFFF00"/>
                </a:solidFill>
              </a:rPr>
              <a:t>Belangrijk</a:t>
            </a:r>
            <a:r>
              <a:rPr lang="en-US" sz="1800" b="1" dirty="0" smtClean="0">
                <a:solidFill>
                  <a:srgbClr val="FFFF00"/>
                </a:solidFill>
              </a:rPr>
              <a:t> in </a:t>
            </a:r>
            <a:r>
              <a:rPr lang="en-US" sz="1800" b="1" dirty="0" err="1" smtClean="0">
                <a:solidFill>
                  <a:srgbClr val="FFFF00"/>
                </a:solidFill>
              </a:rPr>
              <a:t>specifieke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producten</a:t>
            </a:r>
            <a:r>
              <a:rPr lang="en-US" sz="1800" b="1" dirty="0">
                <a:solidFill>
                  <a:srgbClr val="FFFF00"/>
                </a:solidFill>
              </a:rPr>
              <a:t>: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- </a:t>
            </a:r>
            <a:r>
              <a:rPr lang="en-US" sz="1800" b="1" dirty="0" err="1" smtClean="0">
                <a:solidFill>
                  <a:srgbClr val="FFFF00"/>
                </a:solidFill>
              </a:rPr>
              <a:t>fabricaten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smtClean="0">
                <a:solidFill>
                  <a:srgbClr val="FFFF00"/>
                </a:solidFill>
              </a:rPr>
              <a:t>(</a:t>
            </a:r>
            <a:r>
              <a:rPr lang="en-US" sz="1800" b="1" dirty="0" err="1" smtClean="0">
                <a:solidFill>
                  <a:srgbClr val="FFFF00"/>
                </a:solidFill>
              </a:rPr>
              <a:t>kleding</a:t>
            </a:r>
            <a:r>
              <a:rPr lang="en-US" sz="1800" b="1" dirty="0" smtClean="0">
                <a:solidFill>
                  <a:srgbClr val="FFFF00"/>
                </a:solidFill>
              </a:rPr>
              <a:t>, </a:t>
            </a:r>
            <a:r>
              <a:rPr lang="en-US" sz="1800" b="1" dirty="0" err="1" smtClean="0">
                <a:solidFill>
                  <a:srgbClr val="FFFF00"/>
                </a:solidFill>
              </a:rPr>
              <a:t>zink</a:t>
            </a:r>
            <a:r>
              <a:rPr lang="en-US" sz="1800" b="1" dirty="0" smtClean="0">
                <a:solidFill>
                  <a:srgbClr val="FFFF00"/>
                </a:solidFill>
              </a:rPr>
              <a:t>, </a:t>
            </a:r>
            <a:r>
              <a:rPr lang="en-US" sz="1800" b="1" dirty="0" err="1" smtClean="0">
                <a:solidFill>
                  <a:srgbClr val="FFFF00"/>
                </a:solidFill>
              </a:rPr>
              <a:t>staal</a:t>
            </a:r>
            <a:r>
              <a:rPr lang="en-US" sz="1800" b="1" dirty="0" smtClean="0">
                <a:solidFill>
                  <a:srgbClr val="FFFF00"/>
                </a:solidFill>
              </a:rPr>
              <a:t>), </a:t>
            </a:r>
            <a:endParaRPr lang="en-US" sz="1800" b="1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r>
              <a:rPr lang="en-US" sz="1800" b="1" dirty="0" smtClean="0">
                <a:solidFill>
                  <a:srgbClr val="FFFF00"/>
                </a:solidFill>
              </a:rPr>
              <a:t>- </a:t>
            </a:r>
            <a:r>
              <a:rPr lang="en-US" sz="1800" b="1" dirty="0" err="1" smtClean="0">
                <a:solidFill>
                  <a:srgbClr val="FFFF00"/>
                </a:solidFill>
              </a:rPr>
              <a:t>chemische</a:t>
            </a:r>
            <a:r>
              <a:rPr lang="en-US" sz="1800" b="1" dirty="0" smtClean="0">
                <a:solidFill>
                  <a:srgbClr val="FFFF00"/>
                </a:solidFill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</a:rPr>
              <a:t>producten</a:t>
            </a:r>
            <a:r>
              <a:rPr lang="en-US" sz="1800" b="1" dirty="0" smtClean="0">
                <a:solidFill>
                  <a:srgbClr val="FFFF00"/>
                </a:solidFill>
              </a:rPr>
              <a:t> (</a:t>
            </a:r>
            <a:r>
              <a:rPr lang="en-US" sz="1800" b="1" dirty="0" err="1" smtClean="0">
                <a:solidFill>
                  <a:srgbClr val="FFFF00"/>
                </a:solidFill>
              </a:rPr>
              <a:t>geneesmiddelen</a:t>
            </a:r>
            <a:r>
              <a:rPr lang="en-US" sz="1800" b="1" dirty="0" smtClean="0">
                <a:solidFill>
                  <a:srgbClr val="FFFF00"/>
                </a:solidFill>
              </a:rPr>
              <a:t>)</a:t>
            </a:r>
          </a:p>
          <a:p>
            <a:pPr marL="0" indent="0">
              <a:buFont typeface="Calibri" pitchFamily="34" charset="0"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r>
              <a:rPr lang="en-US" sz="2000" b="1" dirty="0" smtClean="0"/>
              <a:t>Klein </a:t>
            </a:r>
            <a:r>
              <a:rPr lang="en-US" sz="2000" b="1" dirty="0" err="1" smtClean="0"/>
              <a:t>exportaandeel</a:t>
            </a:r>
            <a:r>
              <a:rPr lang="en-US" sz="2000" b="1" dirty="0" smtClean="0"/>
              <a:t> (€x6): </a:t>
            </a:r>
          </a:p>
          <a:p>
            <a:pPr marL="0" indent="0">
              <a:buFont typeface="Calibri" pitchFamily="34" charset="0"/>
              <a:buNone/>
            </a:pPr>
            <a:r>
              <a:rPr lang="en-US" sz="2000" b="1" dirty="0" smtClean="0"/>
              <a:t>- </a:t>
            </a:r>
            <a:r>
              <a:rPr lang="en-US" sz="2000" b="1" dirty="0" err="1" smtClean="0"/>
              <a:t>veel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grondstoffen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chemische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producten</a:t>
            </a:r>
            <a:r>
              <a:rPr lang="en-US" sz="2000" b="1" dirty="0" smtClean="0"/>
              <a:t> (62% NL </a:t>
            </a:r>
            <a:r>
              <a:rPr lang="en-US" sz="2000" b="1" dirty="0" err="1" smtClean="0"/>
              <a:t>makelij</a:t>
            </a:r>
            <a:r>
              <a:rPr lang="en-US" sz="2000" b="1" dirty="0" smtClean="0"/>
              <a:t>)</a:t>
            </a:r>
          </a:p>
          <a:p>
            <a:pPr marL="0" indent="0">
              <a:buFont typeface="Calibri" pitchFamily="34" charset="0"/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0" indent="0">
              <a:buFont typeface="Calibri" pitchFamily="34" charset="0"/>
              <a:buNone/>
            </a:pPr>
            <a:endParaRPr lang="en-US" dirty="0" smtClean="0"/>
          </a:p>
          <a:p>
            <a:pPr marL="0" indent="0">
              <a:buFont typeface="Calibri" pitchFamily="34" charset="0"/>
              <a:buNone/>
            </a:pPr>
            <a:endParaRPr lang="en-US" dirty="0" smtClean="0"/>
          </a:p>
          <a:p>
            <a:pPr marL="0" indent="0">
              <a:buFont typeface="Calibri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9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845CA951-4815-4987-9CD6-BB5D6648C0B5}" type="slidenum">
              <a:rPr lang="nl-NL" sz="1200" smtClean="0"/>
              <a:pPr algn="ctr"/>
              <a:t>9</a:t>
            </a:fld>
            <a:endParaRPr lang="nl-NL" sz="120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499992" y="1203598"/>
            <a:ext cx="4248472" cy="3672408"/>
          </a:xfrm>
        </p:spPr>
        <p:txBody>
          <a:bodyPr>
            <a:normAutofit/>
          </a:bodyPr>
          <a:lstStyle/>
          <a:p>
            <a:r>
              <a:rPr lang="en-US" dirty="0" err="1" smtClean="0"/>
              <a:t>Dienstenexport</a:t>
            </a:r>
            <a:r>
              <a:rPr lang="en-US" dirty="0" smtClean="0"/>
              <a:t> </a:t>
            </a:r>
            <a:r>
              <a:rPr lang="en-US" dirty="0" err="1" smtClean="0"/>
              <a:t>belangrijk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Indiase</a:t>
            </a:r>
            <a:r>
              <a:rPr lang="en-US" dirty="0" smtClean="0"/>
              <a:t> </a:t>
            </a:r>
            <a:r>
              <a:rPr lang="en-US" dirty="0" err="1" smtClean="0"/>
              <a:t>bbp</a:t>
            </a:r>
            <a:r>
              <a:rPr lang="en-US" dirty="0" smtClean="0"/>
              <a:t> (13,6%)</a:t>
            </a:r>
          </a:p>
          <a:p>
            <a:r>
              <a:rPr lang="en-US" b="1" dirty="0" smtClean="0"/>
              <a:t>IT-sector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r>
              <a:rPr lang="en-US" dirty="0" smtClean="0"/>
              <a:t> in </a:t>
            </a:r>
            <a:r>
              <a:rPr lang="en-US" dirty="0" err="1" smtClean="0"/>
              <a:t>wereldexport</a:t>
            </a:r>
            <a:endParaRPr lang="en-US" dirty="0" smtClean="0"/>
          </a:p>
          <a:p>
            <a:endParaRPr lang="en-US" dirty="0"/>
          </a:p>
          <a:p>
            <a:r>
              <a:rPr lang="en-US" sz="8600" b="1" dirty="0" smtClean="0"/>
              <a:t>5,0</a:t>
            </a:r>
            <a:r>
              <a:rPr lang="en-US" dirty="0" smtClean="0"/>
              <a:t> </a:t>
            </a:r>
            <a:r>
              <a:rPr lang="en-US" dirty="0" err="1" smtClean="0"/>
              <a:t>miljard</a:t>
            </a:r>
            <a:r>
              <a:rPr lang="en-US" dirty="0" smtClean="0"/>
              <a:t> import </a:t>
            </a:r>
            <a:br>
              <a:rPr lang="en-US" dirty="0" smtClean="0"/>
            </a:br>
            <a:r>
              <a:rPr lang="en-US" dirty="0" smtClean="0"/>
              <a:t>(2%: 11e partner, </a:t>
            </a:r>
            <a:r>
              <a:rPr lang="en-US" dirty="0" err="1" smtClean="0"/>
              <a:t>vóór</a:t>
            </a:r>
            <a:r>
              <a:rPr lang="en-US" dirty="0" smtClean="0"/>
              <a:t> China)</a:t>
            </a:r>
            <a:endParaRPr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3400" dirty="0" err="1" smtClean="0"/>
              <a:t>Toename</a:t>
            </a:r>
            <a:r>
              <a:rPr lang="en-US" sz="3400" dirty="0" smtClean="0"/>
              <a:t> </a:t>
            </a:r>
            <a:r>
              <a:rPr lang="en-US" sz="3400" dirty="0" err="1" smtClean="0"/>
              <a:t>handelstekort</a:t>
            </a:r>
            <a:r>
              <a:rPr lang="en-US" sz="3400" dirty="0" smtClean="0"/>
              <a:t> </a:t>
            </a:r>
            <a:r>
              <a:rPr lang="en-US" sz="3400" dirty="0" err="1" smtClean="0"/>
              <a:t>diensten</a:t>
            </a:r>
            <a:endParaRPr lang="nl-NL" sz="3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205374"/>
              </p:ext>
            </p:extLst>
          </p:nvPr>
        </p:nvGraphicFramePr>
        <p:xfrm>
          <a:off x="544763" y="1203598"/>
          <a:ext cx="3811213" cy="2416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Bitmap Image" r:id="rId3" imgW="7000920" imgH="4438800" progId="Paint.Picture.1">
                  <p:embed/>
                </p:oleObj>
              </mc:Choice>
              <mc:Fallback>
                <p:oleObj name="Bitmap Image" r:id="rId3" imgW="7000920" imgH="4438800" progId="Paint.Picture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4763" y="1203598"/>
                        <a:ext cx="3811213" cy="2416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jdelijke aanduiding voor tekst 2"/>
          <p:cNvSpPr txBox="1">
            <a:spLocks/>
          </p:cNvSpPr>
          <p:nvPr/>
        </p:nvSpPr>
        <p:spPr>
          <a:xfrm>
            <a:off x="467544" y="3913632"/>
            <a:ext cx="3744416" cy="962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 spc="40" baseline="0">
                <a:solidFill>
                  <a:srgbClr val="271D6C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i="1" dirty="0" err="1" smtClean="0">
                <a:solidFill>
                  <a:srgbClr val="00B0F0"/>
                </a:solidFill>
              </a:rPr>
              <a:t>Telecommunicatie</a:t>
            </a:r>
            <a:r>
              <a:rPr lang="en-US" sz="2000" b="1" i="1" dirty="0" smtClean="0">
                <a:solidFill>
                  <a:srgbClr val="00B0F0"/>
                </a:solidFill>
              </a:rPr>
              <a:t>-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en</a:t>
            </a:r>
            <a:r>
              <a:rPr lang="en-US" sz="2000" b="1" i="1" dirty="0" smtClean="0">
                <a:solidFill>
                  <a:srgbClr val="00B0F0"/>
                </a:solidFill>
              </a:rPr>
              <a:t> computer </a:t>
            </a:r>
            <a:r>
              <a:rPr lang="en-US" sz="2000" b="1" i="1" dirty="0" err="1" smtClean="0">
                <a:solidFill>
                  <a:srgbClr val="00B0F0"/>
                </a:solidFill>
              </a:rPr>
              <a:t>diensten</a:t>
            </a:r>
            <a:r>
              <a:rPr lang="en-US" sz="2000" b="1" i="1" dirty="0" smtClean="0">
                <a:solidFill>
                  <a:srgbClr val="00B0F0"/>
                </a:solidFill>
              </a:rPr>
              <a:t> (5e partner)</a:t>
            </a:r>
            <a:endParaRPr lang="en-US" sz="20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S indeling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C665D2C1-8139-4571-8D3D-195E5FC4A2B9}"/>
    </a:ext>
  </a:extLst>
</a:theme>
</file>

<file path=ppt/theme/theme2.xml><?xml version="1.0" encoding="utf-8"?>
<a:theme xmlns:a="http://schemas.openxmlformats.org/drawingml/2006/main" name="Samenwerk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BS Powerpoint sjabloon.potx" id="{289D481F-67B9-4705-A46A-DC6D3FFAEA19}" vid="{EFD510D0-05FE-41D2-B8B5-40701DBE2701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CBS Powerpoint sjabloon</Template>
  <TotalTime>0</TotalTime>
  <Words>353</Words>
  <Application>Microsoft Office PowerPoint</Application>
  <PresentationFormat>Diavoorstelling (16:9)</PresentationFormat>
  <Paragraphs>90</Paragraphs>
  <Slides>13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CBS indelingen</vt:lpstr>
      <vt:lpstr>Samenwerking</vt:lpstr>
      <vt:lpstr>Bitmap Image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Herbers, D.J. (Daniël)</dc:creator>
  <dc:description>19-1-21: samenwerking slides toegevoegd</dc:description>
  <cp:lastModifiedBy>Herbers, D.J. (Daniël)</cp:lastModifiedBy>
  <cp:revision>38</cp:revision>
  <dcterms:created xsi:type="dcterms:W3CDTF">2023-05-25T06:20:23Z</dcterms:created>
  <dcterms:modified xsi:type="dcterms:W3CDTF">2023-05-30T11:16:23Z</dcterms:modified>
</cp:coreProperties>
</file>