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82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225"/>
    <a:srgbClr val="000000"/>
    <a:srgbClr val="271D6C"/>
    <a:srgbClr val="ECECEC"/>
    <a:srgbClr val="82045E"/>
    <a:srgbClr val="B23D02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39" autoAdjust="0"/>
  </p:normalViewPr>
  <p:slideViewPr>
    <p:cSldViewPr showGuides="1">
      <p:cViewPr varScale="1">
        <p:scale>
          <a:sx n="135" d="100"/>
          <a:sy n="135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ond hoek zelfde zijde rechthoek 15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ond hoek zelfde zijde rechthoek 26"/>
            <p:cNvSpPr/>
            <p:nvPr userDrawn="1"/>
          </p:nvSpPr>
          <p:spPr>
            <a:xfrm rot="16200000">
              <a:off x="7179520" y="4808478"/>
              <a:ext cx="864002" cy="2335039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5634000"/>
            <a:ext cx="1929706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ep 31"/>
          <p:cNvGrpSpPr/>
          <p:nvPr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ond hoek zelfde zijde rechthoek 15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ond hoek zelfde zijde rechthoek 26"/>
            <p:cNvSpPr/>
            <p:nvPr userDrawn="1"/>
          </p:nvSpPr>
          <p:spPr>
            <a:xfrm rot="16200000">
              <a:off x="7179520" y="4808478"/>
              <a:ext cx="864002" cy="2335039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5634000"/>
            <a:ext cx="1929706" cy="586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 Light" panose="020F03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9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74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66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45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2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9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dirty="0" smtClean="0"/>
              <a:t>Vijfde niveau</a:t>
            </a:r>
            <a:endParaRPr lang="nl-NL" sz="2400" b="0" i="0" u="none" strike="noStrike" baseline="3000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ond hoek zelfde zijde rechthoek 23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Calibri" panose="020F0502020204030204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bs.nl/nl-nl/onze-diensten/methoden/onderzoeksomschrijvingen/aanvullende%20onderzoeksbeschrijvingen/prijzendashboard-voor-nederlan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nl-NL" dirty="0" smtClean="0"/>
              <a:t>Een prijzendashboard voor Nederland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Prijzendashboard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488225"/>
                </a:solidFill>
              </a:rPr>
              <a:t>Voor meer informatie en uitleg zie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7164288" y="6066000"/>
            <a:ext cx="713574" cy="432000"/>
          </a:xfr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10</a:t>
            </a:fld>
            <a:r>
              <a:rPr lang="nl-NL" dirty="0" smtClean="0"/>
              <a:t>/10</a:t>
            </a:r>
            <a:endParaRPr lang="nl-NL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51261"/>
            <a:ext cx="1800200" cy="25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prijzendashboard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r>
              <a:rPr lang="nl-NL" dirty="0" smtClean="0"/>
              <a:t>/10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11560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consumentenprijsindex (CPI) is een belangrijke indicator voor inflatie …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3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4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prijzendashboard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r>
              <a:rPr lang="nl-NL" dirty="0" smtClean="0"/>
              <a:t>/10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11560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maar niet de enige. Ook in andere delen van de economie stijgen en dalen de prijzen. 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3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3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11560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maar niet de enige. Ook in andere delen van de economie stijgen en dalen de prijzen. Denk bijvoorbeeld aan de prijzen van woningen</a:t>
            </a:r>
            <a:endParaRPr lang="en-GB" dirty="0"/>
          </a:p>
        </p:txBody>
      </p:sp>
      <p:sp>
        <p:nvSpPr>
          <p:cNvPr id="12" name="Tekstvak 11"/>
          <p:cNvSpPr txBox="1"/>
          <p:nvPr/>
        </p:nvSpPr>
        <p:spPr>
          <a:xfrm>
            <a:off x="611560" y="141277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maar niet de enige. Ook in andere delen van de economie stijgen en dalen de prijzen. Denk bijvoorbeeld aan de prijzen van woningen, de aandelenkoersen</a:t>
            </a:r>
            <a:endParaRPr lang="en-GB" dirty="0"/>
          </a:p>
        </p:txBody>
      </p:sp>
      <p:sp>
        <p:nvSpPr>
          <p:cNvPr id="15" name="Tekstvak 14"/>
          <p:cNvSpPr txBox="1"/>
          <p:nvPr/>
        </p:nvSpPr>
        <p:spPr>
          <a:xfrm>
            <a:off x="611560" y="141277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maar niet de enige. Ook in andere delen van de economie stijgen en dalen de prijzen. Denk bijvoorbeeld aan de prijzen van woningen, de aandelenkoersen of de lonen.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3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3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prijzendashboard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r>
              <a:rPr lang="nl-NL" dirty="0" smtClean="0"/>
              <a:t>/10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13024" y="15792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Conclusie:</a:t>
            </a:r>
          </a:p>
          <a:p>
            <a:pPr algn="ctr"/>
            <a:r>
              <a:rPr lang="nl-NL" dirty="0" smtClean="0"/>
              <a:t>Naast </a:t>
            </a:r>
            <a:r>
              <a:rPr lang="nl-NL" dirty="0" smtClean="0"/>
              <a:t>de CPI is andere prijsinformatie nodig om ‘inflatie’ te duiden</a:t>
            </a:r>
            <a:endParaRPr lang="en-GB" dirty="0"/>
          </a:p>
        </p:txBody>
      </p:sp>
      <p:sp>
        <p:nvSpPr>
          <p:cNvPr id="13" name="Tekstvak 12"/>
          <p:cNvSpPr txBox="1"/>
          <p:nvPr/>
        </p:nvSpPr>
        <p:spPr>
          <a:xfrm>
            <a:off x="613024" y="24208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Daarom een dashboard met indicatoren voor inflatie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4" y="2883014"/>
            <a:ext cx="3503370" cy="21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83014"/>
            <a:ext cx="3502800" cy="32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Indicatoren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r>
              <a:rPr lang="nl-NL" dirty="0" smtClean="0"/>
              <a:t>/10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11560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Vier sectoren van de economie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Consumptie door huishoudens		Vastgoed en investeringen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Productie van goederen en diensten		Kapitaalmarkt</a:t>
            </a:r>
          </a:p>
          <a:p>
            <a:r>
              <a:rPr lang="nl-NL" dirty="0" smtClean="0"/>
              <a:t>			</a:t>
            </a:r>
            <a:endParaRPr lang="en-GB" dirty="0"/>
          </a:p>
        </p:txBody>
      </p:sp>
      <p:grpSp>
        <p:nvGrpSpPr>
          <p:cNvPr id="4" name="Groep 3"/>
          <p:cNvGrpSpPr/>
          <p:nvPr/>
        </p:nvGrpSpPr>
        <p:grpSpPr>
          <a:xfrm>
            <a:off x="611560" y="1412776"/>
            <a:ext cx="8419797" cy="4258311"/>
            <a:chOff x="611560" y="1412776"/>
            <a:chExt cx="8419797" cy="4258311"/>
          </a:xfrm>
        </p:grpSpPr>
        <p:sp>
          <p:nvSpPr>
            <p:cNvPr id="3" name="Tekstvak 2"/>
            <p:cNvSpPr txBox="1"/>
            <p:nvPr/>
          </p:nvSpPr>
          <p:spPr>
            <a:xfrm>
              <a:off x="611560" y="1412776"/>
              <a:ext cx="3945952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dirty="0" smtClean="0"/>
            </a:p>
            <a:p>
              <a:r>
                <a:rPr lang="nl-NL" dirty="0" smtClean="0">
                  <a:solidFill>
                    <a:srgbClr val="FF0000"/>
                  </a:solidFill>
                </a:rPr>
                <a:t>Vier indicatoren per sector</a:t>
              </a:r>
            </a:p>
            <a:p>
              <a:endParaRPr lang="nl-NL" dirty="0">
                <a:solidFill>
                  <a:srgbClr val="FF0000"/>
                </a:solidFill>
              </a:endParaRPr>
            </a:p>
            <a:p>
              <a:endParaRPr lang="nl-N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Voedingsmiddelen		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Energie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Industriële goederen (excl. energie)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Diensten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nl-NL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nl-N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nl-N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Lonen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Invoer goederen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Invoer aardolie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Output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220072" y="1423770"/>
              <a:ext cx="3811285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dirty="0" smtClean="0"/>
            </a:p>
            <a:p>
              <a:r>
                <a:rPr lang="nl-NL" dirty="0" smtClean="0">
                  <a:solidFill>
                    <a:srgbClr val="FF0000"/>
                  </a:solidFill>
                </a:rPr>
                <a:t> </a:t>
              </a:r>
            </a:p>
            <a:p>
              <a:endParaRPr lang="nl-NL" dirty="0">
                <a:solidFill>
                  <a:srgbClr val="FF0000"/>
                </a:solidFill>
              </a:endParaRPr>
            </a:p>
            <a:p>
              <a:endParaRPr lang="nl-N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Bestaande koopwoningen	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Nieuwbouwwoningen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In Nederland geproduceerde</a:t>
              </a:r>
              <a:br>
                <a:rPr lang="nl-NL" dirty="0" smtClean="0">
                  <a:solidFill>
                    <a:srgbClr val="FF0000"/>
                  </a:solidFill>
                </a:rPr>
              </a:br>
              <a:r>
                <a:rPr lang="nl-NL" dirty="0" smtClean="0">
                  <a:solidFill>
                    <a:srgbClr val="FF0000"/>
                  </a:solidFill>
                </a:rPr>
                <a:t>kapitaalgoederen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Invoer machines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nl-NL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nl-N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Korte rente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Lange rente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AEX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solidFill>
                    <a:srgbClr val="FF0000"/>
                  </a:solidFill>
                </a:rPr>
                <a:t>Goud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9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88244" y="141277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Drie categorieën: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Veel inflatie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Gebruikelijke inflatie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Weinig inflatie</a:t>
            </a:r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of weinig inflatie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r>
              <a:rPr lang="nl-NL" dirty="0" smtClean="0"/>
              <a:t>/10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563888" y="2708920"/>
            <a:ext cx="458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Bijvoorbeeld de 70 procent middelste waarden in de periode 2009-2016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4" y="3501008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2987824" y="1690302"/>
            <a:ext cx="4639196" cy="923330"/>
            <a:chOff x="2987824" y="1690302"/>
            <a:chExt cx="4639196" cy="923330"/>
          </a:xfrm>
        </p:grpSpPr>
        <p:sp>
          <p:nvSpPr>
            <p:cNvPr id="7" name="Tekstvak 6"/>
            <p:cNvSpPr txBox="1"/>
            <p:nvPr/>
          </p:nvSpPr>
          <p:spPr>
            <a:xfrm>
              <a:off x="3563888" y="1690302"/>
              <a:ext cx="40631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FF0000"/>
                  </a:solidFill>
                </a:rPr>
                <a:t>Alle waarden binnen een bandbreedte rondom de middelste waarde in een referentieperiode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Rechte verbindingslijn met pijl 3"/>
            <p:cNvCxnSpPr/>
            <p:nvPr/>
          </p:nvCxnSpPr>
          <p:spPr>
            <a:xfrm>
              <a:off x="2987824" y="2151967"/>
              <a:ext cx="576064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4" y="3501008"/>
            <a:ext cx="7758442" cy="24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3491880" y="3284984"/>
            <a:ext cx="4968552" cy="2145496"/>
            <a:chOff x="3491880" y="3284984"/>
            <a:chExt cx="4968552" cy="2145496"/>
          </a:xfrm>
        </p:grpSpPr>
        <p:grpSp>
          <p:nvGrpSpPr>
            <p:cNvPr id="15" name="Groep 14"/>
            <p:cNvGrpSpPr/>
            <p:nvPr/>
          </p:nvGrpSpPr>
          <p:grpSpPr>
            <a:xfrm>
              <a:off x="3491880" y="3501008"/>
              <a:ext cx="4968552" cy="1929472"/>
              <a:chOff x="3491880" y="3501008"/>
              <a:chExt cx="4968552" cy="1929472"/>
            </a:xfrm>
          </p:grpSpPr>
          <p:sp>
            <p:nvSpPr>
              <p:cNvPr id="12" name="Ovaal 11"/>
              <p:cNvSpPr/>
              <p:nvPr/>
            </p:nvSpPr>
            <p:spPr>
              <a:xfrm>
                <a:off x="7308304" y="3933056"/>
                <a:ext cx="1038382" cy="4320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al 15"/>
              <p:cNvSpPr/>
              <p:nvPr/>
            </p:nvSpPr>
            <p:spPr>
              <a:xfrm>
                <a:off x="4932040" y="4869160"/>
                <a:ext cx="1038382" cy="4320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6876256" y="3501008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>
                    <a:solidFill>
                      <a:srgbClr val="FF0000"/>
                    </a:solidFill>
                  </a:rPr>
                  <a:t>Veel inflatie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kstvak 13"/>
              <p:cNvSpPr txBox="1"/>
              <p:nvPr/>
            </p:nvSpPr>
            <p:spPr>
              <a:xfrm>
                <a:off x="3491880" y="5061148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>
                    <a:solidFill>
                      <a:srgbClr val="FF0000"/>
                    </a:solidFill>
                  </a:rPr>
                  <a:t>Weinig inflatie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8" name="Rechte verbindingslijn met pijl 17"/>
            <p:cNvCxnSpPr/>
            <p:nvPr/>
          </p:nvCxnSpPr>
          <p:spPr>
            <a:xfrm flipH="1">
              <a:off x="3635896" y="3284984"/>
              <a:ext cx="432048" cy="108012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20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Dashboard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r>
              <a:rPr lang="nl-NL" dirty="0" smtClean="0"/>
              <a:t>/10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78753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52120" y="1340768"/>
            <a:ext cx="2602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solidFill>
                  <a:srgbClr val="FF0000"/>
                </a:solidFill>
              </a:rPr>
              <a:t>Referentieperiode: 2006 – laatste maand</a:t>
            </a:r>
          </a:p>
          <a:p>
            <a:r>
              <a:rPr lang="nl-NL" sz="1100" dirty="0" smtClean="0">
                <a:solidFill>
                  <a:srgbClr val="FF0000"/>
                </a:solidFill>
              </a:rPr>
              <a:t>Bandbreedte: 50 procent rond mediaan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5724128" y="1771655"/>
            <a:ext cx="360040" cy="19093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al 3"/>
          <p:cNvSpPr/>
          <p:nvPr/>
        </p:nvSpPr>
        <p:spPr>
          <a:xfrm>
            <a:off x="7753846" y="1916832"/>
            <a:ext cx="202530" cy="10801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Rechte verbindingslijn met pijl 10"/>
          <p:cNvCxnSpPr>
            <a:stCxn id="4" idx="2"/>
          </p:cNvCxnSpPr>
          <p:nvPr/>
        </p:nvCxnSpPr>
        <p:spPr>
          <a:xfrm flipH="1">
            <a:off x="2843808" y="2456892"/>
            <a:ext cx="4910038" cy="15481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876256" y="2726341"/>
            <a:ext cx="1512168" cy="7848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000000"/>
                </a:solidFill>
              </a:rPr>
              <a:t>Maart 2017</a:t>
            </a:r>
          </a:p>
          <a:p>
            <a:endParaRPr lang="nl-NL" sz="900" dirty="0">
              <a:solidFill>
                <a:srgbClr val="000000"/>
              </a:solidFill>
            </a:endParaRPr>
          </a:p>
          <a:p>
            <a:r>
              <a:rPr lang="nl-NL" sz="900" dirty="0" smtClean="0">
                <a:solidFill>
                  <a:srgbClr val="000000"/>
                </a:solidFill>
              </a:rPr>
              <a:t>Veel inflatie:	5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Gebruikelijk:	4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Weinig inflatie:	7</a:t>
            </a:r>
            <a:endParaRPr lang="en-GB" sz="900" dirty="0">
              <a:solidFill>
                <a:srgbClr val="000000"/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5868144" y="3118756"/>
            <a:ext cx="1085455" cy="1822412"/>
            <a:chOff x="5868144" y="3118756"/>
            <a:chExt cx="1085455" cy="1822412"/>
          </a:xfrm>
        </p:grpSpPr>
        <p:cxnSp>
          <p:nvCxnSpPr>
            <p:cNvPr id="16" name="Rechte verbindingslijn met pijl 15"/>
            <p:cNvCxnSpPr/>
            <p:nvPr/>
          </p:nvCxnSpPr>
          <p:spPr>
            <a:xfrm flipH="1">
              <a:off x="5868144" y="3118756"/>
              <a:ext cx="1085455" cy="14623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/>
            <p:nvPr/>
          </p:nvCxnSpPr>
          <p:spPr>
            <a:xfrm flipH="1">
              <a:off x="5868144" y="3118756"/>
              <a:ext cx="1085455" cy="167839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/>
            <p:nvPr/>
          </p:nvCxnSpPr>
          <p:spPr>
            <a:xfrm flipH="1">
              <a:off x="5868144" y="3118756"/>
              <a:ext cx="1085455" cy="18224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kstvak 30"/>
          <p:cNvSpPr txBox="1"/>
          <p:nvPr/>
        </p:nvSpPr>
        <p:spPr>
          <a:xfrm>
            <a:off x="3923928" y="2276872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rgbClr val="000000"/>
                </a:solidFill>
              </a:rPr>
              <a:t>Klik!!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Selecteer maand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6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" presetClass="exit" presetSubtype="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31" grpId="0" animBg="1"/>
      <p:bldP spid="31" grpId="1" animBg="1"/>
      <p:bldP spid="3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Dashboard: uitgebreid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r>
              <a:rPr lang="nl-NL" dirty="0" smtClean="0"/>
              <a:t>/10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599"/>
          <a:stretch/>
        </p:blipFill>
        <p:spPr bwMode="auto">
          <a:xfrm>
            <a:off x="755576" y="1235902"/>
            <a:ext cx="7601440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3564598" y="1235902"/>
            <a:ext cx="2375554" cy="3633258"/>
            <a:chOff x="3564598" y="1235902"/>
            <a:chExt cx="2375554" cy="3633258"/>
          </a:xfrm>
        </p:grpSpPr>
        <p:sp>
          <p:nvSpPr>
            <p:cNvPr id="5" name="Ovaal 4"/>
            <p:cNvSpPr/>
            <p:nvPr/>
          </p:nvSpPr>
          <p:spPr>
            <a:xfrm>
              <a:off x="3564598" y="1235902"/>
              <a:ext cx="1223425" cy="32089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Rechte verbindingslijn met pijl 6"/>
            <p:cNvCxnSpPr>
              <a:stCxn id="5" idx="4"/>
            </p:cNvCxnSpPr>
            <p:nvPr/>
          </p:nvCxnSpPr>
          <p:spPr>
            <a:xfrm>
              <a:off x="4176311" y="1556792"/>
              <a:ext cx="251673" cy="10081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/>
            <p:cNvCxnSpPr>
              <a:stCxn id="5" idx="4"/>
            </p:cNvCxnSpPr>
            <p:nvPr/>
          </p:nvCxnSpPr>
          <p:spPr>
            <a:xfrm>
              <a:off x="4176311" y="1556792"/>
              <a:ext cx="1763841" cy="295232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/>
            <p:cNvCxnSpPr>
              <a:stCxn id="5" idx="4"/>
            </p:cNvCxnSpPr>
            <p:nvPr/>
          </p:nvCxnSpPr>
          <p:spPr>
            <a:xfrm>
              <a:off x="4176311" y="1556792"/>
              <a:ext cx="1619825" cy="331236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/>
        </p:nvSpPr>
        <p:spPr>
          <a:xfrm>
            <a:off x="4176310" y="1484784"/>
            <a:ext cx="16198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0000"/>
                </a:solidFill>
              </a:rPr>
              <a:t>Klik !!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Selecteer interval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203848" y="1556792"/>
            <a:ext cx="57606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srgbClr val="000000"/>
                </a:solidFill>
              </a:rPr>
              <a:t>95%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90%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80%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70%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60%</a:t>
            </a:r>
          </a:p>
          <a:p>
            <a:r>
              <a:rPr lang="nl-NL" sz="900" dirty="0" smtClean="0">
                <a:solidFill>
                  <a:srgbClr val="000000"/>
                </a:solidFill>
              </a:rPr>
              <a:t>50%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051720" y="1501164"/>
            <a:ext cx="17554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0000"/>
                </a:solidFill>
              </a:rPr>
              <a:t>Klik !!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Selecteer referentieperiode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67234" y="1556792"/>
            <a:ext cx="128448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0000"/>
                </a:solidFill>
              </a:rPr>
              <a:t>Alle waarnemingen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2006-2016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2007-2016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2008-2016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2009-2016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2010-2016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2011-2016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2012-2016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Dashboard: uitgebreid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r>
              <a:rPr lang="nl-NL" dirty="0" smtClean="0"/>
              <a:t>/10</a:t>
            </a:r>
            <a:endParaRPr lang="nl-N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599"/>
          <a:stretch/>
        </p:blipFill>
        <p:spPr bwMode="auto">
          <a:xfrm>
            <a:off x="755576" y="1235902"/>
            <a:ext cx="7601440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4" b="-7613"/>
          <a:stretch/>
        </p:blipFill>
        <p:spPr bwMode="auto">
          <a:xfrm>
            <a:off x="755576" y="1235902"/>
            <a:ext cx="7601440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123728" y="2708920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0000"/>
                </a:solidFill>
              </a:rPr>
              <a:t>Klik !!</a:t>
            </a:r>
          </a:p>
          <a:p>
            <a:r>
              <a:rPr lang="nl-NL" sz="1000" dirty="0" smtClean="0">
                <a:solidFill>
                  <a:srgbClr val="000000"/>
                </a:solidFill>
              </a:rPr>
              <a:t>Selecteer reeks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1547664" y="3109030"/>
            <a:ext cx="864096" cy="8960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groen">
  <a:themeElements>
    <a:clrScheme name="CBS_2">
      <a:dk1>
        <a:srgbClr val="488225"/>
      </a:dk1>
      <a:lt1>
        <a:srgbClr val="FFFFFF"/>
      </a:lt1>
      <a:dk2>
        <a:srgbClr val="488225"/>
      </a:dk2>
      <a:lt2>
        <a:srgbClr val="D8D8D8"/>
      </a:lt2>
      <a:accent1>
        <a:srgbClr val="53A31D"/>
      </a:accent1>
      <a:accent2>
        <a:srgbClr val="AF0E80"/>
      </a:accent2>
      <a:accent3>
        <a:srgbClr val="F39200"/>
      </a:accent3>
      <a:accent4>
        <a:srgbClr val="E94C0A"/>
      </a:accent4>
      <a:accent5>
        <a:srgbClr val="00A1CD"/>
      </a:accent5>
      <a:accent6>
        <a:srgbClr val="0058B8"/>
      </a:accent6>
      <a:hlink>
        <a:srgbClr val="488225"/>
      </a:hlink>
      <a:folHlink>
        <a:srgbClr val="488225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groen 140312.potx [Alleen-lezen]" id="{A9B4C8CA-BF04-4E7A-A4D0-38F156B1C186}" vid="{B1257DF0-5A98-4EC7-87E8-161F996C992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groen</Template>
  <TotalTime>0</TotalTime>
  <Words>293</Words>
  <Application>Microsoft Office PowerPoint</Application>
  <PresentationFormat>Diavoorstelling (4:3)</PresentationFormat>
  <Paragraphs>112</Paragraphs>
  <Slides>10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CBS Powerpoint groen</vt:lpstr>
      <vt:lpstr>PowerPoint-presentatie</vt:lpstr>
      <vt:lpstr>Waarom een prijzendashboard</vt:lpstr>
      <vt:lpstr>Waarom een prijzendashboard</vt:lpstr>
      <vt:lpstr>Waarom een prijzendashboard</vt:lpstr>
      <vt:lpstr>Indicatoren</vt:lpstr>
      <vt:lpstr>Veel of weinig inflatie</vt:lpstr>
      <vt:lpstr>Dashboard</vt:lpstr>
      <vt:lpstr>Dashboard: uitgebreid</vt:lpstr>
      <vt:lpstr>Dashboard: uitgebreid</vt:lpstr>
      <vt:lpstr>Prijzendashboard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Kazemier, dr B.</dc:creator>
  <cp:lastModifiedBy>Kazemier, dr B.</cp:lastModifiedBy>
  <cp:revision>26</cp:revision>
  <dcterms:created xsi:type="dcterms:W3CDTF">2017-05-30T13:34:00Z</dcterms:created>
  <dcterms:modified xsi:type="dcterms:W3CDTF">2017-05-31T10:39:54Z</dcterms:modified>
</cp:coreProperties>
</file>